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43" r:id="rId1"/>
  </p:sldMasterIdLst>
  <p:sldIdLst>
    <p:sldId id="284" r:id="rId2"/>
    <p:sldId id="277" r:id="rId3"/>
    <p:sldId id="285" r:id="rId4"/>
    <p:sldId id="293" r:id="rId5"/>
    <p:sldId id="351" r:id="rId6"/>
    <p:sldId id="286" r:id="rId7"/>
    <p:sldId id="352" r:id="rId8"/>
    <p:sldId id="353" r:id="rId9"/>
    <p:sldId id="287" r:id="rId10"/>
    <p:sldId id="355" r:id="rId11"/>
    <p:sldId id="354" r:id="rId12"/>
    <p:sldId id="288" r:id="rId13"/>
    <p:sldId id="294" r:id="rId14"/>
    <p:sldId id="356" r:id="rId15"/>
    <p:sldId id="295" r:id="rId16"/>
    <p:sldId id="296" r:id="rId17"/>
    <p:sldId id="357" r:id="rId18"/>
    <p:sldId id="289" r:id="rId19"/>
    <p:sldId id="290" r:id="rId20"/>
    <p:sldId id="291" r:id="rId21"/>
    <p:sldId id="292" r:id="rId22"/>
    <p:sldId id="297" r:id="rId23"/>
    <p:sldId id="359" r:id="rId24"/>
    <p:sldId id="358" r:id="rId25"/>
    <p:sldId id="299" r:id="rId26"/>
    <p:sldId id="362" r:id="rId27"/>
    <p:sldId id="377" r:id="rId28"/>
    <p:sldId id="361" r:id="rId29"/>
    <p:sldId id="365" r:id="rId30"/>
    <p:sldId id="364" r:id="rId31"/>
    <p:sldId id="366" r:id="rId32"/>
    <p:sldId id="368" r:id="rId33"/>
    <p:sldId id="369" r:id="rId34"/>
    <p:sldId id="370" r:id="rId35"/>
    <p:sldId id="371" r:id="rId36"/>
    <p:sldId id="372" r:id="rId37"/>
    <p:sldId id="373" r:id="rId38"/>
    <p:sldId id="374" r:id="rId39"/>
    <p:sldId id="378" r:id="rId40"/>
    <p:sldId id="375" r:id="rId41"/>
    <p:sldId id="379" r:id="rId42"/>
    <p:sldId id="380" r:id="rId43"/>
    <p:sldId id="381" r:id="rId44"/>
    <p:sldId id="382" r:id="rId45"/>
    <p:sldId id="383" r:id="rId46"/>
    <p:sldId id="384" r:id="rId47"/>
    <p:sldId id="385" r:id="rId48"/>
    <p:sldId id="386" r:id="rId49"/>
    <p:sldId id="387" r:id="rId50"/>
    <p:sldId id="388" r:id="rId51"/>
    <p:sldId id="389" r:id="rId52"/>
    <p:sldId id="390" r:id="rId53"/>
    <p:sldId id="391" r:id="rId54"/>
    <p:sldId id="392" r:id="rId55"/>
    <p:sldId id="393" r:id="rId56"/>
    <p:sldId id="394" r:id="rId57"/>
    <p:sldId id="395" r:id="rId58"/>
    <p:sldId id="396" r:id="rId59"/>
    <p:sldId id="397" r:id="rId60"/>
    <p:sldId id="398" r:id="rId61"/>
    <p:sldId id="400" r:id="rId62"/>
    <p:sldId id="401" r:id="rId63"/>
    <p:sldId id="402" r:id="rId64"/>
    <p:sldId id="403" r:id="rId65"/>
    <p:sldId id="404" r:id="rId66"/>
    <p:sldId id="405" r:id="rId67"/>
    <p:sldId id="406" r:id="rId68"/>
    <p:sldId id="407" r:id="rId69"/>
    <p:sldId id="408" r:id="rId70"/>
    <p:sldId id="409" r:id="rId71"/>
    <p:sldId id="410" r:id="rId72"/>
    <p:sldId id="411" r:id="rId73"/>
    <p:sldId id="338" r:id="rId74"/>
    <p:sldId id="462" r:id="rId75"/>
    <p:sldId id="581" r:id="rId76"/>
    <p:sldId id="441" r:id="rId77"/>
    <p:sldId id="582" r:id="rId78"/>
    <p:sldId id="583" r:id="rId79"/>
    <p:sldId id="460" r:id="rId80"/>
    <p:sldId id="445" r:id="rId81"/>
    <p:sldId id="446" r:id="rId82"/>
    <p:sldId id="450" r:id="rId83"/>
    <p:sldId id="449" r:id="rId84"/>
    <p:sldId id="451" r:id="rId85"/>
    <p:sldId id="454" r:id="rId86"/>
    <p:sldId id="455" r:id="rId87"/>
    <p:sldId id="584" r:id="rId88"/>
    <p:sldId id="456" r:id="rId89"/>
    <p:sldId id="457" r:id="rId90"/>
    <p:sldId id="459" r:id="rId91"/>
    <p:sldId id="452" r:id="rId92"/>
    <p:sldId id="466" r:id="rId93"/>
    <p:sldId id="465" r:id="rId94"/>
    <p:sldId id="453" r:id="rId95"/>
    <p:sldId id="470" r:id="rId96"/>
    <p:sldId id="467" r:id="rId97"/>
    <p:sldId id="468" r:id="rId98"/>
    <p:sldId id="469" r:id="rId99"/>
    <p:sldId id="471" r:id="rId100"/>
    <p:sldId id="473" r:id="rId101"/>
    <p:sldId id="474" r:id="rId102"/>
    <p:sldId id="475" r:id="rId103"/>
    <p:sldId id="476" r:id="rId104"/>
    <p:sldId id="478" r:id="rId105"/>
    <p:sldId id="571" r:id="rId106"/>
    <p:sldId id="437" r:id="rId107"/>
    <p:sldId id="257" r:id="rId108"/>
    <p:sldId id="267" r:id="rId109"/>
    <p:sldId id="258" r:id="rId110"/>
    <p:sldId id="263" r:id="rId111"/>
    <p:sldId id="264" r:id="rId112"/>
    <p:sldId id="265" r:id="rId113"/>
    <p:sldId id="266" r:id="rId114"/>
    <p:sldId id="414" r:id="rId115"/>
    <p:sldId id="413" r:id="rId116"/>
    <p:sldId id="268" r:id="rId117"/>
    <p:sldId id="585" r:id="rId118"/>
    <p:sldId id="586" r:id="rId119"/>
    <p:sldId id="587" r:id="rId120"/>
    <p:sldId id="588" r:id="rId121"/>
    <p:sldId id="412" r:id="rId122"/>
    <p:sldId id="415" r:id="rId123"/>
    <p:sldId id="421" r:id="rId124"/>
    <p:sldId id="262" r:id="rId125"/>
    <p:sldId id="436" r:id="rId126"/>
    <p:sldId id="422" r:id="rId127"/>
    <p:sldId id="424" r:id="rId128"/>
    <p:sldId id="425" r:id="rId129"/>
    <p:sldId id="426" r:id="rId130"/>
    <p:sldId id="427" r:id="rId131"/>
    <p:sldId id="428" r:id="rId132"/>
    <p:sldId id="429" r:id="rId133"/>
    <p:sldId id="430" r:id="rId134"/>
    <p:sldId id="431" r:id="rId135"/>
    <p:sldId id="432" r:id="rId136"/>
    <p:sldId id="433" r:id="rId137"/>
    <p:sldId id="434" r:id="rId138"/>
    <p:sldId id="435" r:id="rId139"/>
    <p:sldId id="256" r:id="rId140"/>
    <p:sldId id="589" r:id="rId141"/>
    <p:sldId id="590" r:id="rId142"/>
    <p:sldId id="591" r:id="rId143"/>
    <p:sldId id="592" r:id="rId144"/>
    <p:sldId id="283" r:id="rId145"/>
    <p:sldId id="271" r:id="rId146"/>
    <p:sldId id="593" r:id="rId147"/>
    <p:sldId id="272" r:id="rId148"/>
    <p:sldId id="594" r:id="rId149"/>
    <p:sldId id="273" r:id="rId150"/>
    <p:sldId id="595" r:id="rId151"/>
    <p:sldId id="259" r:id="rId152"/>
    <p:sldId id="279" r:id="rId153"/>
    <p:sldId id="280" r:id="rId154"/>
    <p:sldId id="260" r:id="rId155"/>
    <p:sldId id="596" r:id="rId156"/>
    <p:sldId id="274" r:id="rId157"/>
    <p:sldId id="597" r:id="rId158"/>
    <p:sldId id="281" r:id="rId159"/>
    <p:sldId id="598" r:id="rId160"/>
    <p:sldId id="599" r:id="rId161"/>
    <p:sldId id="275" r:id="rId162"/>
    <p:sldId id="261" r:id="rId163"/>
    <p:sldId id="600" r:id="rId164"/>
    <p:sldId id="601" r:id="rId165"/>
    <p:sldId id="298" r:id="rId166"/>
    <p:sldId id="602" r:id="rId167"/>
    <p:sldId id="603" r:id="rId168"/>
    <p:sldId id="282" r:id="rId169"/>
    <p:sldId id="604" r:id="rId170"/>
    <p:sldId id="605" r:id="rId171"/>
    <p:sldId id="278" r:id="rId172"/>
    <p:sldId id="606" r:id="rId173"/>
    <p:sldId id="300" r:id="rId174"/>
    <p:sldId id="607" r:id="rId175"/>
    <p:sldId id="443" r:id="rId176"/>
    <p:sldId id="442" r:id="rId177"/>
    <p:sldId id="608" r:id="rId178"/>
    <p:sldId id="439" r:id="rId179"/>
    <p:sldId id="609" r:id="rId180"/>
    <p:sldId id="447" r:id="rId181"/>
    <p:sldId id="448" r:id="rId182"/>
    <p:sldId id="610" r:id="rId183"/>
    <p:sldId id="611" r:id="rId184"/>
    <p:sldId id="612" r:id="rId185"/>
    <p:sldId id="613" r:id="rId186"/>
    <p:sldId id="458" r:id="rId187"/>
    <p:sldId id="614" r:id="rId188"/>
    <p:sldId id="615" r:id="rId189"/>
    <p:sldId id="616" r:id="rId190"/>
    <p:sldId id="617" r:id="rId191"/>
    <p:sldId id="618" r:id="rId192"/>
    <p:sldId id="461" r:id="rId193"/>
    <p:sldId id="619" r:id="rId194"/>
    <p:sldId id="438" r:id="rId195"/>
    <p:sldId id="620" r:id="rId196"/>
    <p:sldId id="621" r:id="rId197"/>
    <p:sldId id="464" r:id="rId198"/>
    <p:sldId id="622" r:id="rId199"/>
    <p:sldId id="623" r:id="rId200"/>
    <p:sldId id="624" r:id="rId201"/>
    <p:sldId id="625" r:id="rId202"/>
    <p:sldId id="626" r:id="rId203"/>
    <p:sldId id="627" r:id="rId204"/>
    <p:sldId id="628" r:id="rId205"/>
    <p:sldId id="472" r:id="rId206"/>
    <p:sldId id="629" r:id="rId207"/>
    <p:sldId id="630" r:id="rId208"/>
    <p:sldId id="477" r:id="rId209"/>
    <p:sldId id="631" r:id="rId210"/>
    <p:sldId id="479" r:id="rId211"/>
    <p:sldId id="480" r:id="rId212"/>
    <p:sldId id="481" r:id="rId213"/>
    <p:sldId id="632" r:id="rId214"/>
    <p:sldId id="482" r:id="rId215"/>
    <p:sldId id="483" r:id="rId216"/>
    <p:sldId id="484" r:id="rId217"/>
    <p:sldId id="485" r:id="rId218"/>
    <p:sldId id="633" r:id="rId219"/>
    <p:sldId id="488" r:id="rId220"/>
    <p:sldId id="489" r:id="rId221"/>
    <p:sldId id="486" r:id="rId222"/>
    <p:sldId id="490" r:id="rId223"/>
  </p:sldIdLst>
  <p:sldSz cx="12192000"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5444"/>
    <a:srgbClr val="F6434A"/>
    <a:srgbClr val="267397"/>
    <a:srgbClr val="558139"/>
    <a:srgbClr val="3D4B4D"/>
    <a:srgbClr val="6F359E"/>
    <a:srgbClr val="91BD71"/>
    <a:srgbClr val="1A9E95"/>
    <a:srgbClr val="F17238"/>
    <a:srgbClr val="092F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p:restoredTop sz="94631"/>
  </p:normalViewPr>
  <p:slideViewPr>
    <p:cSldViewPr snapToGrid="0" snapToObjects="1">
      <p:cViewPr varScale="1">
        <p:scale>
          <a:sx n="103" d="100"/>
          <a:sy n="103" d="100"/>
        </p:scale>
        <p:origin x="114"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096E96-554A-D244-9DAC-19F6649A3774}" type="doc">
      <dgm:prSet loTypeId="urn:microsoft.com/office/officeart/2005/8/layout/matrix2" loCatId="" qsTypeId="urn:microsoft.com/office/officeart/2005/8/quickstyle/simple1" qsCatId="simple" csTypeId="urn:microsoft.com/office/officeart/2005/8/colors/accent1_2" csCatId="accent1" phldr="1"/>
      <dgm:spPr/>
      <dgm:t>
        <a:bodyPr/>
        <a:lstStyle/>
        <a:p>
          <a:pPr rtl="1"/>
          <a:endParaRPr lang="ar-SA"/>
        </a:p>
      </dgm:t>
    </dgm:pt>
    <dgm:pt modelId="{CA5B1DA0-DF02-9640-A9AA-EAC6C52B3318}">
      <dgm:prSet phldrT="[نص]" custT="1"/>
      <dgm:spPr>
        <a:solidFill>
          <a:srgbClr val="FCD55C"/>
        </a:solidFill>
      </dgm:spPr>
      <dgm:t>
        <a:bodyPr/>
        <a:lstStyle/>
        <a:p>
          <a:pPr rtl="1"/>
          <a:r>
            <a:rPr lang="ar-SA" sz="2800" b="0" i="0">
              <a:latin typeface="Calibri" panose="020F0502020204030204" pitchFamily="34" charset="0"/>
              <a:cs typeface="Calibri" panose="020F0502020204030204" pitchFamily="34" charset="0"/>
            </a:rPr>
            <a:t>نقل أو مشاركة</a:t>
          </a:r>
        </a:p>
      </dgm:t>
    </dgm:pt>
    <dgm:pt modelId="{16EE2C80-103A-434E-86FE-7517510F7BAD}" type="parTrans" cxnId="{A0B2ADA4-C649-064C-9CB6-F6BC4C0E1479}">
      <dgm:prSet/>
      <dgm:spPr/>
      <dgm:t>
        <a:bodyPr/>
        <a:lstStyle/>
        <a:p>
          <a:pPr rtl="1"/>
          <a:endParaRPr lang="ar-SA"/>
        </a:p>
      </dgm:t>
    </dgm:pt>
    <dgm:pt modelId="{6A795481-4C65-7D46-BBBC-452B4420DFFD}" type="sibTrans" cxnId="{A0B2ADA4-C649-064C-9CB6-F6BC4C0E1479}">
      <dgm:prSet/>
      <dgm:spPr/>
      <dgm:t>
        <a:bodyPr/>
        <a:lstStyle/>
        <a:p>
          <a:pPr rtl="1"/>
          <a:endParaRPr lang="ar-SA"/>
        </a:p>
      </dgm:t>
    </dgm:pt>
    <dgm:pt modelId="{85013130-5A12-F24A-B981-3CD2BFE674ED}">
      <dgm:prSet phldrT="[نص]" custT="1"/>
      <dgm:spPr>
        <a:solidFill>
          <a:srgbClr val="DE453E"/>
        </a:solidFill>
      </dgm:spPr>
      <dgm:t>
        <a:bodyPr/>
        <a:lstStyle/>
        <a:p>
          <a:pPr rtl="1"/>
          <a:r>
            <a:rPr lang="ar-SA" sz="2800" b="0" i="0">
              <a:latin typeface="Calibri" panose="020F0502020204030204" pitchFamily="34" charset="0"/>
              <a:cs typeface="Calibri" panose="020F0502020204030204" pitchFamily="34" charset="0"/>
            </a:rPr>
            <a:t>تجنب</a:t>
          </a:r>
        </a:p>
      </dgm:t>
    </dgm:pt>
    <dgm:pt modelId="{434D2A3B-E1F9-EC45-B97A-760C84663C06}" type="parTrans" cxnId="{FE75B233-35AD-6843-8249-A4E2F7378BA3}">
      <dgm:prSet/>
      <dgm:spPr/>
      <dgm:t>
        <a:bodyPr/>
        <a:lstStyle/>
        <a:p>
          <a:pPr rtl="1"/>
          <a:endParaRPr lang="ar-SA"/>
        </a:p>
      </dgm:t>
    </dgm:pt>
    <dgm:pt modelId="{395B4433-347E-7C45-B8A3-94683B84B49A}" type="sibTrans" cxnId="{FE75B233-35AD-6843-8249-A4E2F7378BA3}">
      <dgm:prSet/>
      <dgm:spPr/>
      <dgm:t>
        <a:bodyPr/>
        <a:lstStyle/>
        <a:p>
          <a:pPr rtl="1"/>
          <a:endParaRPr lang="ar-SA"/>
        </a:p>
      </dgm:t>
    </dgm:pt>
    <dgm:pt modelId="{BAA35F3E-7986-BA4A-8EDD-552584732E07}">
      <dgm:prSet phldrT="[نص]" custT="1"/>
      <dgm:spPr>
        <a:solidFill>
          <a:schemeClr val="accent6"/>
        </a:solidFill>
      </dgm:spPr>
      <dgm:t>
        <a:bodyPr/>
        <a:lstStyle/>
        <a:p>
          <a:pPr rtl="1"/>
          <a:r>
            <a:rPr lang="ar-SA" sz="2800" b="0" i="0">
              <a:latin typeface="Calibri" panose="020F0502020204030204" pitchFamily="34" charset="0"/>
              <a:cs typeface="Calibri" panose="020F0502020204030204" pitchFamily="34" charset="0"/>
            </a:rPr>
            <a:t>قبول</a:t>
          </a:r>
        </a:p>
      </dgm:t>
    </dgm:pt>
    <dgm:pt modelId="{3A441E2D-4534-6840-B102-92955C120C99}" type="parTrans" cxnId="{C8305D5A-CA4A-624C-AEDF-41A82BC456A4}">
      <dgm:prSet/>
      <dgm:spPr/>
      <dgm:t>
        <a:bodyPr/>
        <a:lstStyle/>
        <a:p>
          <a:pPr rtl="1"/>
          <a:endParaRPr lang="ar-SA"/>
        </a:p>
      </dgm:t>
    </dgm:pt>
    <dgm:pt modelId="{B327C6D4-A512-6B47-9C9D-2A5BB150116A}" type="sibTrans" cxnId="{C8305D5A-CA4A-624C-AEDF-41A82BC456A4}">
      <dgm:prSet/>
      <dgm:spPr/>
      <dgm:t>
        <a:bodyPr/>
        <a:lstStyle/>
        <a:p>
          <a:pPr rtl="1"/>
          <a:endParaRPr lang="ar-SA"/>
        </a:p>
      </dgm:t>
    </dgm:pt>
    <dgm:pt modelId="{470B893B-27C3-904C-95C1-62945725F124}">
      <dgm:prSet phldrT="[نص]" custT="1"/>
      <dgm:spPr>
        <a:solidFill>
          <a:srgbClr val="1A74BA"/>
        </a:solidFill>
      </dgm:spPr>
      <dgm:t>
        <a:bodyPr/>
        <a:lstStyle/>
        <a:p>
          <a:pPr rtl="1"/>
          <a:r>
            <a:rPr lang="ar-SA" sz="2800" b="0" i="0" dirty="0">
              <a:latin typeface="Calibri" panose="020F0502020204030204" pitchFamily="34" charset="0"/>
              <a:cs typeface="Calibri" panose="020F0502020204030204" pitchFamily="34" charset="0"/>
            </a:rPr>
            <a:t>تقليل</a:t>
          </a:r>
        </a:p>
      </dgm:t>
    </dgm:pt>
    <dgm:pt modelId="{4A694B52-6757-ED4C-9E81-B33D39EF7164}" type="parTrans" cxnId="{2CEB7934-0CCD-2A4C-A797-BB13E4C851D1}">
      <dgm:prSet/>
      <dgm:spPr/>
      <dgm:t>
        <a:bodyPr/>
        <a:lstStyle/>
        <a:p>
          <a:pPr rtl="1"/>
          <a:endParaRPr lang="ar-SA"/>
        </a:p>
      </dgm:t>
    </dgm:pt>
    <dgm:pt modelId="{10390D1E-DC43-B941-ABEA-AC8A53D20B10}" type="sibTrans" cxnId="{2CEB7934-0CCD-2A4C-A797-BB13E4C851D1}">
      <dgm:prSet/>
      <dgm:spPr/>
      <dgm:t>
        <a:bodyPr/>
        <a:lstStyle/>
        <a:p>
          <a:pPr rtl="1"/>
          <a:endParaRPr lang="ar-SA"/>
        </a:p>
      </dgm:t>
    </dgm:pt>
    <dgm:pt modelId="{60B5B63E-8607-7646-84DA-D34CEA1EC441}" type="pres">
      <dgm:prSet presAssocID="{C5096E96-554A-D244-9DAC-19F6649A3774}" presName="matrix" presStyleCnt="0">
        <dgm:presLayoutVars>
          <dgm:chMax val="1"/>
          <dgm:dir/>
          <dgm:resizeHandles val="exact"/>
        </dgm:presLayoutVars>
      </dgm:prSet>
      <dgm:spPr/>
      <dgm:t>
        <a:bodyPr/>
        <a:lstStyle/>
        <a:p>
          <a:pPr rtl="1"/>
          <a:endParaRPr lang="ar-SA"/>
        </a:p>
      </dgm:t>
    </dgm:pt>
    <dgm:pt modelId="{65BF6496-81FD-3E4D-89D4-62E3E30FB4F8}" type="pres">
      <dgm:prSet presAssocID="{C5096E96-554A-D244-9DAC-19F6649A3774}" presName="axisShape" presStyleLbl="bgShp" presStyleIdx="0" presStyleCnt="1"/>
      <dgm:spPr>
        <a:solidFill>
          <a:srgbClr val="424242"/>
        </a:solidFill>
      </dgm:spPr>
    </dgm:pt>
    <dgm:pt modelId="{3A04226F-5EE8-2A45-A294-1BB4FEC2E76C}" type="pres">
      <dgm:prSet presAssocID="{C5096E96-554A-D244-9DAC-19F6649A3774}" presName="rect1" presStyleLbl="node1" presStyleIdx="0" presStyleCnt="4">
        <dgm:presLayoutVars>
          <dgm:chMax val="0"/>
          <dgm:chPref val="0"/>
          <dgm:bulletEnabled val="1"/>
        </dgm:presLayoutVars>
      </dgm:prSet>
      <dgm:spPr/>
      <dgm:t>
        <a:bodyPr/>
        <a:lstStyle/>
        <a:p>
          <a:pPr rtl="1"/>
          <a:endParaRPr lang="ar-SA"/>
        </a:p>
      </dgm:t>
    </dgm:pt>
    <dgm:pt modelId="{7F060799-142B-0642-8D8C-7815B4BD14E2}" type="pres">
      <dgm:prSet presAssocID="{C5096E96-554A-D244-9DAC-19F6649A3774}" presName="rect2" presStyleLbl="node1" presStyleIdx="1" presStyleCnt="4">
        <dgm:presLayoutVars>
          <dgm:chMax val="0"/>
          <dgm:chPref val="0"/>
          <dgm:bulletEnabled val="1"/>
        </dgm:presLayoutVars>
      </dgm:prSet>
      <dgm:spPr/>
      <dgm:t>
        <a:bodyPr/>
        <a:lstStyle/>
        <a:p>
          <a:pPr rtl="1"/>
          <a:endParaRPr lang="ar-SA"/>
        </a:p>
      </dgm:t>
    </dgm:pt>
    <dgm:pt modelId="{7CA0B9FA-44EC-9644-9CC0-6403CF3040B0}" type="pres">
      <dgm:prSet presAssocID="{C5096E96-554A-D244-9DAC-19F6649A3774}" presName="rect3" presStyleLbl="node1" presStyleIdx="2" presStyleCnt="4">
        <dgm:presLayoutVars>
          <dgm:chMax val="0"/>
          <dgm:chPref val="0"/>
          <dgm:bulletEnabled val="1"/>
        </dgm:presLayoutVars>
      </dgm:prSet>
      <dgm:spPr/>
      <dgm:t>
        <a:bodyPr/>
        <a:lstStyle/>
        <a:p>
          <a:pPr rtl="1"/>
          <a:endParaRPr lang="ar-SA"/>
        </a:p>
      </dgm:t>
    </dgm:pt>
    <dgm:pt modelId="{8225D31F-5BA4-1C45-82D9-377567C9866D}" type="pres">
      <dgm:prSet presAssocID="{C5096E96-554A-D244-9DAC-19F6649A3774}" presName="rect4" presStyleLbl="node1" presStyleIdx="3" presStyleCnt="4">
        <dgm:presLayoutVars>
          <dgm:chMax val="0"/>
          <dgm:chPref val="0"/>
          <dgm:bulletEnabled val="1"/>
        </dgm:presLayoutVars>
      </dgm:prSet>
      <dgm:spPr/>
      <dgm:t>
        <a:bodyPr/>
        <a:lstStyle/>
        <a:p>
          <a:pPr rtl="1"/>
          <a:endParaRPr lang="ar-SA"/>
        </a:p>
      </dgm:t>
    </dgm:pt>
  </dgm:ptLst>
  <dgm:cxnLst>
    <dgm:cxn modelId="{FE75B233-35AD-6843-8249-A4E2F7378BA3}" srcId="{C5096E96-554A-D244-9DAC-19F6649A3774}" destId="{85013130-5A12-F24A-B981-3CD2BFE674ED}" srcOrd="1" destOrd="0" parTransId="{434D2A3B-E1F9-EC45-B97A-760C84663C06}" sibTransId="{395B4433-347E-7C45-B8A3-94683B84B49A}"/>
    <dgm:cxn modelId="{DCD3A79A-37DF-7E4E-972B-3E0C1F046465}" type="presOf" srcId="{CA5B1DA0-DF02-9640-A9AA-EAC6C52B3318}" destId="{3A04226F-5EE8-2A45-A294-1BB4FEC2E76C}" srcOrd="0" destOrd="0" presId="urn:microsoft.com/office/officeart/2005/8/layout/matrix2"/>
    <dgm:cxn modelId="{B4D5FE5D-5ACB-D047-B2FA-FE1BA62F8E58}" type="presOf" srcId="{85013130-5A12-F24A-B981-3CD2BFE674ED}" destId="{7F060799-142B-0642-8D8C-7815B4BD14E2}" srcOrd="0" destOrd="0" presId="urn:microsoft.com/office/officeart/2005/8/layout/matrix2"/>
    <dgm:cxn modelId="{1B963CFE-5247-A34A-9CA7-0199ACE1707A}" type="presOf" srcId="{C5096E96-554A-D244-9DAC-19F6649A3774}" destId="{60B5B63E-8607-7646-84DA-D34CEA1EC441}" srcOrd="0" destOrd="0" presId="urn:microsoft.com/office/officeart/2005/8/layout/matrix2"/>
    <dgm:cxn modelId="{C8305D5A-CA4A-624C-AEDF-41A82BC456A4}" srcId="{C5096E96-554A-D244-9DAC-19F6649A3774}" destId="{BAA35F3E-7986-BA4A-8EDD-552584732E07}" srcOrd="2" destOrd="0" parTransId="{3A441E2D-4534-6840-B102-92955C120C99}" sibTransId="{B327C6D4-A512-6B47-9C9D-2A5BB150116A}"/>
    <dgm:cxn modelId="{23BC2D56-0627-3146-BBE5-4D7C0D5ACCA4}" type="presOf" srcId="{BAA35F3E-7986-BA4A-8EDD-552584732E07}" destId="{7CA0B9FA-44EC-9644-9CC0-6403CF3040B0}" srcOrd="0" destOrd="0" presId="urn:microsoft.com/office/officeart/2005/8/layout/matrix2"/>
    <dgm:cxn modelId="{A0B2ADA4-C649-064C-9CB6-F6BC4C0E1479}" srcId="{C5096E96-554A-D244-9DAC-19F6649A3774}" destId="{CA5B1DA0-DF02-9640-A9AA-EAC6C52B3318}" srcOrd="0" destOrd="0" parTransId="{16EE2C80-103A-434E-86FE-7517510F7BAD}" sibTransId="{6A795481-4C65-7D46-BBBC-452B4420DFFD}"/>
    <dgm:cxn modelId="{D58A3BB1-8515-524A-8689-9AD47F4A83B1}" type="presOf" srcId="{470B893B-27C3-904C-95C1-62945725F124}" destId="{8225D31F-5BA4-1C45-82D9-377567C9866D}" srcOrd="0" destOrd="0" presId="urn:microsoft.com/office/officeart/2005/8/layout/matrix2"/>
    <dgm:cxn modelId="{2CEB7934-0CCD-2A4C-A797-BB13E4C851D1}" srcId="{C5096E96-554A-D244-9DAC-19F6649A3774}" destId="{470B893B-27C3-904C-95C1-62945725F124}" srcOrd="3" destOrd="0" parTransId="{4A694B52-6757-ED4C-9E81-B33D39EF7164}" sibTransId="{10390D1E-DC43-B941-ABEA-AC8A53D20B10}"/>
    <dgm:cxn modelId="{975A0D0D-2A26-EE48-937A-D61162BF4E8E}" type="presParOf" srcId="{60B5B63E-8607-7646-84DA-D34CEA1EC441}" destId="{65BF6496-81FD-3E4D-89D4-62E3E30FB4F8}" srcOrd="0" destOrd="0" presId="urn:microsoft.com/office/officeart/2005/8/layout/matrix2"/>
    <dgm:cxn modelId="{A0B7835D-0FD2-904F-BD83-C90F4A1C7E47}" type="presParOf" srcId="{60B5B63E-8607-7646-84DA-D34CEA1EC441}" destId="{3A04226F-5EE8-2A45-A294-1BB4FEC2E76C}" srcOrd="1" destOrd="0" presId="urn:microsoft.com/office/officeart/2005/8/layout/matrix2"/>
    <dgm:cxn modelId="{DFCBD693-691B-D24B-A5A3-F533687CA4F6}" type="presParOf" srcId="{60B5B63E-8607-7646-84DA-D34CEA1EC441}" destId="{7F060799-142B-0642-8D8C-7815B4BD14E2}" srcOrd="2" destOrd="0" presId="urn:microsoft.com/office/officeart/2005/8/layout/matrix2"/>
    <dgm:cxn modelId="{9BF0233C-06AD-7C46-AC5E-C21B8D3DFA25}" type="presParOf" srcId="{60B5B63E-8607-7646-84DA-D34CEA1EC441}" destId="{7CA0B9FA-44EC-9644-9CC0-6403CF3040B0}" srcOrd="3" destOrd="0" presId="urn:microsoft.com/office/officeart/2005/8/layout/matrix2"/>
    <dgm:cxn modelId="{09B4E549-4929-3C42-9EF6-84BF7E92A1CE}" type="presParOf" srcId="{60B5B63E-8607-7646-84DA-D34CEA1EC441}" destId="{8225D31F-5BA4-1C45-82D9-377567C9866D}"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3FA0F7-1E38-4D46-AA6B-29476FCD6D63}" type="doc">
      <dgm:prSet loTypeId="urn:microsoft.com/office/officeart/2005/8/layout/pyramid2" loCatId="" qsTypeId="urn:microsoft.com/office/officeart/2005/8/quickstyle/simple1" qsCatId="simple" csTypeId="urn:microsoft.com/office/officeart/2005/8/colors/accent1_2" csCatId="accent1" phldr="1"/>
      <dgm:spPr/>
    </dgm:pt>
    <dgm:pt modelId="{8B7F3404-22D5-E046-A6FC-FC8F4F1C3D97}">
      <dgm:prSet phldrT="[نص]" custT="1"/>
      <dgm:spPr>
        <a:ln>
          <a:solidFill>
            <a:srgbClr val="092F59"/>
          </a:solidFill>
        </a:ln>
      </dgm:spPr>
      <dgm:t>
        <a:bodyPr/>
        <a:lstStyle/>
        <a:p>
          <a:pPr rtl="1"/>
          <a:r>
            <a:rPr lang="ar-SA" sz="4000" b="1" i="0" dirty="0">
              <a:solidFill>
                <a:schemeClr val="accent2"/>
              </a:solidFill>
              <a:latin typeface="Calibri" panose="020F0502020204030204" pitchFamily="34" charset="0"/>
              <a:cs typeface="Calibri" panose="020F0502020204030204" pitchFamily="34" charset="0"/>
            </a:rPr>
            <a:t>ضغوط</a:t>
          </a:r>
          <a:endParaRPr lang="ar-SA" sz="2400" b="1" i="0" dirty="0">
            <a:solidFill>
              <a:schemeClr val="accent2"/>
            </a:solidFill>
            <a:latin typeface="Calibri" panose="020F0502020204030204" pitchFamily="34" charset="0"/>
            <a:cs typeface="Calibri" panose="020F0502020204030204" pitchFamily="34" charset="0"/>
          </a:endParaRPr>
        </a:p>
      </dgm:t>
    </dgm:pt>
    <dgm:pt modelId="{1080AA86-ECFA-D540-8BAF-42F5BA1B9F96}" type="parTrans" cxnId="{4B8710F7-BA15-B844-BCA8-8AE3B0AE0FBC}">
      <dgm:prSet/>
      <dgm:spPr/>
      <dgm:t>
        <a:bodyPr/>
        <a:lstStyle/>
        <a:p>
          <a:pPr rtl="1"/>
          <a:endParaRPr lang="ar-SA"/>
        </a:p>
      </dgm:t>
    </dgm:pt>
    <dgm:pt modelId="{A98BF4FA-CA15-674A-B547-09C267329B04}" type="sibTrans" cxnId="{4B8710F7-BA15-B844-BCA8-8AE3B0AE0FBC}">
      <dgm:prSet/>
      <dgm:spPr/>
      <dgm:t>
        <a:bodyPr/>
        <a:lstStyle/>
        <a:p>
          <a:pPr rtl="1"/>
          <a:endParaRPr lang="ar-SA"/>
        </a:p>
      </dgm:t>
    </dgm:pt>
    <dgm:pt modelId="{B0967589-45AB-2346-9480-8F32E57893FC}">
      <dgm:prSet phldrT="[نص]" custT="1"/>
      <dgm:spPr>
        <a:ln>
          <a:solidFill>
            <a:srgbClr val="092F59"/>
          </a:solidFill>
        </a:ln>
      </dgm:spPr>
      <dgm:t>
        <a:bodyPr/>
        <a:lstStyle/>
        <a:p>
          <a:pPr rtl="1"/>
          <a:r>
            <a:rPr lang="ar-SA" sz="4000" b="1" i="0" dirty="0">
              <a:solidFill>
                <a:schemeClr val="accent2"/>
              </a:solidFill>
              <a:latin typeface="Calibri" panose="020F0502020204030204" pitchFamily="34" charset="0"/>
              <a:cs typeface="Calibri" panose="020F0502020204030204" pitchFamily="34" charset="0"/>
            </a:rPr>
            <a:t>تبرير</a:t>
          </a:r>
        </a:p>
      </dgm:t>
    </dgm:pt>
    <dgm:pt modelId="{67C8A5B6-2CC4-EE42-A767-35190B146F8A}" type="parTrans" cxnId="{3EA8E893-4919-9440-8EAD-93C559A365DD}">
      <dgm:prSet/>
      <dgm:spPr/>
      <dgm:t>
        <a:bodyPr/>
        <a:lstStyle/>
        <a:p>
          <a:pPr rtl="1"/>
          <a:endParaRPr lang="ar-SA"/>
        </a:p>
      </dgm:t>
    </dgm:pt>
    <dgm:pt modelId="{9A39BABA-4206-2743-AA2C-6EAF95A8DD54}" type="sibTrans" cxnId="{3EA8E893-4919-9440-8EAD-93C559A365DD}">
      <dgm:prSet/>
      <dgm:spPr/>
      <dgm:t>
        <a:bodyPr/>
        <a:lstStyle/>
        <a:p>
          <a:pPr rtl="1"/>
          <a:endParaRPr lang="ar-SA"/>
        </a:p>
      </dgm:t>
    </dgm:pt>
    <dgm:pt modelId="{63D3299A-6FA6-2544-B8C6-72FE6515B05C}">
      <dgm:prSet phldrT="[نص]" custT="1"/>
      <dgm:spPr>
        <a:ln>
          <a:solidFill>
            <a:srgbClr val="092F59"/>
          </a:solidFill>
        </a:ln>
      </dgm:spPr>
      <dgm:t>
        <a:bodyPr/>
        <a:lstStyle/>
        <a:p>
          <a:pPr rtl="1"/>
          <a:r>
            <a:rPr lang="ar-SA" sz="4000" b="1" i="0" dirty="0">
              <a:solidFill>
                <a:schemeClr val="accent2"/>
              </a:solidFill>
              <a:latin typeface="Calibri" panose="020F0502020204030204" pitchFamily="34" charset="0"/>
              <a:cs typeface="Calibri" panose="020F0502020204030204" pitchFamily="34" charset="0"/>
            </a:rPr>
            <a:t>فرص</a:t>
          </a:r>
        </a:p>
      </dgm:t>
    </dgm:pt>
    <dgm:pt modelId="{DC2F7CD7-B086-6547-87BB-0EC3AC028E31}" type="parTrans" cxnId="{76F5470C-1F21-9B4A-970D-12813B8812AD}">
      <dgm:prSet/>
      <dgm:spPr/>
      <dgm:t>
        <a:bodyPr/>
        <a:lstStyle/>
        <a:p>
          <a:pPr rtl="1"/>
          <a:endParaRPr lang="ar-SA"/>
        </a:p>
      </dgm:t>
    </dgm:pt>
    <dgm:pt modelId="{9B18E10B-E2A1-1743-B2DC-CC8F77A4EAFA}" type="sibTrans" cxnId="{76F5470C-1F21-9B4A-970D-12813B8812AD}">
      <dgm:prSet/>
      <dgm:spPr/>
      <dgm:t>
        <a:bodyPr/>
        <a:lstStyle/>
        <a:p>
          <a:pPr rtl="1"/>
          <a:endParaRPr lang="ar-SA"/>
        </a:p>
      </dgm:t>
    </dgm:pt>
    <dgm:pt modelId="{F77F0433-A8A5-3A49-A16E-DC94A223F80F}" type="pres">
      <dgm:prSet presAssocID="{393FA0F7-1E38-4D46-AA6B-29476FCD6D63}" presName="compositeShape" presStyleCnt="0">
        <dgm:presLayoutVars>
          <dgm:dir/>
          <dgm:resizeHandles/>
        </dgm:presLayoutVars>
      </dgm:prSet>
      <dgm:spPr/>
    </dgm:pt>
    <dgm:pt modelId="{AF1A6E28-AC78-6B4D-BF78-D889FE00CCB6}" type="pres">
      <dgm:prSet presAssocID="{393FA0F7-1E38-4D46-AA6B-29476FCD6D63}" presName="pyramid" presStyleLbl="node1" presStyleIdx="0" presStyleCnt="1" custScaleX="58045" custScaleY="47233" custLinFactNeighborX="8742" custLinFactNeighborY="460"/>
      <dgm:spPr>
        <a:solidFill>
          <a:srgbClr val="3C4B4D"/>
        </a:solidFill>
      </dgm:spPr>
    </dgm:pt>
    <dgm:pt modelId="{346F9407-6598-A14E-B12C-5981FD5C8D32}" type="pres">
      <dgm:prSet presAssocID="{393FA0F7-1E38-4D46-AA6B-29476FCD6D63}" presName="theList" presStyleCnt="0"/>
      <dgm:spPr/>
    </dgm:pt>
    <dgm:pt modelId="{5D0D306E-02E1-AE4F-98B6-F6B98F3D27BA}" type="pres">
      <dgm:prSet presAssocID="{8B7F3404-22D5-E046-A6FC-FC8F4F1C3D97}" presName="aNode" presStyleLbl="fgAcc1" presStyleIdx="0" presStyleCnt="3" custLinFactY="-24140" custLinFactNeighborX="-32607" custLinFactNeighborY="-100000">
        <dgm:presLayoutVars>
          <dgm:bulletEnabled val="1"/>
        </dgm:presLayoutVars>
      </dgm:prSet>
      <dgm:spPr/>
      <dgm:t>
        <a:bodyPr/>
        <a:lstStyle/>
        <a:p>
          <a:pPr rtl="1"/>
          <a:endParaRPr lang="ar-SA"/>
        </a:p>
      </dgm:t>
    </dgm:pt>
    <dgm:pt modelId="{82CCDF56-C97B-784D-898F-C1CF617BF89D}" type="pres">
      <dgm:prSet presAssocID="{8B7F3404-22D5-E046-A6FC-FC8F4F1C3D97}" presName="aSpace" presStyleCnt="0"/>
      <dgm:spPr/>
    </dgm:pt>
    <dgm:pt modelId="{077E8260-2B73-6443-BF9D-EC4EAD237C40}" type="pres">
      <dgm:prSet presAssocID="{B0967589-45AB-2346-9480-8F32E57893FC}" presName="aNode" presStyleLbl="fgAcc1" presStyleIdx="1" presStyleCnt="3" custLinFactX="-28829" custLinFactY="144415" custLinFactNeighborX="-100000" custLinFactNeighborY="200000">
        <dgm:presLayoutVars>
          <dgm:bulletEnabled val="1"/>
        </dgm:presLayoutVars>
      </dgm:prSet>
      <dgm:spPr/>
      <dgm:t>
        <a:bodyPr/>
        <a:lstStyle/>
        <a:p>
          <a:pPr rtl="1"/>
          <a:endParaRPr lang="ar-SA"/>
        </a:p>
      </dgm:t>
    </dgm:pt>
    <dgm:pt modelId="{AA9EB659-C545-1B4A-BCFF-9282B7BD361A}" type="pres">
      <dgm:prSet presAssocID="{B0967589-45AB-2346-9480-8F32E57893FC}" presName="aSpace" presStyleCnt="0"/>
      <dgm:spPr/>
    </dgm:pt>
    <dgm:pt modelId="{2554CE8E-F12C-E240-BD07-BA58C5E2D87F}" type="pres">
      <dgm:prSet presAssocID="{63D3299A-6FA6-2544-B8C6-72FE6515B05C}" presName="aNode" presStyleLbl="fgAcc1" presStyleIdx="2" presStyleCnt="3" custLinFactY="40527" custLinFactNeighborX="56628" custLinFactNeighborY="100000">
        <dgm:presLayoutVars>
          <dgm:bulletEnabled val="1"/>
        </dgm:presLayoutVars>
      </dgm:prSet>
      <dgm:spPr/>
      <dgm:t>
        <a:bodyPr/>
        <a:lstStyle/>
        <a:p>
          <a:pPr rtl="1"/>
          <a:endParaRPr lang="ar-SA"/>
        </a:p>
      </dgm:t>
    </dgm:pt>
    <dgm:pt modelId="{E65DCB7F-D8C3-DE4E-A13E-49B6E64FF50B}" type="pres">
      <dgm:prSet presAssocID="{63D3299A-6FA6-2544-B8C6-72FE6515B05C}" presName="aSpace" presStyleCnt="0"/>
      <dgm:spPr/>
    </dgm:pt>
  </dgm:ptLst>
  <dgm:cxnLst>
    <dgm:cxn modelId="{C12FE432-DA19-E542-A545-A7CA80A72A55}" type="presOf" srcId="{8B7F3404-22D5-E046-A6FC-FC8F4F1C3D97}" destId="{5D0D306E-02E1-AE4F-98B6-F6B98F3D27BA}" srcOrd="0" destOrd="0" presId="urn:microsoft.com/office/officeart/2005/8/layout/pyramid2"/>
    <dgm:cxn modelId="{CE32BD6C-873B-E942-8AC4-B8731A7A0143}" type="presOf" srcId="{393FA0F7-1E38-4D46-AA6B-29476FCD6D63}" destId="{F77F0433-A8A5-3A49-A16E-DC94A223F80F}" srcOrd="0" destOrd="0" presId="urn:microsoft.com/office/officeart/2005/8/layout/pyramid2"/>
    <dgm:cxn modelId="{CDFDF254-8992-8646-8543-8548636A81E5}" type="presOf" srcId="{B0967589-45AB-2346-9480-8F32E57893FC}" destId="{077E8260-2B73-6443-BF9D-EC4EAD237C40}" srcOrd="0" destOrd="0" presId="urn:microsoft.com/office/officeart/2005/8/layout/pyramid2"/>
    <dgm:cxn modelId="{2F0C1080-2914-C446-AFCC-502B5E1A9396}" type="presOf" srcId="{63D3299A-6FA6-2544-B8C6-72FE6515B05C}" destId="{2554CE8E-F12C-E240-BD07-BA58C5E2D87F}" srcOrd="0" destOrd="0" presId="urn:microsoft.com/office/officeart/2005/8/layout/pyramid2"/>
    <dgm:cxn modelId="{4B8710F7-BA15-B844-BCA8-8AE3B0AE0FBC}" srcId="{393FA0F7-1E38-4D46-AA6B-29476FCD6D63}" destId="{8B7F3404-22D5-E046-A6FC-FC8F4F1C3D97}" srcOrd="0" destOrd="0" parTransId="{1080AA86-ECFA-D540-8BAF-42F5BA1B9F96}" sibTransId="{A98BF4FA-CA15-674A-B547-09C267329B04}"/>
    <dgm:cxn modelId="{3EA8E893-4919-9440-8EAD-93C559A365DD}" srcId="{393FA0F7-1E38-4D46-AA6B-29476FCD6D63}" destId="{B0967589-45AB-2346-9480-8F32E57893FC}" srcOrd="1" destOrd="0" parTransId="{67C8A5B6-2CC4-EE42-A767-35190B146F8A}" sibTransId="{9A39BABA-4206-2743-AA2C-6EAF95A8DD54}"/>
    <dgm:cxn modelId="{76F5470C-1F21-9B4A-970D-12813B8812AD}" srcId="{393FA0F7-1E38-4D46-AA6B-29476FCD6D63}" destId="{63D3299A-6FA6-2544-B8C6-72FE6515B05C}" srcOrd="2" destOrd="0" parTransId="{DC2F7CD7-B086-6547-87BB-0EC3AC028E31}" sibTransId="{9B18E10B-E2A1-1743-B2DC-CC8F77A4EAFA}"/>
    <dgm:cxn modelId="{70555628-096A-FB42-AFD1-22E9FC9438F5}" type="presParOf" srcId="{F77F0433-A8A5-3A49-A16E-DC94A223F80F}" destId="{AF1A6E28-AC78-6B4D-BF78-D889FE00CCB6}" srcOrd="0" destOrd="0" presId="urn:microsoft.com/office/officeart/2005/8/layout/pyramid2"/>
    <dgm:cxn modelId="{2169157A-4593-A74E-BDA7-2C0564A01C09}" type="presParOf" srcId="{F77F0433-A8A5-3A49-A16E-DC94A223F80F}" destId="{346F9407-6598-A14E-B12C-5981FD5C8D32}" srcOrd="1" destOrd="0" presId="urn:microsoft.com/office/officeart/2005/8/layout/pyramid2"/>
    <dgm:cxn modelId="{076283FA-0351-CF43-A45B-416B1D34E971}" type="presParOf" srcId="{346F9407-6598-A14E-B12C-5981FD5C8D32}" destId="{5D0D306E-02E1-AE4F-98B6-F6B98F3D27BA}" srcOrd="0" destOrd="0" presId="urn:microsoft.com/office/officeart/2005/8/layout/pyramid2"/>
    <dgm:cxn modelId="{E38AD570-43B2-AD45-B532-F4B78CED33FA}" type="presParOf" srcId="{346F9407-6598-A14E-B12C-5981FD5C8D32}" destId="{82CCDF56-C97B-784D-898F-C1CF617BF89D}" srcOrd="1" destOrd="0" presId="urn:microsoft.com/office/officeart/2005/8/layout/pyramid2"/>
    <dgm:cxn modelId="{2613F88E-8BE0-0248-9996-556CCDD2FC50}" type="presParOf" srcId="{346F9407-6598-A14E-B12C-5981FD5C8D32}" destId="{077E8260-2B73-6443-BF9D-EC4EAD237C40}" srcOrd="2" destOrd="0" presId="urn:microsoft.com/office/officeart/2005/8/layout/pyramid2"/>
    <dgm:cxn modelId="{F9FAE216-00B9-9F46-A3A0-6080F520E4C6}" type="presParOf" srcId="{346F9407-6598-A14E-B12C-5981FD5C8D32}" destId="{AA9EB659-C545-1B4A-BCFF-9282B7BD361A}" srcOrd="3" destOrd="0" presId="urn:microsoft.com/office/officeart/2005/8/layout/pyramid2"/>
    <dgm:cxn modelId="{10B9D5B3-9FB9-8745-9778-7282C79D3B0B}" type="presParOf" srcId="{346F9407-6598-A14E-B12C-5981FD5C8D32}" destId="{2554CE8E-F12C-E240-BD07-BA58C5E2D87F}" srcOrd="4" destOrd="0" presId="urn:microsoft.com/office/officeart/2005/8/layout/pyramid2"/>
    <dgm:cxn modelId="{A742147B-DA7A-DA4D-A952-A4B31F4B9F8E}" type="presParOf" srcId="{346F9407-6598-A14E-B12C-5981FD5C8D32}" destId="{E65DCB7F-D8C3-DE4E-A13E-49B6E64FF50B}"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0A10EC-8004-9D47-8648-8ECC8FF367A8}" type="doc">
      <dgm:prSet loTypeId="urn:microsoft.com/office/officeart/2005/8/layout/default" loCatId="" qsTypeId="urn:microsoft.com/office/officeart/2005/8/quickstyle/simple1" qsCatId="simple" csTypeId="urn:microsoft.com/office/officeart/2005/8/colors/accent1_2" csCatId="accent1" phldr="1"/>
      <dgm:spPr/>
      <dgm:t>
        <a:bodyPr/>
        <a:lstStyle/>
        <a:p>
          <a:pPr rtl="1"/>
          <a:endParaRPr lang="ar-SA"/>
        </a:p>
      </dgm:t>
    </dgm:pt>
    <dgm:pt modelId="{3ED05AB3-DD54-6943-8D98-6A84F9357D09}">
      <dgm:prSet phldrT="[نص]" custT="1"/>
      <dgm:spPr>
        <a:solidFill>
          <a:srgbClr val="3C4B4D"/>
        </a:solidFill>
      </dgm:spPr>
      <dgm:t>
        <a:bodyPr/>
        <a:lstStyle/>
        <a:p>
          <a:pPr rtl="1"/>
          <a:r>
            <a:rPr lang="ar-SA" sz="2400" b="0" i="0" dirty="0">
              <a:solidFill>
                <a:schemeClr val="bg1"/>
              </a:solidFill>
              <a:latin typeface="Calibri" panose="020F0502020204030204" pitchFamily="34" charset="0"/>
              <a:cs typeface="Calibri" panose="020F0502020204030204" pitchFamily="34" charset="0"/>
            </a:rPr>
            <a:t>الرقابة المزدوجة</a:t>
          </a:r>
        </a:p>
      </dgm:t>
    </dgm:pt>
    <dgm:pt modelId="{F760BE48-640C-0A4F-B0B4-56D1073B5B28}" type="parTrans" cxnId="{D796A3B4-9F01-4A4C-8082-B5D9111CD524}">
      <dgm:prSet/>
      <dgm:spPr/>
      <dgm:t>
        <a:bodyPr/>
        <a:lstStyle/>
        <a:p>
          <a:pPr rtl="1"/>
          <a:endParaRPr lang="ar-SA"/>
        </a:p>
      </dgm:t>
    </dgm:pt>
    <dgm:pt modelId="{5EB2FCB7-6873-554A-BCF9-29F90EDD70CD}" type="sibTrans" cxnId="{D796A3B4-9F01-4A4C-8082-B5D9111CD524}">
      <dgm:prSet/>
      <dgm:spPr/>
      <dgm:t>
        <a:bodyPr/>
        <a:lstStyle/>
        <a:p>
          <a:pPr rtl="1"/>
          <a:endParaRPr lang="ar-SA"/>
        </a:p>
      </dgm:t>
    </dgm:pt>
    <dgm:pt modelId="{22824EF6-B5BB-E741-9B37-C1E0A6D4DD21}">
      <dgm:prSet phldrT="[نص]" custT="1"/>
      <dgm:spPr>
        <a:solidFill>
          <a:srgbClr val="3C4B4D"/>
        </a:solidFill>
      </dgm:spPr>
      <dgm:t>
        <a:bodyPr/>
        <a:lstStyle/>
        <a:p>
          <a:pPr rtl="1"/>
          <a:r>
            <a:rPr lang="ar-SA" sz="2400" b="0" i="0" dirty="0">
              <a:solidFill>
                <a:schemeClr val="bg1"/>
              </a:solidFill>
              <a:latin typeface="Calibri" panose="020F0502020204030204" pitchFamily="34" charset="0"/>
              <a:cs typeface="Calibri" panose="020F0502020204030204" pitchFamily="34" charset="0"/>
            </a:rPr>
            <a:t>دليل للإجراءات</a:t>
          </a:r>
        </a:p>
      </dgm:t>
    </dgm:pt>
    <dgm:pt modelId="{954197B2-7AE9-C64F-BA8A-DAB78ED0E919}" type="parTrans" cxnId="{02F9C951-B00C-4842-880E-A3FAC6A9ADD4}">
      <dgm:prSet/>
      <dgm:spPr/>
      <dgm:t>
        <a:bodyPr/>
        <a:lstStyle/>
        <a:p>
          <a:pPr rtl="1"/>
          <a:endParaRPr lang="ar-SA"/>
        </a:p>
      </dgm:t>
    </dgm:pt>
    <dgm:pt modelId="{C7159228-92CB-B242-B5F2-A3D6F8231A6C}" type="sibTrans" cxnId="{02F9C951-B00C-4842-880E-A3FAC6A9ADD4}">
      <dgm:prSet/>
      <dgm:spPr/>
      <dgm:t>
        <a:bodyPr/>
        <a:lstStyle/>
        <a:p>
          <a:pPr rtl="1"/>
          <a:endParaRPr lang="ar-SA"/>
        </a:p>
      </dgm:t>
    </dgm:pt>
    <dgm:pt modelId="{4111AC02-D090-864E-95FF-B17A4AC29392}">
      <dgm:prSet phldrT="[نص]" custT="1"/>
      <dgm:spPr>
        <a:solidFill>
          <a:srgbClr val="3C4B4D"/>
        </a:solidFill>
      </dgm:spPr>
      <dgm:t>
        <a:bodyPr/>
        <a:lstStyle/>
        <a:p>
          <a:pPr rtl="1"/>
          <a:r>
            <a:rPr lang="ar-SA" sz="2400" b="0" i="0" dirty="0">
              <a:solidFill>
                <a:schemeClr val="bg1"/>
              </a:solidFill>
              <a:latin typeface="Calibri" panose="020F0502020204030204" pitchFamily="34" charset="0"/>
              <a:cs typeface="Calibri" panose="020F0502020204030204" pitchFamily="34" charset="0"/>
            </a:rPr>
            <a:t>تفويض الصلاحيات</a:t>
          </a:r>
        </a:p>
      </dgm:t>
    </dgm:pt>
    <dgm:pt modelId="{1E697A4F-D592-E14D-8472-CC81AD253381}" type="parTrans" cxnId="{B2D8B265-9389-764F-A235-AFFF69604851}">
      <dgm:prSet/>
      <dgm:spPr/>
      <dgm:t>
        <a:bodyPr/>
        <a:lstStyle/>
        <a:p>
          <a:pPr rtl="1"/>
          <a:endParaRPr lang="ar-SA"/>
        </a:p>
      </dgm:t>
    </dgm:pt>
    <dgm:pt modelId="{454977A4-BDBF-B44D-A663-7B894EB382A4}" type="sibTrans" cxnId="{B2D8B265-9389-764F-A235-AFFF69604851}">
      <dgm:prSet/>
      <dgm:spPr/>
      <dgm:t>
        <a:bodyPr/>
        <a:lstStyle/>
        <a:p>
          <a:pPr rtl="1"/>
          <a:endParaRPr lang="ar-SA"/>
        </a:p>
      </dgm:t>
    </dgm:pt>
    <dgm:pt modelId="{D42FBCFE-C620-ED48-8E3A-DFA6E10426DA}">
      <dgm:prSet phldrT="[نص]" custT="1"/>
      <dgm:spPr>
        <a:solidFill>
          <a:srgbClr val="3C4B4D"/>
        </a:solidFill>
      </dgm:spPr>
      <dgm:t>
        <a:bodyPr/>
        <a:lstStyle/>
        <a:p>
          <a:pPr rtl="1"/>
          <a:r>
            <a:rPr lang="ar-SA" sz="2400" b="0" i="0" dirty="0">
              <a:solidFill>
                <a:schemeClr val="bg1"/>
              </a:solidFill>
              <a:latin typeface="Calibri" panose="020F0502020204030204" pitchFamily="34" charset="0"/>
              <a:cs typeface="Calibri" panose="020F0502020204030204" pitchFamily="34" charset="0"/>
            </a:rPr>
            <a:t>الفصل بين المهام</a:t>
          </a:r>
        </a:p>
      </dgm:t>
    </dgm:pt>
    <dgm:pt modelId="{D6C6CD0C-E880-8E45-9950-FCDEC0CA8026}" type="parTrans" cxnId="{10436BF7-EA7C-A541-B33C-0A5545F06B73}">
      <dgm:prSet/>
      <dgm:spPr/>
      <dgm:t>
        <a:bodyPr/>
        <a:lstStyle/>
        <a:p>
          <a:pPr rtl="1"/>
          <a:endParaRPr lang="ar-SA"/>
        </a:p>
      </dgm:t>
    </dgm:pt>
    <dgm:pt modelId="{6F2D9E86-E388-D343-A273-04039BC3F256}" type="sibTrans" cxnId="{10436BF7-EA7C-A541-B33C-0A5545F06B73}">
      <dgm:prSet/>
      <dgm:spPr/>
      <dgm:t>
        <a:bodyPr/>
        <a:lstStyle/>
        <a:p>
          <a:pPr rtl="1"/>
          <a:endParaRPr lang="ar-SA"/>
        </a:p>
      </dgm:t>
    </dgm:pt>
    <dgm:pt modelId="{1649D617-2CF1-354F-B993-C3365E16F369}">
      <dgm:prSet phldrT="[نص]" custT="1"/>
      <dgm:spPr>
        <a:solidFill>
          <a:srgbClr val="3C4B4D"/>
        </a:solidFill>
      </dgm:spPr>
      <dgm:t>
        <a:bodyPr/>
        <a:lstStyle/>
        <a:p>
          <a:pPr rtl="1"/>
          <a:r>
            <a:rPr lang="ar-SA" sz="2400" b="0" i="0" dirty="0">
              <a:solidFill>
                <a:schemeClr val="bg1"/>
              </a:solidFill>
              <a:latin typeface="Calibri" panose="020F0502020204030204" pitchFamily="34" charset="0"/>
              <a:cs typeface="Calibri" panose="020F0502020204030204" pitchFamily="34" charset="0"/>
            </a:rPr>
            <a:t>الرقابة الحدية</a:t>
          </a:r>
        </a:p>
      </dgm:t>
    </dgm:pt>
    <dgm:pt modelId="{3EE6D1CC-858C-F946-B570-02365569805E}" type="parTrans" cxnId="{10E47FDF-9287-0941-9A63-2E76AB568B0C}">
      <dgm:prSet/>
      <dgm:spPr/>
      <dgm:t>
        <a:bodyPr/>
        <a:lstStyle/>
        <a:p>
          <a:pPr rtl="1"/>
          <a:endParaRPr lang="ar-SA"/>
        </a:p>
      </dgm:t>
    </dgm:pt>
    <dgm:pt modelId="{048E1D12-8481-8B4D-9B06-4FD84A8D6BD0}" type="sibTrans" cxnId="{10E47FDF-9287-0941-9A63-2E76AB568B0C}">
      <dgm:prSet/>
      <dgm:spPr/>
      <dgm:t>
        <a:bodyPr/>
        <a:lstStyle/>
        <a:p>
          <a:pPr rtl="1"/>
          <a:endParaRPr lang="ar-SA"/>
        </a:p>
      </dgm:t>
    </dgm:pt>
    <dgm:pt modelId="{B1EB1A14-960C-364C-B83C-4E06E20BFE71}">
      <dgm:prSet custT="1"/>
      <dgm:spPr>
        <a:solidFill>
          <a:srgbClr val="3C4B4D"/>
        </a:solidFill>
      </dgm:spPr>
      <dgm:t>
        <a:bodyPr/>
        <a:lstStyle/>
        <a:p>
          <a:pPr rtl="1"/>
          <a:r>
            <a:rPr lang="ar-SA" sz="2400" b="0" i="0" dirty="0">
              <a:solidFill>
                <a:schemeClr val="bg1"/>
              </a:solidFill>
              <a:latin typeface="Calibri" panose="020F0502020204030204" pitchFamily="34" charset="0"/>
              <a:cs typeface="Calibri" panose="020F0502020204030204" pitchFamily="34" charset="0"/>
            </a:rPr>
            <a:t>الجرد الدوري</a:t>
          </a:r>
        </a:p>
      </dgm:t>
    </dgm:pt>
    <dgm:pt modelId="{22EF0B23-A325-3F4B-9F41-0904B3A3ADDC}" type="parTrans" cxnId="{52A7D249-CFAC-9341-8BBE-CDE707B73225}">
      <dgm:prSet/>
      <dgm:spPr/>
      <dgm:t>
        <a:bodyPr/>
        <a:lstStyle/>
        <a:p>
          <a:pPr rtl="1"/>
          <a:endParaRPr lang="ar-SA"/>
        </a:p>
      </dgm:t>
    </dgm:pt>
    <dgm:pt modelId="{484D7B7D-A55B-B441-A58C-7324851062D4}" type="sibTrans" cxnId="{52A7D249-CFAC-9341-8BBE-CDE707B73225}">
      <dgm:prSet/>
      <dgm:spPr/>
      <dgm:t>
        <a:bodyPr/>
        <a:lstStyle/>
        <a:p>
          <a:pPr rtl="1"/>
          <a:endParaRPr lang="ar-SA"/>
        </a:p>
      </dgm:t>
    </dgm:pt>
    <dgm:pt modelId="{BDBC008A-20BF-F843-93E4-0B180304EA5C}">
      <dgm:prSet custT="1"/>
      <dgm:spPr>
        <a:solidFill>
          <a:srgbClr val="3C4B4D"/>
        </a:solidFill>
      </dgm:spPr>
      <dgm:t>
        <a:bodyPr/>
        <a:lstStyle/>
        <a:p>
          <a:pPr rtl="1"/>
          <a:r>
            <a:rPr lang="ar-SA" sz="2400" b="0" i="0" dirty="0">
              <a:solidFill>
                <a:schemeClr val="bg1"/>
              </a:solidFill>
              <a:latin typeface="Calibri" panose="020F0502020204030204" pitchFamily="34" charset="0"/>
              <a:cs typeface="Calibri" panose="020F0502020204030204" pitchFamily="34" charset="0"/>
            </a:rPr>
            <a:t>الاجازات الالزامية</a:t>
          </a:r>
        </a:p>
      </dgm:t>
    </dgm:pt>
    <dgm:pt modelId="{21FD3064-98EE-8F41-9FED-9DC5931060E5}" type="parTrans" cxnId="{B3CC0543-9216-9A41-A3AE-36650A532866}">
      <dgm:prSet/>
      <dgm:spPr/>
      <dgm:t>
        <a:bodyPr/>
        <a:lstStyle/>
        <a:p>
          <a:pPr rtl="1"/>
          <a:endParaRPr lang="ar-SA"/>
        </a:p>
      </dgm:t>
    </dgm:pt>
    <dgm:pt modelId="{48569263-8C16-A34B-A3E7-47B2895E4E65}" type="sibTrans" cxnId="{B3CC0543-9216-9A41-A3AE-36650A532866}">
      <dgm:prSet/>
      <dgm:spPr/>
      <dgm:t>
        <a:bodyPr/>
        <a:lstStyle/>
        <a:p>
          <a:pPr rtl="1"/>
          <a:endParaRPr lang="ar-SA"/>
        </a:p>
      </dgm:t>
    </dgm:pt>
    <dgm:pt modelId="{19E15365-DB7B-044D-96B2-F9C011642F7D}">
      <dgm:prSet custT="1"/>
      <dgm:spPr>
        <a:solidFill>
          <a:srgbClr val="3C4B4D"/>
        </a:solidFill>
      </dgm:spPr>
      <dgm:t>
        <a:bodyPr/>
        <a:lstStyle/>
        <a:p>
          <a:pPr rtl="1"/>
          <a:r>
            <a:rPr lang="ar-SA" sz="2400" b="0" i="0" dirty="0">
              <a:solidFill>
                <a:schemeClr val="bg1"/>
              </a:solidFill>
              <a:latin typeface="Calibri" panose="020F0502020204030204" pitchFamily="34" charset="0"/>
              <a:cs typeface="Calibri" panose="020F0502020204030204" pitchFamily="34" charset="0"/>
            </a:rPr>
            <a:t>تدوير المهام</a:t>
          </a:r>
        </a:p>
      </dgm:t>
    </dgm:pt>
    <dgm:pt modelId="{7AEB3B5D-450C-8749-8C16-9CB0711E954B}" type="parTrans" cxnId="{84F2A0D4-94D8-EF40-9DBC-89A591D0E49D}">
      <dgm:prSet/>
      <dgm:spPr/>
      <dgm:t>
        <a:bodyPr/>
        <a:lstStyle/>
        <a:p>
          <a:pPr rtl="1"/>
          <a:endParaRPr lang="ar-SA"/>
        </a:p>
      </dgm:t>
    </dgm:pt>
    <dgm:pt modelId="{807075FA-9404-1E48-B7ED-14AD33F17E39}" type="sibTrans" cxnId="{84F2A0D4-94D8-EF40-9DBC-89A591D0E49D}">
      <dgm:prSet/>
      <dgm:spPr/>
      <dgm:t>
        <a:bodyPr/>
        <a:lstStyle/>
        <a:p>
          <a:pPr rtl="1"/>
          <a:endParaRPr lang="ar-SA"/>
        </a:p>
      </dgm:t>
    </dgm:pt>
    <dgm:pt modelId="{6199FDAA-93DA-AD42-8A26-57D2D03D5E6A}">
      <dgm:prSet custT="1"/>
      <dgm:spPr>
        <a:solidFill>
          <a:srgbClr val="3C4B4D"/>
        </a:solidFill>
      </dgm:spPr>
      <dgm:t>
        <a:bodyPr/>
        <a:lstStyle/>
        <a:p>
          <a:pPr rtl="1"/>
          <a:r>
            <a:rPr lang="ar-SA" sz="2400" b="0" i="0" dirty="0">
              <a:solidFill>
                <a:schemeClr val="bg1"/>
              </a:solidFill>
              <a:latin typeface="Calibri" panose="020F0502020204030204" pitchFamily="34" charset="0"/>
              <a:cs typeface="Calibri" panose="020F0502020204030204" pitchFamily="34" charset="0"/>
            </a:rPr>
            <a:t>الضوابط الإشرافية </a:t>
          </a:r>
        </a:p>
      </dgm:t>
    </dgm:pt>
    <dgm:pt modelId="{09707C28-08AF-904A-89BE-C68323364E0A}" type="parTrans" cxnId="{63D3208D-15C0-9740-B6DE-399664AE0193}">
      <dgm:prSet/>
      <dgm:spPr/>
      <dgm:t>
        <a:bodyPr/>
        <a:lstStyle/>
        <a:p>
          <a:pPr rtl="1"/>
          <a:endParaRPr lang="ar-SA"/>
        </a:p>
      </dgm:t>
    </dgm:pt>
    <dgm:pt modelId="{54CFFD4C-4B20-984A-9A22-56DB1EC8385A}" type="sibTrans" cxnId="{63D3208D-15C0-9740-B6DE-399664AE0193}">
      <dgm:prSet/>
      <dgm:spPr/>
      <dgm:t>
        <a:bodyPr/>
        <a:lstStyle/>
        <a:p>
          <a:pPr rtl="1"/>
          <a:endParaRPr lang="ar-SA"/>
        </a:p>
      </dgm:t>
    </dgm:pt>
    <dgm:pt modelId="{2E2C3315-1210-CE46-A3A9-03E4A3278A42}">
      <dgm:prSet custT="1"/>
      <dgm:spPr>
        <a:solidFill>
          <a:srgbClr val="3C4B4D"/>
        </a:solidFill>
      </dgm:spPr>
      <dgm:t>
        <a:bodyPr/>
        <a:lstStyle/>
        <a:p>
          <a:pPr rtl="1"/>
          <a:r>
            <a:rPr lang="ar-SA" sz="2400" b="0" i="0" dirty="0">
              <a:solidFill>
                <a:schemeClr val="bg1"/>
              </a:solidFill>
              <a:latin typeface="Calibri" panose="020F0502020204030204" pitchFamily="34" charset="0"/>
              <a:cs typeface="Calibri" panose="020F0502020204030204" pitchFamily="34" charset="0"/>
            </a:rPr>
            <a:t>الضوابط المادية</a:t>
          </a:r>
        </a:p>
      </dgm:t>
    </dgm:pt>
    <dgm:pt modelId="{83E446A9-5E66-5C45-9232-A896C2E9B4F8}" type="parTrans" cxnId="{6EFC1C0F-2854-454B-AFEE-1EA01798AACF}">
      <dgm:prSet/>
      <dgm:spPr/>
      <dgm:t>
        <a:bodyPr/>
        <a:lstStyle/>
        <a:p>
          <a:pPr rtl="1"/>
          <a:endParaRPr lang="ar-SA"/>
        </a:p>
      </dgm:t>
    </dgm:pt>
    <dgm:pt modelId="{7B7E6EF4-B03C-6048-A898-2BF71222BA91}" type="sibTrans" cxnId="{6EFC1C0F-2854-454B-AFEE-1EA01798AACF}">
      <dgm:prSet/>
      <dgm:spPr/>
      <dgm:t>
        <a:bodyPr/>
        <a:lstStyle/>
        <a:p>
          <a:pPr rtl="1"/>
          <a:endParaRPr lang="ar-SA"/>
        </a:p>
      </dgm:t>
    </dgm:pt>
    <dgm:pt modelId="{15B79880-CD61-514C-AE89-3818AD523310}">
      <dgm:prSet custT="1"/>
      <dgm:spPr>
        <a:solidFill>
          <a:srgbClr val="3C4B4D"/>
        </a:solidFill>
      </dgm:spPr>
      <dgm:t>
        <a:bodyPr/>
        <a:lstStyle/>
        <a:p>
          <a:pPr rtl="1"/>
          <a:r>
            <a:rPr lang="ar-SA" sz="2400" b="0" i="0" dirty="0">
              <a:solidFill>
                <a:schemeClr val="bg1"/>
              </a:solidFill>
              <a:latin typeface="Calibri" panose="020F0502020204030204" pitchFamily="34" charset="0"/>
              <a:cs typeface="Calibri" panose="020F0502020204030204" pitchFamily="34" charset="0"/>
            </a:rPr>
            <a:t>المطابقات الدورية</a:t>
          </a:r>
        </a:p>
      </dgm:t>
    </dgm:pt>
    <dgm:pt modelId="{95A801C9-DE12-B34D-988A-04E339CA4DF3}" type="parTrans" cxnId="{1805B773-BCA3-0E4D-9CD0-F1A4A54B504B}">
      <dgm:prSet/>
      <dgm:spPr/>
      <dgm:t>
        <a:bodyPr/>
        <a:lstStyle/>
        <a:p>
          <a:pPr rtl="1"/>
          <a:endParaRPr lang="ar-SA"/>
        </a:p>
      </dgm:t>
    </dgm:pt>
    <dgm:pt modelId="{48BD6C00-B998-904D-AD06-6599BFC8D72F}" type="sibTrans" cxnId="{1805B773-BCA3-0E4D-9CD0-F1A4A54B504B}">
      <dgm:prSet/>
      <dgm:spPr/>
      <dgm:t>
        <a:bodyPr/>
        <a:lstStyle/>
        <a:p>
          <a:pPr rtl="1"/>
          <a:endParaRPr lang="ar-SA"/>
        </a:p>
      </dgm:t>
    </dgm:pt>
    <dgm:pt modelId="{4D23F5FD-9767-E646-8510-BEB8BF859C2A}" type="pres">
      <dgm:prSet presAssocID="{470A10EC-8004-9D47-8648-8ECC8FF367A8}" presName="diagram" presStyleCnt="0">
        <dgm:presLayoutVars>
          <dgm:dir val="rev"/>
          <dgm:resizeHandles val="exact"/>
        </dgm:presLayoutVars>
      </dgm:prSet>
      <dgm:spPr/>
      <dgm:t>
        <a:bodyPr/>
        <a:lstStyle/>
        <a:p>
          <a:pPr rtl="1"/>
          <a:endParaRPr lang="ar-SA"/>
        </a:p>
      </dgm:t>
    </dgm:pt>
    <dgm:pt modelId="{3CDB3C8F-0623-3647-8F19-3FD420246E57}" type="pres">
      <dgm:prSet presAssocID="{D42FBCFE-C620-ED48-8E3A-DFA6E10426DA}" presName="node" presStyleLbl="node1" presStyleIdx="0" presStyleCnt="11">
        <dgm:presLayoutVars>
          <dgm:bulletEnabled val="1"/>
        </dgm:presLayoutVars>
      </dgm:prSet>
      <dgm:spPr/>
      <dgm:t>
        <a:bodyPr/>
        <a:lstStyle/>
        <a:p>
          <a:pPr rtl="1"/>
          <a:endParaRPr lang="ar-SA"/>
        </a:p>
      </dgm:t>
    </dgm:pt>
    <dgm:pt modelId="{DE86F411-23DE-A34D-89A2-256147E1F074}" type="pres">
      <dgm:prSet presAssocID="{6F2D9E86-E388-D343-A273-04039BC3F256}" presName="sibTrans" presStyleCnt="0"/>
      <dgm:spPr/>
    </dgm:pt>
    <dgm:pt modelId="{BBC4F4CB-032E-B346-87B7-2AB7FD69E03B}" type="pres">
      <dgm:prSet presAssocID="{4111AC02-D090-864E-95FF-B17A4AC29392}" presName="node" presStyleLbl="node1" presStyleIdx="1" presStyleCnt="11">
        <dgm:presLayoutVars>
          <dgm:bulletEnabled val="1"/>
        </dgm:presLayoutVars>
      </dgm:prSet>
      <dgm:spPr/>
      <dgm:t>
        <a:bodyPr/>
        <a:lstStyle/>
        <a:p>
          <a:pPr rtl="1"/>
          <a:endParaRPr lang="ar-SA"/>
        </a:p>
      </dgm:t>
    </dgm:pt>
    <dgm:pt modelId="{174A9AE3-0C6F-5649-A121-7F47C2565FBF}" type="pres">
      <dgm:prSet presAssocID="{454977A4-BDBF-B44D-A663-7B894EB382A4}" presName="sibTrans" presStyleCnt="0"/>
      <dgm:spPr/>
    </dgm:pt>
    <dgm:pt modelId="{9963CC53-2D82-5245-A9EF-074DDD249BF2}" type="pres">
      <dgm:prSet presAssocID="{22824EF6-B5BB-E741-9B37-C1E0A6D4DD21}" presName="node" presStyleLbl="node1" presStyleIdx="2" presStyleCnt="11">
        <dgm:presLayoutVars>
          <dgm:bulletEnabled val="1"/>
        </dgm:presLayoutVars>
      </dgm:prSet>
      <dgm:spPr/>
      <dgm:t>
        <a:bodyPr/>
        <a:lstStyle/>
        <a:p>
          <a:pPr rtl="1"/>
          <a:endParaRPr lang="ar-SA"/>
        </a:p>
      </dgm:t>
    </dgm:pt>
    <dgm:pt modelId="{B41C8A81-ECD0-2445-AA42-F8215D667180}" type="pres">
      <dgm:prSet presAssocID="{C7159228-92CB-B242-B5F2-A3D6F8231A6C}" presName="sibTrans" presStyleCnt="0"/>
      <dgm:spPr/>
    </dgm:pt>
    <dgm:pt modelId="{904A92E0-656C-9F43-9D67-B3738199A856}" type="pres">
      <dgm:prSet presAssocID="{3ED05AB3-DD54-6943-8D98-6A84F9357D09}" presName="node" presStyleLbl="node1" presStyleIdx="3" presStyleCnt="11">
        <dgm:presLayoutVars>
          <dgm:bulletEnabled val="1"/>
        </dgm:presLayoutVars>
      </dgm:prSet>
      <dgm:spPr/>
      <dgm:t>
        <a:bodyPr/>
        <a:lstStyle/>
        <a:p>
          <a:pPr rtl="1"/>
          <a:endParaRPr lang="ar-SA"/>
        </a:p>
      </dgm:t>
    </dgm:pt>
    <dgm:pt modelId="{988BFD29-CA7B-1C47-825A-C0AAFE7382A8}" type="pres">
      <dgm:prSet presAssocID="{5EB2FCB7-6873-554A-BCF9-29F90EDD70CD}" presName="sibTrans" presStyleCnt="0"/>
      <dgm:spPr/>
    </dgm:pt>
    <dgm:pt modelId="{7DACDA6E-9D80-654E-AFB3-2DA86654084F}" type="pres">
      <dgm:prSet presAssocID="{19E15365-DB7B-044D-96B2-F9C011642F7D}" presName="node" presStyleLbl="node1" presStyleIdx="4" presStyleCnt="11">
        <dgm:presLayoutVars>
          <dgm:bulletEnabled val="1"/>
        </dgm:presLayoutVars>
      </dgm:prSet>
      <dgm:spPr/>
      <dgm:t>
        <a:bodyPr/>
        <a:lstStyle/>
        <a:p>
          <a:pPr rtl="1"/>
          <a:endParaRPr lang="ar-SA"/>
        </a:p>
      </dgm:t>
    </dgm:pt>
    <dgm:pt modelId="{EA829B19-8376-B349-8FEC-4584F2A8BB33}" type="pres">
      <dgm:prSet presAssocID="{807075FA-9404-1E48-B7ED-14AD33F17E39}" presName="sibTrans" presStyleCnt="0"/>
      <dgm:spPr/>
    </dgm:pt>
    <dgm:pt modelId="{3E800DE2-6688-404A-BB32-C97F05633E97}" type="pres">
      <dgm:prSet presAssocID="{BDBC008A-20BF-F843-93E4-0B180304EA5C}" presName="node" presStyleLbl="node1" presStyleIdx="5" presStyleCnt="11">
        <dgm:presLayoutVars>
          <dgm:bulletEnabled val="1"/>
        </dgm:presLayoutVars>
      </dgm:prSet>
      <dgm:spPr/>
      <dgm:t>
        <a:bodyPr/>
        <a:lstStyle/>
        <a:p>
          <a:pPr rtl="1"/>
          <a:endParaRPr lang="ar-SA"/>
        </a:p>
      </dgm:t>
    </dgm:pt>
    <dgm:pt modelId="{4FCD9F23-E0C4-5449-AD15-9DD7FB0B3CBA}" type="pres">
      <dgm:prSet presAssocID="{48569263-8C16-A34B-A3E7-47B2895E4E65}" presName="sibTrans" presStyleCnt="0"/>
      <dgm:spPr/>
    </dgm:pt>
    <dgm:pt modelId="{1400F7A0-6652-8844-8CE9-A9E735CE1AD5}" type="pres">
      <dgm:prSet presAssocID="{B1EB1A14-960C-364C-B83C-4E06E20BFE71}" presName="node" presStyleLbl="node1" presStyleIdx="6" presStyleCnt="11">
        <dgm:presLayoutVars>
          <dgm:bulletEnabled val="1"/>
        </dgm:presLayoutVars>
      </dgm:prSet>
      <dgm:spPr/>
      <dgm:t>
        <a:bodyPr/>
        <a:lstStyle/>
        <a:p>
          <a:pPr rtl="1"/>
          <a:endParaRPr lang="ar-SA"/>
        </a:p>
      </dgm:t>
    </dgm:pt>
    <dgm:pt modelId="{5849FE00-5047-CB4D-B117-275F9D21AD79}" type="pres">
      <dgm:prSet presAssocID="{484D7B7D-A55B-B441-A58C-7324851062D4}" presName="sibTrans" presStyleCnt="0"/>
      <dgm:spPr/>
    </dgm:pt>
    <dgm:pt modelId="{E1B50C81-D17D-734F-8F9B-A832983EAB16}" type="pres">
      <dgm:prSet presAssocID="{1649D617-2CF1-354F-B993-C3365E16F369}" presName="node" presStyleLbl="node1" presStyleIdx="7" presStyleCnt="11">
        <dgm:presLayoutVars>
          <dgm:bulletEnabled val="1"/>
        </dgm:presLayoutVars>
      </dgm:prSet>
      <dgm:spPr/>
      <dgm:t>
        <a:bodyPr/>
        <a:lstStyle/>
        <a:p>
          <a:pPr rtl="1"/>
          <a:endParaRPr lang="ar-SA"/>
        </a:p>
      </dgm:t>
    </dgm:pt>
    <dgm:pt modelId="{AC4A6773-99DE-AF40-AF38-B23CC6151A78}" type="pres">
      <dgm:prSet presAssocID="{048E1D12-8481-8B4D-9B06-4FD84A8D6BD0}" presName="sibTrans" presStyleCnt="0"/>
      <dgm:spPr/>
    </dgm:pt>
    <dgm:pt modelId="{159575BE-9DEA-C14C-B4EE-34627739C61C}" type="pres">
      <dgm:prSet presAssocID="{15B79880-CD61-514C-AE89-3818AD523310}" presName="node" presStyleLbl="node1" presStyleIdx="8" presStyleCnt="11">
        <dgm:presLayoutVars>
          <dgm:bulletEnabled val="1"/>
        </dgm:presLayoutVars>
      </dgm:prSet>
      <dgm:spPr/>
      <dgm:t>
        <a:bodyPr/>
        <a:lstStyle/>
        <a:p>
          <a:pPr rtl="1"/>
          <a:endParaRPr lang="ar-SA"/>
        </a:p>
      </dgm:t>
    </dgm:pt>
    <dgm:pt modelId="{947187AE-5F64-AB42-A799-DAFDE3C2CCE0}" type="pres">
      <dgm:prSet presAssocID="{48BD6C00-B998-904D-AD06-6599BFC8D72F}" presName="sibTrans" presStyleCnt="0"/>
      <dgm:spPr/>
    </dgm:pt>
    <dgm:pt modelId="{3767F57D-41E5-F242-96DC-A709C33E2AA1}" type="pres">
      <dgm:prSet presAssocID="{2E2C3315-1210-CE46-A3A9-03E4A3278A42}" presName="node" presStyleLbl="node1" presStyleIdx="9" presStyleCnt="11">
        <dgm:presLayoutVars>
          <dgm:bulletEnabled val="1"/>
        </dgm:presLayoutVars>
      </dgm:prSet>
      <dgm:spPr/>
      <dgm:t>
        <a:bodyPr/>
        <a:lstStyle/>
        <a:p>
          <a:pPr rtl="1"/>
          <a:endParaRPr lang="ar-SA"/>
        </a:p>
      </dgm:t>
    </dgm:pt>
    <dgm:pt modelId="{3144FCFB-C3FB-0648-A3A8-489303F57E84}" type="pres">
      <dgm:prSet presAssocID="{7B7E6EF4-B03C-6048-A898-2BF71222BA91}" presName="sibTrans" presStyleCnt="0"/>
      <dgm:spPr/>
    </dgm:pt>
    <dgm:pt modelId="{E87B23DB-E93E-874F-BAF3-12AA698A04F4}" type="pres">
      <dgm:prSet presAssocID="{6199FDAA-93DA-AD42-8A26-57D2D03D5E6A}" presName="node" presStyleLbl="node1" presStyleIdx="10" presStyleCnt="11">
        <dgm:presLayoutVars>
          <dgm:bulletEnabled val="1"/>
        </dgm:presLayoutVars>
      </dgm:prSet>
      <dgm:spPr/>
      <dgm:t>
        <a:bodyPr/>
        <a:lstStyle/>
        <a:p>
          <a:pPr rtl="1"/>
          <a:endParaRPr lang="ar-SA"/>
        </a:p>
      </dgm:t>
    </dgm:pt>
  </dgm:ptLst>
  <dgm:cxnLst>
    <dgm:cxn modelId="{02F9C951-B00C-4842-880E-A3FAC6A9ADD4}" srcId="{470A10EC-8004-9D47-8648-8ECC8FF367A8}" destId="{22824EF6-B5BB-E741-9B37-C1E0A6D4DD21}" srcOrd="2" destOrd="0" parTransId="{954197B2-7AE9-C64F-BA8A-DAB78ED0E919}" sibTransId="{C7159228-92CB-B242-B5F2-A3D6F8231A6C}"/>
    <dgm:cxn modelId="{D268BAF6-A2A8-B144-BD6D-B6508F994E1C}" type="presOf" srcId="{470A10EC-8004-9D47-8648-8ECC8FF367A8}" destId="{4D23F5FD-9767-E646-8510-BEB8BF859C2A}" srcOrd="0" destOrd="0" presId="urn:microsoft.com/office/officeart/2005/8/layout/default"/>
    <dgm:cxn modelId="{713FED28-56F1-0D4D-B66A-C381344662E9}" type="presOf" srcId="{6199FDAA-93DA-AD42-8A26-57D2D03D5E6A}" destId="{E87B23DB-E93E-874F-BAF3-12AA698A04F4}" srcOrd="0" destOrd="0" presId="urn:microsoft.com/office/officeart/2005/8/layout/default"/>
    <dgm:cxn modelId="{63D3208D-15C0-9740-B6DE-399664AE0193}" srcId="{470A10EC-8004-9D47-8648-8ECC8FF367A8}" destId="{6199FDAA-93DA-AD42-8A26-57D2D03D5E6A}" srcOrd="10" destOrd="0" parTransId="{09707C28-08AF-904A-89BE-C68323364E0A}" sibTransId="{54CFFD4C-4B20-984A-9A22-56DB1EC8385A}"/>
    <dgm:cxn modelId="{70D528F4-ABB7-8D44-97C1-A05CD0200979}" type="presOf" srcId="{BDBC008A-20BF-F843-93E4-0B180304EA5C}" destId="{3E800DE2-6688-404A-BB32-C97F05633E97}" srcOrd="0" destOrd="0" presId="urn:microsoft.com/office/officeart/2005/8/layout/default"/>
    <dgm:cxn modelId="{539BC216-4A9C-CB4A-AE77-3724A8D90BEF}" type="presOf" srcId="{19E15365-DB7B-044D-96B2-F9C011642F7D}" destId="{7DACDA6E-9D80-654E-AFB3-2DA86654084F}" srcOrd="0" destOrd="0" presId="urn:microsoft.com/office/officeart/2005/8/layout/default"/>
    <dgm:cxn modelId="{10436BF7-EA7C-A541-B33C-0A5545F06B73}" srcId="{470A10EC-8004-9D47-8648-8ECC8FF367A8}" destId="{D42FBCFE-C620-ED48-8E3A-DFA6E10426DA}" srcOrd="0" destOrd="0" parTransId="{D6C6CD0C-E880-8E45-9950-FCDEC0CA8026}" sibTransId="{6F2D9E86-E388-D343-A273-04039BC3F256}"/>
    <dgm:cxn modelId="{D796A3B4-9F01-4A4C-8082-B5D9111CD524}" srcId="{470A10EC-8004-9D47-8648-8ECC8FF367A8}" destId="{3ED05AB3-DD54-6943-8D98-6A84F9357D09}" srcOrd="3" destOrd="0" parTransId="{F760BE48-640C-0A4F-B0B4-56D1073B5B28}" sibTransId="{5EB2FCB7-6873-554A-BCF9-29F90EDD70CD}"/>
    <dgm:cxn modelId="{52A7D249-CFAC-9341-8BBE-CDE707B73225}" srcId="{470A10EC-8004-9D47-8648-8ECC8FF367A8}" destId="{B1EB1A14-960C-364C-B83C-4E06E20BFE71}" srcOrd="6" destOrd="0" parTransId="{22EF0B23-A325-3F4B-9F41-0904B3A3ADDC}" sibTransId="{484D7B7D-A55B-B441-A58C-7324851062D4}"/>
    <dgm:cxn modelId="{1805B773-BCA3-0E4D-9CD0-F1A4A54B504B}" srcId="{470A10EC-8004-9D47-8648-8ECC8FF367A8}" destId="{15B79880-CD61-514C-AE89-3818AD523310}" srcOrd="8" destOrd="0" parTransId="{95A801C9-DE12-B34D-988A-04E339CA4DF3}" sibTransId="{48BD6C00-B998-904D-AD06-6599BFC8D72F}"/>
    <dgm:cxn modelId="{640062A1-2820-A74A-A3E4-292E618B8E89}" type="presOf" srcId="{3ED05AB3-DD54-6943-8D98-6A84F9357D09}" destId="{904A92E0-656C-9F43-9D67-B3738199A856}" srcOrd="0" destOrd="0" presId="urn:microsoft.com/office/officeart/2005/8/layout/default"/>
    <dgm:cxn modelId="{AD446016-66D8-2B47-AA01-F95CAC4CC381}" type="presOf" srcId="{15B79880-CD61-514C-AE89-3818AD523310}" destId="{159575BE-9DEA-C14C-B4EE-34627739C61C}" srcOrd="0" destOrd="0" presId="urn:microsoft.com/office/officeart/2005/8/layout/default"/>
    <dgm:cxn modelId="{0698B417-00ED-F843-863F-3C2BB1511F08}" type="presOf" srcId="{2E2C3315-1210-CE46-A3A9-03E4A3278A42}" destId="{3767F57D-41E5-F242-96DC-A709C33E2AA1}" srcOrd="0" destOrd="0" presId="urn:microsoft.com/office/officeart/2005/8/layout/default"/>
    <dgm:cxn modelId="{6EFC1C0F-2854-454B-AFEE-1EA01798AACF}" srcId="{470A10EC-8004-9D47-8648-8ECC8FF367A8}" destId="{2E2C3315-1210-CE46-A3A9-03E4A3278A42}" srcOrd="9" destOrd="0" parTransId="{83E446A9-5E66-5C45-9232-A896C2E9B4F8}" sibTransId="{7B7E6EF4-B03C-6048-A898-2BF71222BA91}"/>
    <dgm:cxn modelId="{B2D8B265-9389-764F-A235-AFFF69604851}" srcId="{470A10EC-8004-9D47-8648-8ECC8FF367A8}" destId="{4111AC02-D090-864E-95FF-B17A4AC29392}" srcOrd="1" destOrd="0" parTransId="{1E697A4F-D592-E14D-8472-CC81AD253381}" sibTransId="{454977A4-BDBF-B44D-A663-7B894EB382A4}"/>
    <dgm:cxn modelId="{10E47FDF-9287-0941-9A63-2E76AB568B0C}" srcId="{470A10EC-8004-9D47-8648-8ECC8FF367A8}" destId="{1649D617-2CF1-354F-B993-C3365E16F369}" srcOrd="7" destOrd="0" parTransId="{3EE6D1CC-858C-F946-B570-02365569805E}" sibTransId="{048E1D12-8481-8B4D-9B06-4FD84A8D6BD0}"/>
    <dgm:cxn modelId="{645E8CA5-8764-494C-B6F5-24C060ED472A}" type="presOf" srcId="{4111AC02-D090-864E-95FF-B17A4AC29392}" destId="{BBC4F4CB-032E-B346-87B7-2AB7FD69E03B}" srcOrd="0" destOrd="0" presId="urn:microsoft.com/office/officeart/2005/8/layout/default"/>
    <dgm:cxn modelId="{B3CC0543-9216-9A41-A3AE-36650A532866}" srcId="{470A10EC-8004-9D47-8648-8ECC8FF367A8}" destId="{BDBC008A-20BF-F843-93E4-0B180304EA5C}" srcOrd="5" destOrd="0" parTransId="{21FD3064-98EE-8F41-9FED-9DC5931060E5}" sibTransId="{48569263-8C16-A34B-A3E7-47B2895E4E65}"/>
    <dgm:cxn modelId="{2182E914-81B6-4B4F-9D9E-62B010A218F9}" type="presOf" srcId="{D42FBCFE-C620-ED48-8E3A-DFA6E10426DA}" destId="{3CDB3C8F-0623-3647-8F19-3FD420246E57}" srcOrd="0" destOrd="0" presId="urn:microsoft.com/office/officeart/2005/8/layout/default"/>
    <dgm:cxn modelId="{92F33BFF-BB7F-174D-A8F8-8983930CFC65}" type="presOf" srcId="{1649D617-2CF1-354F-B993-C3365E16F369}" destId="{E1B50C81-D17D-734F-8F9B-A832983EAB16}" srcOrd="0" destOrd="0" presId="urn:microsoft.com/office/officeart/2005/8/layout/default"/>
    <dgm:cxn modelId="{43D92E52-ED38-CF43-A038-FE709F5168AF}" type="presOf" srcId="{B1EB1A14-960C-364C-B83C-4E06E20BFE71}" destId="{1400F7A0-6652-8844-8CE9-A9E735CE1AD5}" srcOrd="0" destOrd="0" presId="urn:microsoft.com/office/officeart/2005/8/layout/default"/>
    <dgm:cxn modelId="{84F2A0D4-94D8-EF40-9DBC-89A591D0E49D}" srcId="{470A10EC-8004-9D47-8648-8ECC8FF367A8}" destId="{19E15365-DB7B-044D-96B2-F9C011642F7D}" srcOrd="4" destOrd="0" parTransId="{7AEB3B5D-450C-8749-8C16-9CB0711E954B}" sibTransId="{807075FA-9404-1E48-B7ED-14AD33F17E39}"/>
    <dgm:cxn modelId="{CE7E7027-7E30-E74C-BB23-83C852C01AB3}" type="presOf" srcId="{22824EF6-B5BB-E741-9B37-C1E0A6D4DD21}" destId="{9963CC53-2D82-5245-A9EF-074DDD249BF2}" srcOrd="0" destOrd="0" presId="urn:microsoft.com/office/officeart/2005/8/layout/default"/>
    <dgm:cxn modelId="{9C69C28D-8EC0-4042-ACC8-06270328D1AE}" type="presParOf" srcId="{4D23F5FD-9767-E646-8510-BEB8BF859C2A}" destId="{3CDB3C8F-0623-3647-8F19-3FD420246E57}" srcOrd="0" destOrd="0" presId="urn:microsoft.com/office/officeart/2005/8/layout/default"/>
    <dgm:cxn modelId="{6D353B45-1C4D-B046-A37A-AF69BDF88AFE}" type="presParOf" srcId="{4D23F5FD-9767-E646-8510-BEB8BF859C2A}" destId="{DE86F411-23DE-A34D-89A2-256147E1F074}" srcOrd="1" destOrd="0" presId="urn:microsoft.com/office/officeart/2005/8/layout/default"/>
    <dgm:cxn modelId="{3C32967B-2094-B246-AAD6-A62BFD22164C}" type="presParOf" srcId="{4D23F5FD-9767-E646-8510-BEB8BF859C2A}" destId="{BBC4F4CB-032E-B346-87B7-2AB7FD69E03B}" srcOrd="2" destOrd="0" presId="urn:microsoft.com/office/officeart/2005/8/layout/default"/>
    <dgm:cxn modelId="{E4C7F203-AF51-6542-A40B-3B93D1D1FE05}" type="presParOf" srcId="{4D23F5FD-9767-E646-8510-BEB8BF859C2A}" destId="{174A9AE3-0C6F-5649-A121-7F47C2565FBF}" srcOrd="3" destOrd="0" presId="urn:microsoft.com/office/officeart/2005/8/layout/default"/>
    <dgm:cxn modelId="{EBD29359-D3EF-3644-91D5-8990EDD08CCD}" type="presParOf" srcId="{4D23F5FD-9767-E646-8510-BEB8BF859C2A}" destId="{9963CC53-2D82-5245-A9EF-074DDD249BF2}" srcOrd="4" destOrd="0" presId="urn:microsoft.com/office/officeart/2005/8/layout/default"/>
    <dgm:cxn modelId="{485ED849-8C84-8B4B-B27F-11F7D5276E86}" type="presParOf" srcId="{4D23F5FD-9767-E646-8510-BEB8BF859C2A}" destId="{B41C8A81-ECD0-2445-AA42-F8215D667180}" srcOrd="5" destOrd="0" presId="urn:microsoft.com/office/officeart/2005/8/layout/default"/>
    <dgm:cxn modelId="{13534F0B-D4EE-F14E-A260-66B95CCA0BDB}" type="presParOf" srcId="{4D23F5FD-9767-E646-8510-BEB8BF859C2A}" destId="{904A92E0-656C-9F43-9D67-B3738199A856}" srcOrd="6" destOrd="0" presId="urn:microsoft.com/office/officeart/2005/8/layout/default"/>
    <dgm:cxn modelId="{EB2752AF-24D2-DE42-91AE-35D52085AB39}" type="presParOf" srcId="{4D23F5FD-9767-E646-8510-BEB8BF859C2A}" destId="{988BFD29-CA7B-1C47-825A-C0AAFE7382A8}" srcOrd="7" destOrd="0" presId="urn:microsoft.com/office/officeart/2005/8/layout/default"/>
    <dgm:cxn modelId="{D518CB91-D117-824D-AE64-80165B43A11D}" type="presParOf" srcId="{4D23F5FD-9767-E646-8510-BEB8BF859C2A}" destId="{7DACDA6E-9D80-654E-AFB3-2DA86654084F}" srcOrd="8" destOrd="0" presId="urn:microsoft.com/office/officeart/2005/8/layout/default"/>
    <dgm:cxn modelId="{3169EEDA-8839-1942-86D7-4CE25E9303A9}" type="presParOf" srcId="{4D23F5FD-9767-E646-8510-BEB8BF859C2A}" destId="{EA829B19-8376-B349-8FEC-4584F2A8BB33}" srcOrd="9" destOrd="0" presId="urn:microsoft.com/office/officeart/2005/8/layout/default"/>
    <dgm:cxn modelId="{9045C26E-8E21-694B-BBC7-17AA1AD61F70}" type="presParOf" srcId="{4D23F5FD-9767-E646-8510-BEB8BF859C2A}" destId="{3E800DE2-6688-404A-BB32-C97F05633E97}" srcOrd="10" destOrd="0" presId="urn:microsoft.com/office/officeart/2005/8/layout/default"/>
    <dgm:cxn modelId="{0206FCFA-5CBC-5A4C-84E9-B6A1C65F2577}" type="presParOf" srcId="{4D23F5FD-9767-E646-8510-BEB8BF859C2A}" destId="{4FCD9F23-E0C4-5449-AD15-9DD7FB0B3CBA}" srcOrd="11" destOrd="0" presId="urn:microsoft.com/office/officeart/2005/8/layout/default"/>
    <dgm:cxn modelId="{561104C5-F850-314A-AEB7-E22333D02FB3}" type="presParOf" srcId="{4D23F5FD-9767-E646-8510-BEB8BF859C2A}" destId="{1400F7A0-6652-8844-8CE9-A9E735CE1AD5}" srcOrd="12" destOrd="0" presId="urn:microsoft.com/office/officeart/2005/8/layout/default"/>
    <dgm:cxn modelId="{418E3B57-4B34-3B40-B4C3-EED15F6EAAE4}" type="presParOf" srcId="{4D23F5FD-9767-E646-8510-BEB8BF859C2A}" destId="{5849FE00-5047-CB4D-B117-275F9D21AD79}" srcOrd="13" destOrd="0" presId="urn:microsoft.com/office/officeart/2005/8/layout/default"/>
    <dgm:cxn modelId="{6EF6FC9E-F55D-AA45-A3F0-C3FD05BEE9E6}" type="presParOf" srcId="{4D23F5FD-9767-E646-8510-BEB8BF859C2A}" destId="{E1B50C81-D17D-734F-8F9B-A832983EAB16}" srcOrd="14" destOrd="0" presId="urn:microsoft.com/office/officeart/2005/8/layout/default"/>
    <dgm:cxn modelId="{B797821B-EEBF-1749-A8B4-13863D237C40}" type="presParOf" srcId="{4D23F5FD-9767-E646-8510-BEB8BF859C2A}" destId="{AC4A6773-99DE-AF40-AF38-B23CC6151A78}" srcOrd="15" destOrd="0" presId="urn:microsoft.com/office/officeart/2005/8/layout/default"/>
    <dgm:cxn modelId="{C3C158CC-946D-7E44-835C-CC463F49C90E}" type="presParOf" srcId="{4D23F5FD-9767-E646-8510-BEB8BF859C2A}" destId="{159575BE-9DEA-C14C-B4EE-34627739C61C}" srcOrd="16" destOrd="0" presId="urn:microsoft.com/office/officeart/2005/8/layout/default"/>
    <dgm:cxn modelId="{21E097A0-C134-254B-A41F-FEAADC8AD570}" type="presParOf" srcId="{4D23F5FD-9767-E646-8510-BEB8BF859C2A}" destId="{947187AE-5F64-AB42-A799-DAFDE3C2CCE0}" srcOrd="17" destOrd="0" presId="urn:microsoft.com/office/officeart/2005/8/layout/default"/>
    <dgm:cxn modelId="{E7CFF830-F4D6-2B40-84F0-2CE9A8FE3364}" type="presParOf" srcId="{4D23F5FD-9767-E646-8510-BEB8BF859C2A}" destId="{3767F57D-41E5-F242-96DC-A709C33E2AA1}" srcOrd="18" destOrd="0" presId="urn:microsoft.com/office/officeart/2005/8/layout/default"/>
    <dgm:cxn modelId="{1A775B84-A18A-5540-8BF7-932EC8F30FC3}" type="presParOf" srcId="{4D23F5FD-9767-E646-8510-BEB8BF859C2A}" destId="{3144FCFB-C3FB-0648-A3A8-489303F57E84}" srcOrd="19" destOrd="0" presId="urn:microsoft.com/office/officeart/2005/8/layout/default"/>
    <dgm:cxn modelId="{3AF3BABD-BBE9-B94E-9E44-5F5B488E3C9C}" type="presParOf" srcId="{4D23F5FD-9767-E646-8510-BEB8BF859C2A}" destId="{E87B23DB-E93E-874F-BAF3-12AA698A04F4}"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A55A4C-D56B-A941-94C2-5331BC5E432E}" type="doc">
      <dgm:prSet loTypeId="urn:microsoft.com/office/officeart/2005/8/layout/orgChart1" loCatId="hierarchy" qsTypeId="urn:microsoft.com/office/officeart/2005/8/quickstyle/3d1" qsCatId="3D" csTypeId="urn:microsoft.com/office/officeart/2005/8/colors/accent2_4" csCatId="accent2" phldr="1"/>
      <dgm:spPr/>
      <dgm:t>
        <a:bodyPr/>
        <a:lstStyle/>
        <a:p>
          <a:pPr rtl="1"/>
          <a:endParaRPr lang="ar-SA"/>
        </a:p>
      </dgm:t>
    </dgm:pt>
    <dgm:pt modelId="{B7EA325D-8357-9E4A-A024-18236A44D537}">
      <dgm:prSet phldrT="[نص]" custT="1"/>
      <dgm:spPr>
        <a:solidFill>
          <a:srgbClr val="973747"/>
        </a:solidFill>
      </dgm:spPr>
      <dgm:t>
        <a:bodyPr/>
        <a:lstStyle/>
        <a:p>
          <a:pPr rtl="1"/>
          <a:r>
            <a:rPr lang="ar-SA" sz="2000" b="1" i="0" dirty="0">
              <a:latin typeface="Calibri" panose="020F0502020204030204" pitchFamily="34" charset="0"/>
              <a:cs typeface="Calibri" panose="020F0502020204030204" pitchFamily="34" charset="0"/>
            </a:rPr>
            <a:t>مدير تطوير النظم</a:t>
          </a:r>
        </a:p>
      </dgm:t>
    </dgm:pt>
    <dgm:pt modelId="{9F4F1D07-A1D4-6E42-AFE6-BF515DF0BCDF}" type="parTrans" cxnId="{E051526B-C9E2-7445-B823-60757C6F2068}">
      <dgm:prSet/>
      <dgm:spPr/>
      <dgm:t>
        <a:bodyPr/>
        <a:lstStyle/>
        <a:p>
          <a:pPr rtl="1"/>
          <a:endParaRPr lang="ar-SA"/>
        </a:p>
      </dgm:t>
    </dgm:pt>
    <dgm:pt modelId="{EE215CD1-1669-034B-B887-00B66A3EB60A}" type="sibTrans" cxnId="{E051526B-C9E2-7445-B823-60757C6F2068}">
      <dgm:prSet/>
      <dgm:spPr/>
      <dgm:t>
        <a:bodyPr/>
        <a:lstStyle/>
        <a:p>
          <a:pPr rtl="1"/>
          <a:endParaRPr lang="ar-SA"/>
        </a:p>
      </dgm:t>
    </dgm:pt>
    <dgm:pt modelId="{D3CA0EDA-7F96-5146-9B46-091D3FA929D8}">
      <dgm:prSet phldrT="[نص]" custT="1"/>
      <dgm:spPr>
        <a:solidFill>
          <a:schemeClr val="bg2">
            <a:lumMod val="25000"/>
          </a:schemeClr>
        </a:solidFill>
      </dgm:spPr>
      <dgm:t>
        <a:bodyPr/>
        <a:lstStyle/>
        <a:p>
          <a:pPr rtl="1"/>
          <a:r>
            <a:rPr lang="ar-SA" sz="2000" b="1" i="0" dirty="0">
              <a:latin typeface="Calibri" panose="020F0502020204030204" pitchFamily="34" charset="0"/>
              <a:cs typeface="Calibri" panose="020F0502020204030204" pitchFamily="34" charset="0"/>
            </a:rPr>
            <a:t>إدارة قاعدة البيانات</a:t>
          </a:r>
        </a:p>
      </dgm:t>
    </dgm:pt>
    <dgm:pt modelId="{203E96C0-155E-5B45-8AD3-E1FA0074E5F3}" type="parTrans" cxnId="{E2362E44-4346-D44D-BEE8-ABDF83264064}">
      <dgm:prSet/>
      <dgm:spPr>
        <a:solidFill>
          <a:srgbClr val="BD0711"/>
        </a:solidFill>
        <a:ln>
          <a:solidFill>
            <a:srgbClr val="C00000"/>
          </a:solidFill>
        </a:ln>
      </dgm:spPr>
      <dgm:t>
        <a:bodyPr/>
        <a:lstStyle/>
        <a:p>
          <a:pPr rtl="1"/>
          <a:endParaRPr lang="ar-SA"/>
        </a:p>
      </dgm:t>
    </dgm:pt>
    <dgm:pt modelId="{B623EBA6-56F1-6E4A-84F0-1C4CC2319256}" type="sibTrans" cxnId="{E2362E44-4346-D44D-BEE8-ABDF83264064}">
      <dgm:prSet/>
      <dgm:spPr/>
      <dgm:t>
        <a:bodyPr/>
        <a:lstStyle/>
        <a:p>
          <a:pPr rtl="1"/>
          <a:endParaRPr lang="ar-SA"/>
        </a:p>
      </dgm:t>
    </dgm:pt>
    <dgm:pt modelId="{30EB9B07-A753-7542-AF67-051479EB2857}">
      <dgm:prSet phldrT="[نص]" custT="1"/>
      <dgm:spPr>
        <a:solidFill>
          <a:schemeClr val="bg2">
            <a:lumMod val="25000"/>
          </a:schemeClr>
        </a:solidFill>
      </dgm:spPr>
      <dgm:t>
        <a:bodyPr/>
        <a:lstStyle/>
        <a:p>
          <a:pPr rtl="1"/>
          <a:r>
            <a:rPr lang="ar-SA" sz="2000" b="1" i="0" dirty="0">
              <a:latin typeface="Calibri" panose="020F0502020204030204" pitchFamily="34" charset="0"/>
              <a:cs typeface="Calibri" panose="020F0502020204030204" pitchFamily="34" charset="0"/>
            </a:rPr>
            <a:t>برمجة النظم</a:t>
          </a:r>
        </a:p>
      </dgm:t>
    </dgm:pt>
    <dgm:pt modelId="{51FD904B-8F48-CD42-A4F8-9108897A03A4}" type="parTrans" cxnId="{76794F4D-C5FA-CD4B-9AD2-DF2BD18068DF}">
      <dgm:prSet/>
      <dgm:spPr>
        <a:ln>
          <a:solidFill>
            <a:srgbClr val="C00000"/>
          </a:solidFill>
        </a:ln>
      </dgm:spPr>
      <dgm:t>
        <a:bodyPr/>
        <a:lstStyle/>
        <a:p>
          <a:pPr rtl="1"/>
          <a:endParaRPr lang="ar-SA"/>
        </a:p>
      </dgm:t>
    </dgm:pt>
    <dgm:pt modelId="{3EB4D965-BDC0-024B-844A-7A55E46A2D09}" type="sibTrans" cxnId="{76794F4D-C5FA-CD4B-9AD2-DF2BD18068DF}">
      <dgm:prSet/>
      <dgm:spPr/>
      <dgm:t>
        <a:bodyPr/>
        <a:lstStyle/>
        <a:p>
          <a:pPr rtl="1"/>
          <a:endParaRPr lang="ar-SA"/>
        </a:p>
      </dgm:t>
    </dgm:pt>
    <dgm:pt modelId="{581D1C29-C7E1-7F46-9C72-DB2995FEBC0A}">
      <dgm:prSet phldrT="[نص]" custT="1"/>
      <dgm:spPr>
        <a:solidFill>
          <a:schemeClr val="bg2">
            <a:lumMod val="25000"/>
          </a:schemeClr>
        </a:solidFill>
      </dgm:spPr>
      <dgm:t>
        <a:bodyPr/>
        <a:lstStyle/>
        <a:p>
          <a:pPr rtl="1"/>
          <a:r>
            <a:rPr lang="ar-SA" sz="2000" b="1" i="0" dirty="0">
              <a:latin typeface="Calibri" panose="020F0502020204030204" pitchFamily="34" charset="0"/>
              <a:cs typeface="Calibri" panose="020F0502020204030204" pitchFamily="34" charset="0"/>
            </a:rPr>
            <a:t>تحليل النظم</a:t>
          </a:r>
        </a:p>
      </dgm:t>
    </dgm:pt>
    <dgm:pt modelId="{BFD4ECDA-D737-004D-B25F-50EA49AA9B20}" type="parTrans" cxnId="{CFD3BE84-43E4-264B-B123-D30C8E05F5FA}">
      <dgm:prSet/>
      <dgm:spPr>
        <a:solidFill>
          <a:srgbClr val="BD0711"/>
        </a:solidFill>
        <a:ln>
          <a:solidFill>
            <a:srgbClr val="C00000"/>
          </a:solidFill>
        </a:ln>
      </dgm:spPr>
      <dgm:t>
        <a:bodyPr/>
        <a:lstStyle/>
        <a:p>
          <a:pPr rtl="1"/>
          <a:endParaRPr lang="ar-SA"/>
        </a:p>
      </dgm:t>
    </dgm:pt>
    <dgm:pt modelId="{599B98AD-F7BC-3A4C-AA1B-248BE7084229}" type="sibTrans" cxnId="{CFD3BE84-43E4-264B-B123-D30C8E05F5FA}">
      <dgm:prSet/>
      <dgm:spPr/>
      <dgm:t>
        <a:bodyPr/>
        <a:lstStyle/>
        <a:p>
          <a:pPr rtl="1"/>
          <a:endParaRPr lang="ar-SA"/>
        </a:p>
      </dgm:t>
    </dgm:pt>
    <dgm:pt modelId="{38413FBA-7CEE-8A44-883C-4EEF6005C9F2}">
      <dgm:prSet custT="1"/>
      <dgm:spPr>
        <a:solidFill>
          <a:schemeClr val="bg2">
            <a:lumMod val="25000"/>
          </a:schemeClr>
        </a:solidFill>
      </dgm:spPr>
      <dgm:t>
        <a:bodyPr/>
        <a:lstStyle/>
        <a:p>
          <a:pPr rtl="1"/>
          <a:r>
            <a:rPr lang="ar-SA" sz="2000" b="1" i="0" dirty="0">
              <a:latin typeface="Calibri" panose="020F0502020204030204" pitchFamily="34" charset="0"/>
              <a:cs typeface="Calibri" panose="020F0502020204030204" pitchFamily="34" charset="0"/>
            </a:rPr>
            <a:t>برمجة التطبيقات</a:t>
          </a:r>
        </a:p>
      </dgm:t>
    </dgm:pt>
    <dgm:pt modelId="{A0DDB168-BC04-3E4B-AB4E-3875B1FE3313}" type="parTrans" cxnId="{71A8E2EE-319F-2D4C-B9C0-8829592384EF}">
      <dgm:prSet/>
      <dgm:spPr/>
      <dgm:t>
        <a:bodyPr/>
        <a:lstStyle/>
        <a:p>
          <a:pPr rtl="1"/>
          <a:endParaRPr lang="ar-SA"/>
        </a:p>
      </dgm:t>
    </dgm:pt>
    <dgm:pt modelId="{D1CCCC22-36B5-8247-AB86-F068807CEE46}" type="sibTrans" cxnId="{71A8E2EE-319F-2D4C-B9C0-8829592384EF}">
      <dgm:prSet/>
      <dgm:spPr/>
      <dgm:t>
        <a:bodyPr/>
        <a:lstStyle/>
        <a:p>
          <a:pPr rtl="1"/>
          <a:endParaRPr lang="ar-SA"/>
        </a:p>
      </dgm:t>
    </dgm:pt>
    <dgm:pt modelId="{C8AA9BBF-79AE-AE4E-A590-724819ABE833}" type="pres">
      <dgm:prSet presAssocID="{09A55A4C-D56B-A941-94C2-5331BC5E432E}" presName="hierChild1" presStyleCnt="0">
        <dgm:presLayoutVars>
          <dgm:orgChart val="1"/>
          <dgm:chPref val="1"/>
          <dgm:dir/>
          <dgm:animOne val="branch"/>
          <dgm:animLvl val="lvl"/>
          <dgm:resizeHandles/>
        </dgm:presLayoutVars>
      </dgm:prSet>
      <dgm:spPr/>
      <dgm:t>
        <a:bodyPr/>
        <a:lstStyle/>
        <a:p>
          <a:pPr rtl="1"/>
          <a:endParaRPr lang="ar-SA"/>
        </a:p>
      </dgm:t>
    </dgm:pt>
    <dgm:pt modelId="{E1C455C1-ECDD-464A-AAAA-340B0EBDC334}" type="pres">
      <dgm:prSet presAssocID="{B7EA325D-8357-9E4A-A024-18236A44D537}" presName="hierRoot1" presStyleCnt="0">
        <dgm:presLayoutVars>
          <dgm:hierBranch val="init"/>
        </dgm:presLayoutVars>
      </dgm:prSet>
      <dgm:spPr/>
    </dgm:pt>
    <dgm:pt modelId="{325F682C-6C32-414D-93B4-004F372B0C4B}" type="pres">
      <dgm:prSet presAssocID="{B7EA325D-8357-9E4A-A024-18236A44D537}" presName="rootComposite1" presStyleCnt="0"/>
      <dgm:spPr/>
    </dgm:pt>
    <dgm:pt modelId="{31B65468-FD14-4341-92D5-8FD0F988EC81}" type="pres">
      <dgm:prSet presAssocID="{B7EA325D-8357-9E4A-A024-18236A44D537}" presName="rootText1" presStyleLbl="node0" presStyleIdx="0" presStyleCnt="1">
        <dgm:presLayoutVars>
          <dgm:chPref val="3"/>
        </dgm:presLayoutVars>
      </dgm:prSet>
      <dgm:spPr/>
      <dgm:t>
        <a:bodyPr/>
        <a:lstStyle/>
        <a:p>
          <a:pPr rtl="1"/>
          <a:endParaRPr lang="ar-SA"/>
        </a:p>
      </dgm:t>
    </dgm:pt>
    <dgm:pt modelId="{A4E5C134-8FFB-6045-8810-3B4303A735D3}" type="pres">
      <dgm:prSet presAssocID="{B7EA325D-8357-9E4A-A024-18236A44D537}" presName="rootConnector1" presStyleLbl="node1" presStyleIdx="0" presStyleCnt="0"/>
      <dgm:spPr/>
      <dgm:t>
        <a:bodyPr/>
        <a:lstStyle/>
        <a:p>
          <a:pPr rtl="1"/>
          <a:endParaRPr lang="ar-SA"/>
        </a:p>
      </dgm:t>
    </dgm:pt>
    <dgm:pt modelId="{C99C53B5-71FA-9C42-A72A-5EA6C3E016D6}" type="pres">
      <dgm:prSet presAssocID="{B7EA325D-8357-9E4A-A024-18236A44D537}" presName="hierChild2" presStyleCnt="0"/>
      <dgm:spPr/>
    </dgm:pt>
    <dgm:pt modelId="{66311695-E7CE-194B-9F75-F46EB26C52CA}" type="pres">
      <dgm:prSet presAssocID="{203E96C0-155E-5B45-8AD3-E1FA0074E5F3}" presName="Name37" presStyleLbl="parChTrans1D2" presStyleIdx="0" presStyleCnt="4"/>
      <dgm:spPr/>
      <dgm:t>
        <a:bodyPr/>
        <a:lstStyle/>
        <a:p>
          <a:pPr rtl="1"/>
          <a:endParaRPr lang="ar-SA"/>
        </a:p>
      </dgm:t>
    </dgm:pt>
    <dgm:pt modelId="{6E426CFE-E9DD-EF42-A6C5-78EF7A5E2686}" type="pres">
      <dgm:prSet presAssocID="{D3CA0EDA-7F96-5146-9B46-091D3FA929D8}" presName="hierRoot2" presStyleCnt="0">
        <dgm:presLayoutVars>
          <dgm:hierBranch val="init"/>
        </dgm:presLayoutVars>
      </dgm:prSet>
      <dgm:spPr/>
    </dgm:pt>
    <dgm:pt modelId="{F80D8568-5F70-E043-9669-36D163D5EA5A}" type="pres">
      <dgm:prSet presAssocID="{D3CA0EDA-7F96-5146-9B46-091D3FA929D8}" presName="rootComposite" presStyleCnt="0"/>
      <dgm:spPr/>
    </dgm:pt>
    <dgm:pt modelId="{D8E20358-8D2D-9149-B07F-396DE1ED5D6C}" type="pres">
      <dgm:prSet presAssocID="{D3CA0EDA-7F96-5146-9B46-091D3FA929D8}" presName="rootText" presStyleLbl="node2" presStyleIdx="0" presStyleCnt="4">
        <dgm:presLayoutVars>
          <dgm:chPref val="3"/>
        </dgm:presLayoutVars>
      </dgm:prSet>
      <dgm:spPr/>
      <dgm:t>
        <a:bodyPr/>
        <a:lstStyle/>
        <a:p>
          <a:pPr rtl="1"/>
          <a:endParaRPr lang="ar-SA"/>
        </a:p>
      </dgm:t>
    </dgm:pt>
    <dgm:pt modelId="{89EE1844-7E06-D24E-99ED-C10F74615E8A}" type="pres">
      <dgm:prSet presAssocID="{D3CA0EDA-7F96-5146-9B46-091D3FA929D8}" presName="rootConnector" presStyleLbl="node2" presStyleIdx="0" presStyleCnt="4"/>
      <dgm:spPr/>
      <dgm:t>
        <a:bodyPr/>
        <a:lstStyle/>
        <a:p>
          <a:pPr rtl="1"/>
          <a:endParaRPr lang="ar-SA"/>
        </a:p>
      </dgm:t>
    </dgm:pt>
    <dgm:pt modelId="{5FF9BA7E-234F-BA4B-AC6A-8B49E777FC5D}" type="pres">
      <dgm:prSet presAssocID="{D3CA0EDA-7F96-5146-9B46-091D3FA929D8}" presName="hierChild4" presStyleCnt="0"/>
      <dgm:spPr/>
    </dgm:pt>
    <dgm:pt modelId="{14E4B5A6-5677-374D-8F29-82D3D7B90C15}" type="pres">
      <dgm:prSet presAssocID="{D3CA0EDA-7F96-5146-9B46-091D3FA929D8}" presName="hierChild5" presStyleCnt="0"/>
      <dgm:spPr/>
    </dgm:pt>
    <dgm:pt modelId="{3DCF8E64-0B0B-8949-870B-3000C1BE44EA}" type="pres">
      <dgm:prSet presAssocID="{A0DDB168-BC04-3E4B-AB4E-3875B1FE3313}" presName="Name37" presStyleLbl="parChTrans1D2" presStyleIdx="1" presStyleCnt="4"/>
      <dgm:spPr/>
      <dgm:t>
        <a:bodyPr/>
        <a:lstStyle/>
        <a:p>
          <a:pPr rtl="1"/>
          <a:endParaRPr lang="ar-SA"/>
        </a:p>
      </dgm:t>
    </dgm:pt>
    <dgm:pt modelId="{E592DD1A-95D5-0449-94AF-D80B35E52D3C}" type="pres">
      <dgm:prSet presAssocID="{38413FBA-7CEE-8A44-883C-4EEF6005C9F2}" presName="hierRoot2" presStyleCnt="0">
        <dgm:presLayoutVars>
          <dgm:hierBranch val="init"/>
        </dgm:presLayoutVars>
      </dgm:prSet>
      <dgm:spPr/>
    </dgm:pt>
    <dgm:pt modelId="{C6337E9B-7A2F-B24D-8785-64553CD94025}" type="pres">
      <dgm:prSet presAssocID="{38413FBA-7CEE-8A44-883C-4EEF6005C9F2}" presName="rootComposite" presStyleCnt="0"/>
      <dgm:spPr/>
    </dgm:pt>
    <dgm:pt modelId="{87320878-2670-D348-AD24-6DCF04A98422}" type="pres">
      <dgm:prSet presAssocID="{38413FBA-7CEE-8A44-883C-4EEF6005C9F2}" presName="rootText" presStyleLbl="node2" presStyleIdx="1" presStyleCnt="4">
        <dgm:presLayoutVars>
          <dgm:chPref val="3"/>
        </dgm:presLayoutVars>
      </dgm:prSet>
      <dgm:spPr/>
      <dgm:t>
        <a:bodyPr/>
        <a:lstStyle/>
        <a:p>
          <a:pPr rtl="1"/>
          <a:endParaRPr lang="ar-SA"/>
        </a:p>
      </dgm:t>
    </dgm:pt>
    <dgm:pt modelId="{45E1E0DA-98EC-6641-9E95-3DA2B04A8EA2}" type="pres">
      <dgm:prSet presAssocID="{38413FBA-7CEE-8A44-883C-4EEF6005C9F2}" presName="rootConnector" presStyleLbl="node2" presStyleIdx="1" presStyleCnt="4"/>
      <dgm:spPr/>
      <dgm:t>
        <a:bodyPr/>
        <a:lstStyle/>
        <a:p>
          <a:pPr rtl="1"/>
          <a:endParaRPr lang="ar-SA"/>
        </a:p>
      </dgm:t>
    </dgm:pt>
    <dgm:pt modelId="{F708693F-B4D7-2A4F-A9C0-EF7A74B77769}" type="pres">
      <dgm:prSet presAssocID="{38413FBA-7CEE-8A44-883C-4EEF6005C9F2}" presName="hierChild4" presStyleCnt="0"/>
      <dgm:spPr/>
    </dgm:pt>
    <dgm:pt modelId="{917076F3-B043-4246-956B-0455D0E7562A}" type="pres">
      <dgm:prSet presAssocID="{38413FBA-7CEE-8A44-883C-4EEF6005C9F2}" presName="hierChild5" presStyleCnt="0"/>
      <dgm:spPr/>
    </dgm:pt>
    <dgm:pt modelId="{97544A5D-0EA8-8C45-8551-A2B99D74D720}" type="pres">
      <dgm:prSet presAssocID="{51FD904B-8F48-CD42-A4F8-9108897A03A4}" presName="Name37" presStyleLbl="parChTrans1D2" presStyleIdx="2" presStyleCnt="4"/>
      <dgm:spPr/>
      <dgm:t>
        <a:bodyPr/>
        <a:lstStyle/>
        <a:p>
          <a:pPr rtl="1"/>
          <a:endParaRPr lang="ar-SA"/>
        </a:p>
      </dgm:t>
    </dgm:pt>
    <dgm:pt modelId="{A246D489-9495-AB40-AFE9-DF601E7F717F}" type="pres">
      <dgm:prSet presAssocID="{30EB9B07-A753-7542-AF67-051479EB2857}" presName="hierRoot2" presStyleCnt="0">
        <dgm:presLayoutVars>
          <dgm:hierBranch val="init"/>
        </dgm:presLayoutVars>
      </dgm:prSet>
      <dgm:spPr/>
    </dgm:pt>
    <dgm:pt modelId="{139773CF-46CA-2647-B6D2-DA5D50CAB794}" type="pres">
      <dgm:prSet presAssocID="{30EB9B07-A753-7542-AF67-051479EB2857}" presName="rootComposite" presStyleCnt="0"/>
      <dgm:spPr/>
    </dgm:pt>
    <dgm:pt modelId="{F30B295E-48C2-6246-A401-983F927B328E}" type="pres">
      <dgm:prSet presAssocID="{30EB9B07-A753-7542-AF67-051479EB2857}" presName="rootText" presStyleLbl="node2" presStyleIdx="2" presStyleCnt="4">
        <dgm:presLayoutVars>
          <dgm:chPref val="3"/>
        </dgm:presLayoutVars>
      </dgm:prSet>
      <dgm:spPr/>
      <dgm:t>
        <a:bodyPr/>
        <a:lstStyle/>
        <a:p>
          <a:pPr rtl="1"/>
          <a:endParaRPr lang="ar-SA"/>
        </a:p>
      </dgm:t>
    </dgm:pt>
    <dgm:pt modelId="{AF6FEDD7-FCB2-4941-8179-E8DF5BE87212}" type="pres">
      <dgm:prSet presAssocID="{30EB9B07-A753-7542-AF67-051479EB2857}" presName="rootConnector" presStyleLbl="node2" presStyleIdx="2" presStyleCnt="4"/>
      <dgm:spPr/>
      <dgm:t>
        <a:bodyPr/>
        <a:lstStyle/>
        <a:p>
          <a:pPr rtl="1"/>
          <a:endParaRPr lang="ar-SA"/>
        </a:p>
      </dgm:t>
    </dgm:pt>
    <dgm:pt modelId="{633B20C8-5D97-4146-9B37-25832C814ACD}" type="pres">
      <dgm:prSet presAssocID="{30EB9B07-A753-7542-AF67-051479EB2857}" presName="hierChild4" presStyleCnt="0"/>
      <dgm:spPr/>
    </dgm:pt>
    <dgm:pt modelId="{067EB245-3079-3943-B799-2DA3F27A8F8F}" type="pres">
      <dgm:prSet presAssocID="{30EB9B07-A753-7542-AF67-051479EB2857}" presName="hierChild5" presStyleCnt="0"/>
      <dgm:spPr/>
    </dgm:pt>
    <dgm:pt modelId="{D1AF350B-3BE3-3741-88FE-887F55E313DF}" type="pres">
      <dgm:prSet presAssocID="{BFD4ECDA-D737-004D-B25F-50EA49AA9B20}" presName="Name37" presStyleLbl="parChTrans1D2" presStyleIdx="3" presStyleCnt="4"/>
      <dgm:spPr/>
      <dgm:t>
        <a:bodyPr/>
        <a:lstStyle/>
        <a:p>
          <a:pPr rtl="1"/>
          <a:endParaRPr lang="ar-SA"/>
        </a:p>
      </dgm:t>
    </dgm:pt>
    <dgm:pt modelId="{DAF8F4EC-7E18-B148-82CF-94D3B590EFBF}" type="pres">
      <dgm:prSet presAssocID="{581D1C29-C7E1-7F46-9C72-DB2995FEBC0A}" presName="hierRoot2" presStyleCnt="0">
        <dgm:presLayoutVars>
          <dgm:hierBranch val="init"/>
        </dgm:presLayoutVars>
      </dgm:prSet>
      <dgm:spPr/>
    </dgm:pt>
    <dgm:pt modelId="{52C63F15-020B-874B-A590-CCBE757D13C2}" type="pres">
      <dgm:prSet presAssocID="{581D1C29-C7E1-7F46-9C72-DB2995FEBC0A}" presName="rootComposite" presStyleCnt="0"/>
      <dgm:spPr/>
    </dgm:pt>
    <dgm:pt modelId="{35F149C3-1E24-BF40-A88B-0B2F784F2F6F}" type="pres">
      <dgm:prSet presAssocID="{581D1C29-C7E1-7F46-9C72-DB2995FEBC0A}" presName="rootText" presStyleLbl="node2" presStyleIdx="3" presStyleCnt="4">
        <dgm:presLayoutVars>
          <dgm:chPref val="3"/>
        </dgm:presLayoutVars>
      </dgm:prSet>
      <dgm:spPr/>
      <dgm:t>
        <a:bodyPr/>
        <a:lstStyle/>
        <a:p>
          <a:pPr rtl="1"/>
          <a:endParaRPr lang="ar-SA"/>
        </a:p>
      </dgm:t>
    </dgm:pt>
    <dgm:pt modelId="{21866D86-3333-F945-81A1-3E48BC29BD9E}" type="pres">
      <dgm:prSet presAssocID="{581D1C29-C7E1-7F46-9C72-DB2995FEBC0A}" presName="rootConnector" presStyleLbl="node2" presStyleIdx="3" presStyleCnt="4"/>
      <dgm:spPr/>
      <dgm:t>
        <a:bodyPr/>
        <a:lstStyle/>
        <a:p>
          <a:pPr rtl="1"/>
          <a:endParaRPr lang="ar-SA"/>
        </a:p>
      </dgm:t>
    </dgm:pt>
    <dgm:pt modelId="{64464ADD-8EAA-CA48-A0C2-4345554BE516}" type="pres">
      <dgm:prSet presAssocID="{581D1C29-C7E1-7F46-9C72-DB2995FEBC0A}" presName="hierChild4" presStyleCnt="0"/>
      <dgm:spPr/>
    </dgm:pt>
    <dgm:pt modelId="{1B2D5DF4-5AA6-1F47-B632-DF363361BAC1}" type="pres">
      <dgm:prSet presAssocID="{581D1C29-C7E1-7F46-9C72-DB2995FEBC0A}" presName="hierChild5" presStyleCnt="0"/>
      <dgm:spPr/>
    </dgm:pt>
    <dgm:pt modelId="{85BDEF7B-0217-1440-AF23-A630B6A65904}" type="pres">
      <dgm:prSet presAssocID="{B7EA325D-8357-9E4A-A024-18236A44D537}" presName="hierChild3" presStyleCnt="0"/>
      <dgm:spPr/>
    </dgm:pt>
  </dgm:ptLst>
  <dgm:cxnLst>
    <dgm:cxn modelId="{3E949230-DB95-9342-BE30-36BFA75AA378}" type="presOf" srcId="{203E96C0-155E-5B45-8AD3-E1FA0074E5F3}" destId="{66311695-E7CE-194B-9F75-F46EB26C52CA}" srcOrd="0" destOrd="0" presId="urn:microsoft.com/office/officeart/2005/8/layout/orgChart1"/>
    <dgm:cxn modelId="{71A8E2EE-319F-2D4C-B9C0-8829592384EF}" srcId="{B7EA325D-8357-9E4A-A024-18236A44D537}" destId="{38413FBA-7CEE-8A44-883C-4EEF6005C9F2}" srcOrd="1" destOrd="0" parTransId="{A0DDB168-BC04-3E4B-AB4E-3875B1FE3313}" sibTransId="{D1CCCC22-36B5-8247-AB86-F068807CEE46}"/>
    <dgm:cxn modelId="{ED311066-2ABC-2942-8AF4-F911894524F3}" type="presOf" srcId="{D3CA0EDA-7F96-5146-9B46-091D3FA929D8}" destId="{D8E20358-8D2D-9149-B07F-396DE1ED5D6C}" srcOrd="0" destOrd="0" presId="urn:microsoft.com/office/officeart/2005/8/layout/orgChart1"/>
    <dgm:cxn modelId="{A82FA083-A7CF-374F-8C77-B13D9E83926C}" type="presOf" srcId="{51FD904B-8F48-CD42-A4F8-9108897A03A4}" destId="{97544A5D-0EA8-8C45-8551-A2B99D74D720}" srcOrd="0" destOrd="0" presId="urn:microsoft.com/office/officeart/2005/8/layout/orgChart1"/>
    <dgm:cxn modelId="{55BA475E-5278-FA43-94C5-14C82B975B9C}" type="presOf" srcId="{BFD4ECDA-D737-004D-B25F-50EA49AA9B20}" destId="{D1AF350B-3BE3-3741-88FE-887F55E313DF}" srcOrd="0" destOrd="0" presId="urn:microsoft.com/office/officeart/2005/8/layout/orgChart1"/>
    <dgm:cxn modelId="{CB8B6D8A-19E1-CC4A-BBEE-829EB40318C8}" type="presOf" srcId="{38413FBA-7CEE-8A44-883C-4EEF6005C9F2}" destId="{45E1E0DA-98EC-6641-9E95-3DA2B04A8EA2}" srcOrd="1" destOrd="0" presId="urn:microsoft.com/office/officeart/2005/8/layout/orgChart1"/>
    <dgm:cxn modelId="{443729A2-1900-8C4C-8B59-6A956301890A}" type="presOf" srcId="{38413FBA-7CEE-8A44-883C-4EEF6005C9F2}" destId="{87320878-2670-D348-AD24-6DCF04A98422}" srcOrd="0" destOrd="0" presId="urn:microsoft.com/office/officeart/2005/8/layout/orgChart1"/>
    <dgm:cxn modelId="{563A9DD1-58F5-7148-9818-84CAD8B492DD}" type="presOf" srcId="{A0DDB168-BC04-3E4B-AB4E-3875B1FE3313}" destId="{3DCF8E64-0B0B-8949-870B-3000C1BE44EA}" srcOrd="0" destOrd="0" presId="urn:microsoft.com/office/officeart/2005/8/layout/orgChart1"/>
    <dgm:cxn modelId="{8EFAA5B4-21DC-8649-8007-9B22636312F7}" type="presOf" srcId="{D3CA0EDA-7F96-5146-9B46-091D3FA929D8}" destId="{89EE1844-7E06-D24E-99ED-C10F74615E8A}" srcOrd="1" destOrd="0" presId="urn:microsoft.com/office/officeart/2005/8/layout/orgChart1"/>
    <dgm:cxn modelId="{170CE7EA-50C1-074A-8328-C7CDD0349D0D}" type="presOf" srcId="{30EB9B07-A753-7542-AF67-051479EB2857}" destId="{F30B295E-48C2-6246-A401-983F927B328E}" srcOrd="0" destOrd="0" presId="urn:microsoft.com/office/officeart/2005/8/layout/orgChart1"/>
    <dgm:cxn modelId="{A822C83B-6ED0-244D-B173-FB2F9F412FE0}" type="presOf" srcId="{581D1C29-C7E1-7F46-9C72-DB2995FEBC0A}" destId="{35F149C3-1E24-BF40-A88B-0B2F784F2F6F}" srcOrd="0" destOrd="0" presId="urn:microsoft.com/office/officeart/2005/8/layout/orgChart1"/>
    <dgm:cxn modelId="{E051526B-C9E2-7445-B823-60757C6F2068}" srcId="{09A55A4C-D56B-A941-94C2-5331BC5E432E}" destId="{B7EA325D-8357-9E4A-A024-18236A44D537}" srcOrd="0" destOrd="0" parTransId="{9F4F1D07-A1D4-6E42-AFE6-BF515DF0BCDF}" sibTransId="{EE215CD1-1669-034B-B887-00B66A3EB60A}"/>
    <dgm:cxn modelId="{34546622-E65D-5C4D-98F6-010FA5CFD9EE}" type="presOf" srcId="{B7EA325D-8357-9E4A-A024-18236A44D537}" destId="{31B65468-FD14-4341-92D5-8FD0F988EC81}" srcOrd="0" destOrd="0" presId="urn:microsoft.com/office/officeart/2005/8/layout/orgChart1"/>
    <dgm:cxn modelId="{E2362E44-4346-D44D-BEE8-ABDF83264064}" srcId="{B7EA325D-8357-9E4A-A024-18236A44D537}" destId="{D3CA0EDA-7F96-5146-9B46-091D3FA929D8}" srcOrd="0" destOrd="0" parTransId="{203E96C0-155E-5B45-8AD3-E1FA0074E5F3}" sibTransId="{B623EBA6-56F1-6E4A-84F0-1C4CC2319256}"/>
    <dgm:cxn modelId="{DB4750EA-2AC8-6E44-A941-6A1B85A4861E}" type="presOf" srcId="{09A55A4C-D56B-A941-94C2-5331BC5E432E}" destId="{C8AA9BBF-79AE-AE4E-A590-724819ABE833}" srcOrd="0" destOrd="0" presId="urn:microsoft.com/office/officeart/2005/8/layout/orgChart1"/>
    <dgm:cxn modelId="{2F77E830-C67E-7941-AB2C-CB625E02582F}" type="presOf" srcId="{581D1C29-C7E1-7F46-9C72-DB2995FEBC0A}" destId="{21866D86-3333-F945-81A1-3E48BC29BD9E}" srcOrd="1" destOrd="0" presId="urn:microsoft.com/office/officeart/2005/8/layout/orgChart1"/>
    <dgm:cxn modelId="{C3D959BE-1583-4C4D-A4B6-79EBF091EA0A}" type="presOf" srcId="{B7EA325D-8357-9E4A-A024-18236A44D537}" destId="{A4E5C134-8FFB-6045-8810-3B4303A735D3}" srcOrd="1" destOrd="0" presId="urn:microsoft.com/office/officeart/2005/8/layout/orgChart1"/>
    <dgm:cxn modelId="{CFD3BE84-43E4-264B-B123-D30C8E05F5FA}" srcId="{B7EA325D-8357-9E4A-A024-18236A44D537}" destId="{581D1C29-C7E1-7F46-9C72-DB2995FEBC0A}" srcOrd="3" destOrd="0" parTransId="{BFD4ECDA-D737-004D-B25F-50EA49AA9B20}" sibTransId="{599B98AD-F7BC-3A4C-AA1B-248BE7084229}"/>
    <dgm:cxn modelId="{260017F5-9D17-C44C-9F37-66040BE60A59}" type="presOf" srcId="{30EB9B07-A753-7542-AF67-051479EB2857}" destId="{AF6FEDD7-FCB2-4941-8179-E8DF5BE87212}" srcOrd="1" destOrd="0" presId="urn:microsoft.com/office/officeart/2005/8/layout/orgChart1"/>
    <dgm:cxn modelId="{76794F4D-C5FA-CD4B-9AD2-DF2BD18068DF}" srcId="{B7EA325D-8357-9E4A-A024-18236A44D537}" destId="{30EB9B07-A753-7542-AF67-051479EB2857}" srcOrd="2" destOrd="0" parTransId="{51FD904B-8F48-CD42-A4F8-9108897A03A4}" sibTransId="{3EB4D965-BDC0-024B-844A-7A55E46A2D09}"/>
    <dgm:cxn modelId="{64BB85B6-5BAA-034D-B82E-79DF12445112}" type="presParOf" srcId="{C8AA9BBF-79AE-AE4E-A590-724819ABE833}" destId="{E1C455C1-ECDD-464A-AAAA-340B0EBDC334}" srcOrd="0" destOrd="0" presId="urn:microsoft.com/office/officeart/2005/8/layout/orgChart1"/>
    <dgm:cxn modelId="{30AA0AD7-E1BF-C44E-A000-152E65068A74}" type="presParOf" srcId="{E1C455C1-ECDD-464A-AAAA-340B0EBDC334}" destId="{325F682C-6C32-414D-93B4-004F372B0C4B}" srcOrd="0" destOrd="0" presId="urn:microsoft.com/office/officeart/2005/8/layout/orgChart1"/>
    <dgm:cxn modelId="{356BAEC5-C151-4140-B2B9-106D5F0C02AB}" type="presParOf" srcId="{325F682C-6C32-414D-93B4-004F372B0C4B}" destId="{31B65468-FD14-4341-92D5-8FD0F988EC81}" srcOrd="0" destOrd="0" presId="urn:microsoft.com/office/officeart/2005/8/layout/orgChart1"/>
    <dgm:cxn modelId="{54419C1B-BE87-5C48-AB6E-FB793DDC4D05}" type="presParOf" srcId="{325F682C-6C32-414D-93B4-004F372B0C4B}" destId="{A4E5C134-8FFB-6045-8810-3B4303A735D3}" srcOrd="1" destOrd="0" presId="urn:microsoft.com/office/officeart/2005/8/layout/orgChart1"/>
    <dgm:cxn modelId="{6F0EE9E2-7D99-B641-A685-15D8E05D6148}" type="presParOf" srcId="{E1C455C1-ECDD-464A-AAAA-340B0EBDC334}" destId="{C99C53B5-71FA-9C42-A72A-5EA6C3E016D6}" srcOrd="1" destOrd="0" presId="urn:microsoft.com/office/officeart/2005/8/layout/orgChart1"/>
    <dgm:cxn modelId="{5BE1402F-968D-8F41-A6E7-8AB1D708D5E2}" type="presParOf" srcId="{C99C53B5-71FA-9C42-A72A-5EA6C3E016D6}" destId="{66311695-E7CE-194B-9F75-F46EB26C52CA}" srcOrd="0" destOrd="0" presId="urn:microsoft.com/office/officeart/2005/8/layout/orgChart1"/>
    <dgm:cxn modelId="{7FAE6D4F-3449-3D47-AFC0-498D9EF8BEBE}" type="presParOf" srcId="{C99C53B5-71FA-9C42-A72A-5EA6C3E016D6}" destId="{6E426CFE-E9DD-EF42-A6C5-78EF7A5E2686}" srcOrd="1" destOrd="0" presId="urn:microsoft.com/office/officeart/2005/8/layout/orgChart1"/>
    <dgm:cxn modelId="{ECADB36C-42AC-4B4E-95D5-CF24018C005E}" type="presParOf" srcId="{6E426CFE-E9DD-EF42-A6C5-78EF7A5E2686}" destId="{F80D8568-5F70-E043-9669-36D163D5EA5A}" srcOrd="0" destOrd="0" presId="urn:microsoft.com/office/officeart/2005/8/layout/orgChart1"/>
    <dgm:cxn modelId="{E88FA3BE-AB27-D14E-A147-05DE298394AC}" type="presParOf" srcId="{F80D8568-5F70-E043-9669-36D163D5EA5A}" destId="{D8E20358-8D2D-9149-B07F-396DE1ED5D6C}" srcOrd="0" destOrd="0" presId="urn:microsoft.com/office/officeart/2005/8/layout/orgChart1"/>
    <dgm:cxn modelId="{4DDF114E-E29A-0E47-9FC5-8B537D40D755}" type="presParOf" srcId="{F80D8568-5F70-E043-9669-36D163D5EA5A}" destId="{89EE1844-7E06-D24E-99ED-C10F74615E8A}" srcOrd="1" destOrd="0" presId="urn:microsoft.com/office/officeart/2005/8/layout/orgChart1"/>
    <dgm:cxn modelId="{D6C61BFC-6EC1-234C-BE96-FD7C1EB437B6}" type="presParOf" srcId="{6E426CFE-E9DD-EF42-A6C5-78EF7A5E2686}" destId="{5FF9BA7E-234F-BA4B-AC6A-8B49E777FC5D}" srcOrd="1" destOrd="0" presId="urn:microsoft.com/office/officeart/2005/8/layout/orgChart1"/>
    <dgm:cxn modelId="{6A25F8F2-E803-CE4F-B371-C8FAAD06C266}" type="presParOf" srcId="{6E426CFE-E9DD-EF42-A6C5-78EF7A5E2686}" destId="{14E4B5A6-5677-374D-8F29-82D3D7B90C15}" srcOrd="2" destOrd="0" presId="urn:microsoft.com/office/officeart/2005/8/layout/orgChart1"/>
    <dgm:cxn modelId="{5A9A0703-C11F-D143-9E4C-490F92871928}" type="presParOf" srcId="{C99C53B5-71FA-9C42-A72A-5EA6C3E016D6}" destId="{3DCF8E64-0B0B-8949-870B-3000C1BE44EA}" srcOrd="2" destOrd="0" presId="urn:microsoft.com/office/officeart/2005/8/layout/orgChart1"/>
    <dgm:cxn modelId="{26BD2C4D-87EB-0540-99F9-BA5BD15126D0}" type="presParOf" srcId="{C99C53B5-71FA-9C42-A72A-5EA6C3E016D6}" destId="{E592DD1A-95D5-0449-94AF-D80B35E52D3C}" srcOrd="3" destOrd="0" presId="urn:microsoft.com/office/officeart/2005/8/layout/orgChart1"/>
    <dgm:cxn modelId="{2D542AFD-C5E4-F84C-8677-A24A9B992DE2}" type="presParOf" srcId="{E592DD1A-95D5-0449-94AF-D80B35E52D3C}" destId="{C6337E9B-7A2F-B24D-8785-64553CD94025}" srcOrd="0" destOrd="0" presId="urn:microsoft.com/office/officeart/2005/8/layout/orgChart1"/>
    <dgm:cxn modelId="{8DCC6CD8-D9EA-364B-A406-E219AEE96AB4}" type="presParOf" srcId="{C6337E9B-7A2F-B24D-8785-64553CD94025}" destId="{87320878-2670-D348-AD24-6DCF04A98422}" srcOrd="0" destOrd="0" presId="urn:microsoft.com/office/officeart/2005/8/layout/orgChart1"/>
    <dgm:cxn modelId="{BB700B17-8ECC-A445-BC98-F49F43311C79}" type="presParOf" srcId="{C6337E9B-7A2F-B24D-8785-64553CD94025}" destId="{45E1E0DA-98EC-6641-9E95-3DA2B04A8EA2}" srcOrd="1" destOrd="0" presId="urn:microsoft.com/office/officeart/2005/8/layout/orgChart1"/>
    <dgm:cxn modelId="{315D0A25-707B-AA43-A287-42D51A614F94}" type="presParOf" srcId="{E592DD1A-95D5-0449-94AF-D80B35E52D3C}" destId="{F708693F-B4D7-2A4F-A9C0-EF7A74B77769}" srcOrd="1" destOrd="0" presId="urn:microsoft.com/office/officeart/2005/8/layout/orgChart1"/>
    <dgm:cxn modelId="{6E5116DC-5AAA-DE40-A930-E2A6F20B7217}" type="presParOf" srcId="{E592DD1A-95D5-0449-94AF-D80B35E52D3C}" destId="{917076F3-B043-4246-956B-0455D0E7562A}" srcOrd="2" destOrd="0" presId="urn:microsoft.com/office/officeart/2005/8/layout/orgChart1"/>
    <dgm:cxn modelId="{10009474-9C44-E64A-9DE9-5D6A325A7B38}" type="presParOf" srcId="{C99C53B5-71FA-9C42-A72A-5EA6C3E016D6}" destId="{97544A5D-0EA8-8C45-8551-A2B99D74D720}" srcOrd="4" destOrd="0" presId="urn:microsoft.com/office/officeart/2005/8/layout/orgChart1"/>
    <dgm:cxn modelId="{83AA1AE1-508D-F94E-850B-7C0D8EEF80B8}" type="presParOf" srcId="{C99C53B5-71FA-9C42-A72A-5EA6C3E016D6}" destId="{A246D489-9495-AB40-AFE9-DF601E7F717F}" srcOrd="5" destOrd="0" presId="urn:microsoft.com/office/officeart/2005/8/layout/orgChart1"/>
    <dgm:cxn modelId="{C54BB75E-CD67-5D44-80D8-DF662B393238}" type="presParOf" srcId="{A246D489-9495-AB40-AFE9-DF601E7F717F}" destId="{139773CF-46CA-2647-B6D2-DA5D50CAB794}" srcOrd="0" destOrd="0" presId="urn:microsoft.com/office/officeart/2005/8/layout/orgChart1"/>
    <dgm:cxn modelId="{96152BCD-DCA9-4547-A2ED-C59BB619B5D2}" type="presParOf" srcId="{139773CF-46CA-2647-B6D2-DA5D50CAB794}" destId="{F30B295E-48C2-6246-A401-983F927B328E}" srcOrd="0" destOrd="0" presId="urn:microsoft.com/office/officeart/2005/8/layout/orgChart1"/>
    <dgm:cxn modelId="{EE3CBE8A-246C-B345-B496-113363132E2D}" type="presParOf" srcId="{139773CF-46CA-2647-B6D2-DA5D50CAB794}" destId="{AF6FEDD7-FCB2-4941-8179-E8DF5BE87212}" srcOrd="1" destOrd="0" presId="urn:microsoft.com/office/officeart/2005/8/layout/orgChart1"/>
    <dgm:cxn modelId="{23B882CF-B866-E747-A675-D4CC2C3FC2E4}" type="presParOf" srcId="{A246D489-9495-AB40-AFE9-DF601E7F717F}" destId="{633B20C8-5D97-4146-9B37-25832C814ACD}" srcOrd="1" destOrd="0" presId="urn:microsoft.com/office/officeart/2005/8/layout/orgChart1"/>
    <dgm:cxn modelId="{0019275A-523B-4145-8845-DA23380BDC8F}" type="presParOf" srcId="{A246D489-9495-AB40-AFE9-DF601E7F717F}" destId="{067EB245-3079-3943-B799-2DA3F27A8F8F}" srcOrd="2" destOrd="0" presId="urn:microsoft.com/office/officeart/2005/8/layout/orgChart1"/>
    <dgm:cxn modelId="{EFE4E5E8-BC2A-7349-ACB9-69F00073B465}" type="presParOf" srcId="{C99C53B5-71FA-9C42-A72A-5EA6C3E016D6}" destId="{D1AF350B-3BE3-3741-88FE-887F55E313DF}" srcOrd="6" destOrd="0" presId="urn:microsoft.com/office/officeart/2005/8/layout/orgChart1"/>
    <dgm:cxn modelId="{1469D07C-70F0-3849-8F27-E04922EADE57}" type="presParOf" srcId="{C99C53B5-71FA-9C42-A72A-5EA6C3E016D6}" destId="{DAF8F4EC-7E18-B148-82CF-94D3B590EFBF}" srcOrd="7" destOrd="0" presId="urn:microsoft.com/office/officeart/2005/8/layout/orgChart1"/>
    <dgm:cxn modelId="{90BA5D35-AC36-A14B-88C6-3C5EBA5F40E9}" type="presParOf" srcId="{DAF8F4EC-7E18-B148-82CF-94D3B590EFBF}" destId="{52C63F15-020B-874B-A590-CCBE757D13C2}" srcOrd="0" destOrd="0" presId="urn:microsoft.com/office/officeart/2005/8/layout/orgChart1"/>
    <dgm:cxn modelId="{8A216B8D-5677-CC49-89EE-418241729753}" type="presParOf" srcId="{52C63F15-020B-874B-A590-CCBE757D13C2}" destId="{35F149C3-1E24-BF40-A88B-0B2F784F2F6F}" srcOrd="0" destOrd="0" presId="urn:microsoft.com/office/officeart/2005/8/layout/orgChart1"/>
    <dgm:cxn modelId="{46A01F6A-4C05-354F-B3D0-AF8F94F8E716}" type="presParOf" srcId="{52C63F15-020B-874B-A590-CCBE757D13C2}" destId="{21866D86-3333-F945-81A1-3E48BC29BD9E}" srcOrd="1" destOrd="0" presId="urn:microsoft.com/office/officeart/2005/8/layout/orgChart1"/>
    <dgm:cxn modelId="{C5FF4C89-D3DE-0D4E-8086-78A7CF1C1710}" type="presParOf" srcId="{DAF8F4EC-7E18-B148-82CF-94D3B590EFBF}" destId="{64464ADD-8EAA-CA48-A0C2-4345554BE516}" srcOrd="1" destOrd="0" presId="urn:microsoft.com/office/officeart/2005/8/layout/orgChart1"/>
    <dgm:cxn modelId="{2B6DFE74-7D77-1F4D-B0AE-B91712861942}" type="presParOf" srcId="{DAF8F4EC-7E18-B148-82CF-94D3B590EFBF}" destId="{1B2D5DF4-5AA6-1F47-B632-DF363361BAC1}" srcOrd="2" destOrd="0" presId="urn:microsoft.com/office/officeart/2005/8/layout/orgChart1"/>
    <dgm:cxn modelId="{A2F2DB76-F028-E64E-8980-9682FA86CA6D}" type="presParOf" srcId="{E1C455C1-ECDD-464A-AAAA-340B0EBDC334}" destId="{85BDEF7B-0217-1440-AF23-A630B6A6590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F6496-81FD-3E4D-89D4-62E3E30FB4F8}">
      <dsp:nvSpPr>
        <dsp:cNvPr id="0" name=""/>
        <dsp:cNvSpPr/>
      </dsp:nvSpPr>
      <dsp:spPr>
        <a:xfrm>
          <a:off x="1218826" y="0"/>
          <a:ext cx="4015834" cy="4015834"/>
        </a:xfrm>
        <a:prstGeom prst="quadArrow">
          <a:avLst>
            <a:gd name="adj1" fmla="val 2000"/>
            <a:gd name="adj2" fmla="val 4000"/>
            <a:gd name="adj3" fmla="val 5000"/>
          </a:avLst>
        </a:prstGeom>
        <a:solidFill>
          <a:srgbClr val="424242"/>
        </a:solidFill>
        <a:ln>
          <a:noFill/>
        </a:ln>
        <a:effectLst/>
      </dsp:spPr>
      <dsp:style>
        <a:lnRef idx="0">
          <a:scrgbClr r="0" g="0" b="0"/>
        </a:lnRef>
        <a:fillRef idx="1">
          <a:scrgbClr r="0" g="0" b="0"/>
        </a:fillRef>
        <a:effectRef idx="0">
          <a:scrgbClr r="0" g="0" b="0"/>
        </a:effectRef>
        <a:fontRef idx="minor"/>
      </dsp:style>
    </dsp:sp>
    <dsp:sp modelId="{3A04226F-5EE8-2A45-A294-1BB4FEC2E76C}">
      <dsp:nvSpPr>
        <dsp:cNvPr id="0" name=""/>
        <dsp:cNvSpPr/>
      </dsp:nvSpPr>
      <dsp:spPr>
        <a:xfrm>
          <a:off x="1479855" y="261029"/>
          <a:ext cx="1606333" cy="1606333"/>
        </a:xfrm>
        <a:prstGeom prst="roundRect">
          <a:avLst/>
        </a:prstGeom>
        <a:solidFill>
          <a:srgbClr val="FCD5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1">
            <a:lnSpc>
              <a:spcPct val="90000"/>
            </a:lnSpc>
            <a:spcBef>
              <a:spcPct val="0"/>
            </a:spcBef>
            <a:spcAft>
              <a:spcPct val="35000"/>
            </a:spcAft>
          </a:pPr>
          <a:r>
            <a:rPr lang="ar-SA" sz="2800" b="0" i="0" kern="1200">
              <a:latin typeface="Calibri" panose="020F0502020204030204" pitchFamily="34" charset="0"/>
              <a:cs typeface="Calibri" panose="020F0502020204030204" pitchFamily="34" charset="0"/>
            </a:rPr>
            <a:t>نقل أو مشاركة</a:t>
          </a:r>
        </a:p>
      </dsp:txBody>
      <dsp:txXfrm>
        <a:off x="1558270" y="339444"/>
        <a:ext cx="1449503" cy="1449503"/>
      </dsp:txXfrm>
    </dsp:sp>
    <dsp:sp modelId="{7F060799-142B-0642-8D8C-7815B4BD14E2}">
      <dsp:nvSpPr>
        <dsp:cNvPr id="0" name=""/>
        <dsp:cNvSpPr/>
      </dsp:nvSpPr>
      <dsp:spPr>
        <a:xfrm>
          <a:off x="3367297" y="261029"/>
          <a:ext cx="1606333" cy="1606333"/>
        </a:xfrm>
        <a:prstGeom prst="roundRect">
          <a:avLst/>
        </a:prstGeom>
        <a:solidFill>
          <a:srgbClr val="DE45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1">
            <a:lnSpc>
              <a:spcPct val="90000"/>
            </a:lnSpc>
            <a:spcBef>
              <a:spcPct val="0"/>
            </a:spcBef>
            <a:spcAft>
              <a:spcPct val="35000"/>
            </a:spcAft>
          </a:pPr>
          <a:r>
            <a:rPr lang="ar-SA" sz="2800" b="0" i="0" kern="1200">
              <a:latin typeface="Calibri" panose="020F0502020204030204" pitchFamily="34" charset="0"/>
              <a:cs typeface="Calibri" panose="020F0502020204030204" pitchFamily="34" charset="0"/>
            </a:rPr>
            <a:t>تجنب</a:t>
          </a:r>
        </a:p>
      </dsp:txBody>
      <dsp:txXfrm>
        <a:off x="3445712" y="339444"/>
        <a:ext cx="1449503" cy="1449503"/>
      </dsp:txXfrm>
    </dsp:sp>
    <dsp:sp modelId="{7CA0B9FA-44EC-9644-9CC0-6403CF3040B0}">
      <dsp:nvSpPr>
        <dsp:cNvPr id="0" name=""/>
        <dsp:cNvSpPr/>
      </dsp:nvSpPr>
      <dsp:spPr>
        <a:xfrm>
          <a:off x="1479855" y="2148471"/>
          <a:ext cx="1606333" cy="1606333"/>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1">
            <a:lnSpc>
              <a:spcPct val="90000"/>
            </a:lnSpc>
            <a:spcBef>
              <a:spcPct val="0"/>
            </a:spcBef>
            <a:spcAft>
              <a:spcPct val="35000"/>
            </a:spcAft>
          </a:pPr>
          <a:r>
            <a:rPr lang="ar-SA" sz="2800" b="0" i="0" kern="1200">
              <a:latin typeface="Calibri" panose="020F0502020204030204" pitchFamily="34" charset="0"/>
              <a:cs typeface="Calibri" panose="020F0502020204030204" pitchFamily="34" charset="0"/>
            </a:rPr>
            <a:t>قبول</a:t>
          </a:r>
        </a:p>
      </dsp:txBody>
      <dsp:txXfrm>
        <a:off x="1558270" y="2226886"/>
        <a:ext cx="1449503" cy="1449503"/>
      </dsp:txXfrm>
    </dsp:sp>
    <dsp:sp modelId="{8225D31F-5BA4-1C45-82D9-377567C9866D}">
      <dsp:nvSpPr>
        <dsp:cNvPr id="0" name=""/>
        <dsp:cNvSpPr/>
      </dsp:nvSpPr>
      <dsp:spPr>
        <a:xfrm>
          <a:off x="3367297" y="2148471"/>
          <a:ext cx="1606333" cy="1606333"/>
        </a:xfrm>
        <a:prstGeom prst="roundRect">
          <a:avLst/>
        </a:prstGeom>
        <a:solidFill>
          <a:srgbClr val="1A74B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1">
            <a:lnSpc>
              <a:spcPct val="90000"/>
            </a:lnSpc>
            <a:spcBef>
              <a:spcPct val="0"/>
            </a:spcBef>
            <a:spcAft>
              <a:spcPct val="35000"/>
            </a:spcAft>
          </a:pPr>
          <a:r>
            <a:rPr lang="ar-SA" sz="2800" b="0" i="0" kern="1200" dirty="0">
              <a:latin typeface="Calibri" panose="020F0502020204030204" pitchFamily="34" charset="0"/>
              <a:cs typeface="Calibri" panose="020F0502020204030204" pitchFamily="34" charset="0"/>
            </a:rPr>
            <a:t>تقليل</a:t>
          </a:r>
        </a:p>
      </dsp:txBody>
      <dsp:txXfrm>
        <a:off x="3445712" y="2226886"/>
        <a:ext cx="1449503" cy="1449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A6E28-AC78-6B4D-BF78-D889FE00CCB6}">
      <dsp:nvSpPr>
        <dsp:cNvPr id="0" name=""/>
        <dsp:cNvSpPr/>
      </dsp:nvSpPr>
      <dsp:spPr>
        <a:xfrm>
          <a:off x="2515650" y="820742"/>
          <a:ext cx="1774730" cy="1444152"/>
        </a:xfrm>
        <a:prstGeom prst="triangle">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D306E-02E1-AE4F-98B6-F6B98F3D27BA}">
      <dsp:nvSpPr>
        <dsp:cNvPr id="0" name=""/>
        <dsp:cNvSpPr/>
      </dsp:nvSpPr>
      <dsp:spPr>
        <a:xfrm>
          <a:off x="2487703" y="42203"/>
          <a:ext cx="1987380" cy="723769"/>
        </a:xfrm>
        <a:prstGeom prst="roundRect">
          <a:avLst/>
        </a:prstGeom>
        <a:solidFill>
          <a:schemeClr val="lt1">
            <a:alpha val="90000"/>
            <a:hueOff val="0"/>
            <a:satOff val="0"/>
            <a:lumOff val="0"/>
            <a:alphaOff val="0"/>
          </a:schemeClr>
        </a:solidFill>
        <a:ln w="12700" cap="flat" cmpd="sng" algn="ctr">
          <a:solidFill>
            <a:srgbClr val="092F5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rtl="1">
            <a:lnSpc>
              <a:spcPct val="90000"/>
            </a:lnSpc>
            <a:spcBef>
              <a:spcPct val="0"/>
            </a:spcBef>
            <a:spcAft>
              <a:spcPct val="35000"/>
            </a:spcAft>
          </a:pPr>
          <a:r>
            <a:rPr lang="ar-SA" sz="4000" b="1" i="0" kern="1200" dirty="0">
              <a:solidFill>
                <a:schemeClr val="accent2"/>
              </a:solidFill>
              <a:latin typeface="Calibri" panose="020F0502020204030204" pitchFamily="34" charset="0"/>
              <a:cs typeface="Calibri" panose="020F0502020204030204" pitchFamily="34" charset="0"/>
            </a:rPr>
            <a:t>ضغوط</a:t>
          </a:r>
          <a:endParaRPr lang="ar-SA" sz="2400" b="1" i="0" kern="1200" dirty="0">
            <a:solidFill>
              <a:schemeClr val="accent2"/>
            </a:solidFill>
            <a:latin typeface="Calibri" panose="020F0502020204030204" pitchFamily="34" charset="0"/>
            <a:cs typeface="Calibri" panose="020F0502020204030204" pitchFamily="34" charset="0"/>
          </a:endParaRPr>
        </a:p>
      </dsp:txBody>
      <dsp:txXfrm>
        <a:off x="2523034" y="77534"/>
        <a:ext cx="1916718" cy="653107"/>
      </dsp:txXfrm>
    </dsp:sp>
    <dsp:sp modelId="{077E8260-2B73-6443-BF9D-EC4EAD237C40}">
      <dsp:nvSpPr>
        <dsp:cNvPr id="0" name=""/>
        <dsp:cNvSpPr/>
      </dsp:nvSpPr>
      <dsp:spPr>
        <a:xfrm>
          <a:off x="575406" y="2333738"/>
          <a:ext cx="1987380" cy="723769"/>
        </a:xfrm>
        <a:prstGeom prst="roundRect">
          <a:avLst/>
        </a:prstGeom>
        <a:solidFill>
          <a:schemeClr val="lt1">
            <a:alpha val="90000"/>
            <a:hueOff val="0"/>
            <a:satOff val="0"/>
            <a:lumOff val="0"/>
            <a:alphaOff val="0"/>
          </a:schemeClr>
        </a:solidFill>
        <a:ln w="12700" cap="flat" cmpd="sng" algn="ctr">
          <a:solidFill>
            <a:srgbClr val="092F5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rtl="1">
            <a:lnSpc>
              <a:spcPct val="90000"/>
            </a:lnSpc>
            <a:spcBef>
              <a:spcPct val="0"/>
            </a:spcBef>
            <a:spcAft>
              <a:spcPct val="35000"/>
            </a:spcAft>
          </a:pPr>
          <a:r>
            <a:rPr lang="ar-SA" sz="4000" b="1" i="0" kern="1200" dirty="0">
              <a:solidFill>
                <a:schemeClr val="accent2"/>
              </a:solidFill>
              <a:latin typeface="Calibri" panose="020F0502020204030204" pitchFamily="34" charset="0"/>
              <a:cs typeface="Calibri" panose="020F0502020204030204" pitchFamily="34" charset="0"/>
            </a:rPr>
            <a:t>تبرير</a:t>
          </a:r>
        </a:p>
      </dsp:txBody>
      <dsp:txXfrm>
        <a:off x="610737" y="2369069"/>
        <a:ext cx="1916718" cy="653107"/>
      </dsp:txXfrm>
    </dsp:sp>
    <dsp:sp modelId="{2554CE8E-F12C-E240-BD07-BA58C5E2D87F}">
      <dsp:nvSpPr>
        <dsp:cNvPr id="0" name=""/>
        <dsp:cNvSpPr/>
      </dsp:nvSpPr>
      <dsp:spPr>
        <a:xfrm>
          <a:off x="4261142" y="2319667"/>
          <a:ext cx="1987380" cy="723769"/>
        </a:xfrm>
        <a:prstGeom prst="roundRect">
          <a:avLst/>
        </a:prstGeom>
        <a:solidFill>
          <a:schemeClr val="lt1">
            <a:alpha val="90000"/>
            <a:hueOff val="0"/>
            <a:satOff val="0"/>
            <a:lumOff val="0"/>
            <a:alphaOff val="0"/>
          </a:schemeClr>
        </a:solidFill>
        <a:ln w="12700" cap="flat" cmpd="sng" algn="ctr">
          <a:solidFill>
            <a:srgbClr val="092F5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rtl="1">
            <a:lnSpc>
              <a:spcPct val="90000"/>
            </a:lnSpc>
            <a:spcBef>
              <a:spcPct val="0"/>
            </a:spcBef>
            <a:spcAft>
              <a:spcPct val="35000"/>
            </a:spcAft>
          </a:pPr>
          <a:r>
            <a:rPr lang="ar-SA" sz="4000" b="1" i="0" kern="1200" dirty="0">
              <a:solidFill>
                <a:schemeClr val="accent2"/>
              </a:solidFill>
              <a:latin typeface="Calibri" panose="020F0502020204030204" pitchFamily="34" charset="0"/>
              <a:cs typeface="Calibri" panose="020F0502020204030204" pitchFamily="34" charset="0"/>
            </a:rPr>
            <a:t>فرص</a:t>
          </a:r>
        </a:p>
      </dsp:txBody>
      <dsp:txXfrm>
        <a:off x="4296473" y="2354998"/>
        <a:ext cx="1916718" cy="653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B3C8F-0623-3647-8F19-3FD420246E57}">
      <dsp:nvSpPr>
        <dsp:cNvPr id="0" name=""/>
        <dsp:cNvSpPr/>
      </dsp:nvSpPr>
      <dsp:spPr>
        <a:xfrm>
          <a:off x="8894591" y="347137"/>
          <a:ext cx="1616965" cy="970179"/>
        </a:xfrm>
        <a:prstGeom prst="rect">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0" i="0" kern="1200" dirty="0">
              <a:solidFill>
                <a:schemeClr val="bg1"/>
              </a:solidFill>
              <a:latin typeface="Calibri" panose="020F0502020204030204" pitchFamily="34" charset="0"/>
              <a:cs typeface="Calibri" panose="020F0502020204030204" pitchFamily="34" charset="0"/>
            </a:rPr>
            <a:t>الفصل بين المهام</a:t>
          </a:r>
        </a:p>
      </dsp:txBody>
      <dsp:txXfrm>
        <a:off x="8894591" y="347137"/>
        <a:ext cx="1616965" cy="970179"/>
      </dsp:txXfrm>
    </dsp:sp>
    <dsp:sp modelId="{BBC4F4CB-032E-B346-87B7-2AB7FD69E03B}">
      <dsp:nvSpPr>
        <dsp:cNvPr id="0" name=""/>
        <dsp:cNvSpPr/>
      </dsp:nvSpPr>
      <dsp:spPr>
        <a:xfrm>
          <a:off x="7115929" y="347137"/>
          <a:ext cx="1616965" cy="970179"/>
        </a:xfrm>
        <a:prstGeom prst="rect">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0" i="0" kern="1200" dirty="0">
              <a:solidFill>
                <a:schemeClr val="bg1"/>
              </a:solidFill>
              <a:latin typeface="Calibri" panose="020F0502020204030204" pitchFamily="34" charset="0"/>
              <a:cs typeface="Calibri" panose="020F0502020204030204" pitchFamily="34" charset="0"/>
            </a:rPr>
            <a:t>تفويض الصلاحيات</a:t>
          </a:r>
        </a:p>
      </dsp:txBody>
      <dsp:txXfrm>
        <a:off x="7115929" y="347137"/>
        <a:ext cx="1616965" cy="970179"/>
      </dsp:txXfrm>
    </dsp:sp>
    <dsp:sp modelId="{9963CC53-2D82-5245-A9EF-074DDD249BF2}">
      <dsp:nvSpPr>
        <dsp:cNvPr id="0" name=""/>
        <dsp:cNvSpPr/>
      </dsp:nvSpPr>
      <dsp:spPr>
        <a:xfrm>
          <a:off x="5337268" y="347137"/>
          <a:ext cx="1616965" cy="970179"/>
        </a:xfrm>
        <a:prstGeom prst="rect">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0" i="0" kern="1200" dirty="0">
              <a:solidFill>
                <a:schemeClr val="bg1"/>
              </a:solidFill>
              <a:latin typeface="Calibri" panose="020F0502020204030204" pitchFamily="34" charset="0"/>
              <a:cs typeface="Calibri" panose="020F0502020204030204" pitchFamily="34" charset="0"/>
            </a:rPr>
            <a:t>دليل للإجراءات</a:t>
          </a:r>
        </a:p>
      </dsp:txBody>
      <dsp:txXfrm>
        <a:off x="5337268" y="347137"/>
        <a:ext cx="1616965" cy="970179"/>
      </dsp:txXfrm>
    </dsp:sp>
    <dsp:sp modelId="{904A92E0-656C-9F43-9D67-B3738199A856}">
      <dsp:nvSpPr>
        <dsp:cNvPr id="0" name=""/>
        <dsp:cNvSpPr/>
      </dsp:nvSpPr>
      <dsp:spPr>
        <a:xfrm>
          <a:off x="3558606" y="347137"/>
          <a:ext cx="1616965" cy="970179"/>
        </a:xfrm>
        <a:prstGeom prst="rect">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0" i="0" kern="1200" dirty="0">
              <a:solidFill>
                <a:schemeClr val="bg1"/>
              </a:solidFill>
              <a:latin typeface="Calibri" panose="020F0502020204030204" pitchFamily="34" charset="0"/>
              <a:cs typeface="Calibri" panose="020F0502020204030204" pitchFamily="34" charset="0"/>
            </a:rPr>
            <a:t>الرقابة المزدوجة</a:t>
          </a:r>
        </a:p>
      </dsp:txBody>
      <dsp:txXfrm>
        <a:off x="3558606" y="347137"/>
        <a:ext cx="1616965" cy="970179"/>
      </dsp:txXfrm>
    </dsp:sp>
    <dsp:sp modelId="{7DACDA6E-9D80-654E-AFB3-2DA86654084F}">
      <dsp:nvSpPr>
        <dsp:cNvPr id="0" name=""/>
        <dsp:cNvSpPr/>
      </dsp:nvSpPr>
      <dsp:spPr>
        <a:xfrm>
          <a:off x="1779944" y="347137"/>
          <a:ext cx="1616965" cy="970179"/>
        </a:xfrm>
        <a:prstGeom prst="rect">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0" i="0" kern="1200" dirty="0">
              <a:solidFill>
                <a:schemeClr val="bg1"/>
              </a:solidFill>
              <a:latin typeface="Calibri" panose="020F0502020204030204" pitchFamily="34" charset="0"/>
              <a:cs typeface="Calibri" panose="020F0502020204030204" pitchFamily="34" charset="0"/>
            </a:rPr>
            <a:t>تدوير المهام</a:t>
          </a:r>
        </a:p>
      </dsp:txBody>
      <dsp:txXfrm>
        <a:off x="1779944" y="347137"/>
        <a:ext cx="1616965" cy="970179"/>
      </dsp:txXfrm>
    </dsp:sp>
    <dsp:sp modelId="{3E800DE2-6688-404A-BB32-C97F05633E97}">
      <dsp:nvSpPr>
        <dsp:cNvPr id="0" name=""/>
        <dsp:cNvSpPr/>
      </dsp:nvSpPr>
      <dsp:spPr>
        <a:xfrm>
          <a:off x="1283" y="347137"/>
          <a:ext cx="1616965" cy="970179"/>
        </a:xfrm>
        <a:prstGeom prst="rect">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0" i="0" kern="1200" dirty="0">
              <a:solidFill>
                <a:schemeClr val="bg1"/>
              </a:solidFill>
              <a:latin typeface="Calibri" panose="020F0502020204030204" pitchFamily="34" charset="0"/>
              <a:cs typeface="Calibri" panose="020F0502020204030204" pitchFamily="34" charset="0"/>
            </a:rPr>
            <a:t>الاجازات الالزامية</a:t>
          </a:r>
        </a:p>
      </dsp:txBody>
      <dsp:txXfrm>
        <a:off x="1283" y="347137"/>
        <a:ext cx="1616965" cy="970179"/>
      </dsp:txXfrm>
    </dsp:sp>
    <dsp:sp modelId="{1400F7A0-6652-8844-8CE9-A9E735CE1AD5}">
      <dsp:nvSpPr>
        <dsp:cNvPr id="0" name=""/>
        <dsp:cNvSpPr/>
      </dsp:nvSpPr>
      <dsp:spPr>
        <a:xfrm>
          <a:off x="8005260" y="1479013"/>
          <a:ext cx="1616965" cy="970179"/>
        </a:xfrm>
        <a:prstGeom prst="rect">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0" i="0" kern="1200" dirty="0">
              <a:solidFill>
                <a:schemeClr val="bg1"/>
              </a:solidFill>
              <a:latin typeface="Calibri" panose="020F0502020204030204" pitchFamily="34" charset="0"/>
              <a:cs typeface="Calibri" panose="020F0502020204030204" pitchFamily="34" charset="0"/>
            </a:rPr>
            <a:t>الجرد الدوري</a:t>
          </a:r>
        </a:p>
      </dsp:txBody>
      <dsp:txXfrm>
        <a:off x="8005260" y="1479013"/>
        <a:ext cx="1616965" cy="970179"/>
      </dsp:txXfrm>
    </dsp:sp>
    <dsp:sp modelId="{E1B50C81-D17D-734F-8F9B-A832983EAB16}">
      <dsp:nvSpPr>
        <dsp:cNvPr id="0" name=""/>
        <dsp:cNvSpPr/>
      </dsp:nvSpPr>
      <dsp:spPr>
        <a:xfrm>
          <a:off x="6226599" y="1479013"/>
          <a:ext cx="1616965" cy="970179"/>
        </a:xfrm>
        <a:prstGeom prst="rect">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0" i="0" kern="1200" dirty="0">
              <a:solidFill>
                <a:schemeClr val="bg1"/>
              </a:solidFill>
              <a:latin typeface="Calibri" panose="020F0502020204030204" pitchFamily="34" charset="0"/>
              <a:cs typeface="Calibri" panose="020F0502020204030204" pitchFamily="34" charset="0"/>
            </a:rPr>
            <a:t>الرقابة الحدية</a:t>
          </a:r>
        </a:p>
      </dsp:txBody>
      <dsp:txXfrm>
        <a:off x="6226599" y="1479013"/>
        <a:ext cx="1616965" cy="970179"/>
      </dsp:txXfrm>
    </dsp:sp>
    <dsp:sp modelId="{159575BE-9DEA-C14C-B4EE-34627739C61C}">
      <dsp:nvSpPr>
        <dsp:cNvPr id="0" name=""/>
        <dsp:cNvSpPr/>
      </dsp:nvSpPr>
      <dsp:spPr>
        <a:xfrm>
          <a:off x="4447937" y="1479013"/>
          <a:ext cx="1616965" cy="970179"/>
        </a:xfrm>
        <a:prstGeom prst="rect">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0" i="0" kern="1200" dirty="0">
              <a:solidFill>
                <a:schemeClr val="bg1"/>
              </a:solidFill>
              <a:latin typeface="Calibri" panose="020F0502020204030204" pitchFamily="34" charset="0"/>
              <a:cs typeface="Calibri" panose="020F0502020204030204" pitchFamily="34" charset="0"/>
            </a:rPr>
            <a:t>المطابقات الدورية</a:t>
          </a:r>
        </a:p>
      </dsp:txBody>
      <dsp:txXfrm>
        <a:off x="4447937" y="1479013"/>
        <a:ext cx="1616965" cy="970179"/>
      </dsp:txXfrm>
    </dsp:sp>
    <dsp:sp modelId="{3767F57D-41E5-F242-96DC-A709C33E2AA1}">
      <dsp:nvSpPr>
        <dsp:cNvPr id="0" name=""/>
        <dsp:cNvSpPr/>
      </dsp:nvSpPr>
      <dsp:spPr>
        <a:xfrm>
          <a:off x="2669275" y="1479013"/>
          <a:ext cx="1616965" cy="970179"/>
        </a:xfrm>
        <a:prstGeom prst="rect">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0" i="0" kern="1200" dirty="0">
              <a:solidFill>
                <a:schemeClr val="bg1"/>
              </a:solidFill>
              <a:latin typeface="Calibri" panose="020F0502020204030204" pitchFamily="34" charset="0"/>
              <a:cs typeface="Calibri" panose="020F0502020204030204" pitchFamily="34" charset="0"/>
            </a:rPr>
            <a:t>الضوابط المادية</a:t>
          </a:r>
        </a:p>
      </dsp:txBody>
      <dsp:txXfrm>
        <a:off x="2669275" y="1479013"/>
        <a:ext cx="1616965" cy="970179"/>
      </dsp:txXfrm>
    </dsp:sp>
    <dsp:sp modelId="{E87B23DB-E93E-874F-BAF3-12AA698A04F4}">
      <dsp:nvSpPr>
        <dsp:cNvPr id="0" name=""/>
        <dsp:cNvSpPr/>
      </dsp:nvSpPr>
      <dsp:spPr>
        <a:xfrm>
          <a:off x="890614" y="1479013"/>
          <a:ext cx="1616965" cy="970179"/>
        </a:xfrm>
        <a:prstGeom prst="rect">
          <a:avLst/>
        </a:prstGeom>
        <a:solidFill>
          <a:srgbClr val="3C4B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1">
            <a:lnSpc>
              <a:spcPct val="90000"/>
            </a:lnSpc>
            <a:spcBef>
              <a:spcPct val="0"/>
            </a:spcBef>
            <a:spcAft>
              <a:spcPct val="35000"/>
            </a:spcAft>
          </a:pPr>
          <a:r>
            <a:rPr lang="ar-SA" sz="2400" b="0" i="0" kern="1200" dirty="0">
              <a:solidFill>
                <a:schemeClr val="bg1"/>
              </a:solidFill>
              <a:latin typeface="Calibri" panose="020F0502020204030204" pitchFamily="34" charset="0"/>
              <a:cs typeface="Calibri" panose="020F0502020204030204" pitchFamily="34" charset="0"/>
            </a:rPr>
            <a:t>الضوابط الإشرافية </a:t>
          </a:r>
        </a:p>
      </dsp:txBody>
      <dsp:txXfrm>
        <a:off x="890614" y="1479013"/>
        <a:ext cx="1616965" cy="9701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F350B-3BE3-3741-88FE-887F55E313DF}">
      <dsp:nvSpPr>
        <dsp:cNvPr id="0" name=""/>
        <dsp:cNvSpPr/>
      </dsp:nvSpPr>
      <dsp:spPr>
        <a:xfrm>
          <a:off x="4485860" y="870707"/>
          <a:ext cx="3160527" cy="365680"/>
        </a:xfrm>
        <a:custGeom>
          <a:avLst/>
          <a:gdLst/>
          <a:ahLst/>
          <a:cxnLst/>
          <a:rect l="0" t="0" r="0" b="0"/>
          <a:pathLst>
            <a:path>
              <a:moveTo>
                <a:pt x="0" y="0"/>
              </a:moveTo>
              <a:lnTo>
                <a:pt x="0" y="182840"/>
              </a:lnTo>
              <a:lnTo>
                <a:pt x="3160527" y="182840"/>
              </a:lnTo>
              <a:lnTo>
                <a:pt x="3160527" y="365680"/>
              </a:lnTo>
            </a:path>
          </a:pathLst>
        </a:custGeom>
        <a:noFill/>
        <a:ln w="12700" cap="flat" cmpd="sng" algn="ctr">
          <a:solidFill>
            <a:srgbClr val="C0000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7544A5D-0EA8-8C45-8551-A2B99D74D720}">
      <dsp:nvSpPr>
        <dsp:cNvPr id="0" name=""/>
        <dsp:cNvSpPr/>
      </dsp:nvSpPr>
      <dsp:spPr>
        <a:xfrm>
          <a:off x="4485860" y="870707"/>
          <a:ext cx="1053509" cy="365680"/>
        </a:xfrm>
        <a:custGeom>
          <a:avLst/>
          <a:gdLst/>
          <a:ahLst/>
          <a:cxnLst/>
          <a:rect l="0" t="0" r="0" b="0"/>
          <a:pathLst>
            <a:path>
              <a:moveTo>
                <a:pt x="0" y="0"/>
              </a:moveTo>
              <a:lnTo>
                <a:pt x="0" y="182840"/>
              </a:lnTo>
              <a:lnTo>
                <a:pt x="1053509" y="182840"/>
              </a:lnTo>
              <a:lnTo>
                <a:pt x="1053509" y="365680"/>
              </a:lnTo>
            </a:path>
          </a:pathLst>
        </a:custGeom>
        <a:noFill/>
        <a:ln w="12700" cap="flat" cmpd="sng" algn="ctr">
          <a:solidFill>
            <a:srgbClr val="C0000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DCF8E64-0B0B-8949-870B-3000C1BE44EA}">
      <dsp:nvSpPr>
        <dsp:cNvPr id="0" name=""/>
        <dsp:cNvSpPr/>
      </dsp:nvSpPr>
      <dsp:spPr>
        <a:xfrm>
          <a:off x="3432351" y="870707"/>
          <a:ext cx="1053509" cy="365680"/>
        </a:xfrm>
        <a:custGeom>
          <a:avLst/>
          <a:gdLst/>
          <a:ahLst/>
          <a:cxnLst/>
          <a:rect l="0" t="0" r="0" b="0"/>
          <a:pathLst>
            <a:path>
              <a:moveTo>
                <a:pt x="1053509" y="0"/>
              </a:moveTo>
              <a:lnTo>
                <a:pt x="1053509" y="182840"/>
              </a:lnTo>
              <a:lnTo>
                <a:pt x="0" y="182840"/>
              </a:lnTo>
              <a:lnTo>
                <a:pt x="0" y="365680"/>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6311695-E7CE-194B-9F75-F46EB26C52CA}">
      <dsp:nvSpPr>
        <dsp:cNvPr id="0" name=""/>
        <dsp:cNvSpPr/>
      </dsp:nvSpPr>
      <dsp:spPr>
        <a:xfrm>
          <a:off x="1325333" y="870707"/>
          <a:ext cx="3160527" cy="365680"/>
        </a:xfrm>
        <a:custGeom>
          <a:avLst/>
          <a:gdLst/>
          <a:ahLst/>
          <a:cxnLst/>
          <a:rect l="0" t="0" r="0" b="0"/>
          <a:pathLst>
            <a:path>
              <a:moveTo>
                <a:pt x="3160527" y="0"/>
              </a:moveTo>
              <a:lnTo>
                <a:pt x="3160527" y="182840"/>
              </a:lnTo>
              <a:lnTo>
                <a:pt x="0" y="182840"/>
              </a:lnTo>
              <a:lnTo>
                <a:pt x="0" y="365680"/>
              </a:lnTo>
            </a:path>
          </a:pathLst>
        </a:custGeom>
        <a:noFill/>
        <a:ln w="12700" cap="flat" cmpd="sng" algn="ctr">
          <a:solidFill>
            <a:srgbClr val="C0000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1B65468-FD14-4341-92D5-8FD0F988EC81}">
      <dsp:nvSpPr>
        <dsp:cNvPr id="0" name=""/>
        <dsp:cNvSpPr/>
      </dsp:nvSpPr>
      <dsp:spPr>
        <a:xfrm>
          <a:off x="3615191" y="38"/>
          <a:ext cx="1741337" cy="870668"/>
        </a:xfrm>
        <a:prstGeom prst="rect">
          <a:avLst/>
        </a:prstGeom>
        <a:solidFill>
          <a:srgbClr val="973747"/>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1">
            <a:lnSpc>
              <a:spcPct val="90000"/>
            </a:lnSpc>
            <a:spcBef>
              <a:spcPct val="0"/>
            </a:spcBef>
            <a:spcAft>
              <a:spcPct val="35000"/>
            </a:spcAft>
          </a:pPr>
          <a:r>
            <a:rPr lang="ar-SA" sz="2000" b="1" i="0" kern="1200" dirty="0">
              <a:latin typeface="Calibri" panose="020F0502020204030204" pitchFamily="34" charset="0"/>
              <a:cs typeface="Calibri" panose="020F0502020204030204" pitchFamily="34" charset="0"/>
            </a:rPr>
            <a:t>مدير تطوير النظم</a:t>
          </a:r>
        </a:p>
      </dsp:txBody>
      <dsp:txXfrm>
        <a:off x="3615191" y="38"/>
        <a:ext cx="1741337" cy="870668"/>
      </dsp:txXfrm>
    </dsp:sp>
    <dsp:sp modelId="{D8E20358-8D2D-9149-B07F-396DE1ED5D6C}">
      <dsp:nvSpPr>
        <dsp:cNvPr id="0" name=""/>
        <dsp:cNvSpPr/>
      </dsp:nvSpPr>
      <dsp:spPr>
        <a:xfrm>
          <a:off x="454664" y="1236387"/>
          <a:ext cx="1741337" cy="870668"/>
        </a:xfrm>
        <a:prstGeom prst="rect">
          <a:avLst/>
        </a:prstGeom>
        <a:solidFill>
          <a:schemeClr val="bg2">
            <a:lumMod val="2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1">
            <a:lnSpc>
              <a:spcPct val="90000"/>
            </a:lnSpc>
            <a:spcBef>
              <a:spcPct val="0"/>
            </a:spcBef>
            <a:spcAft>
              <a:spcPct val="35000"/>
            </a:spcAft>
          </a:pPr>
          <a:r>
            <a:rPr lang="ar-SA" sz="2000" b="1" i="0" kern="1200" dirty="0">
              <a:latin typeface="Calibri" panose="020F0502020204030204" pitchFamily="34" charset="0"/>
              <a:cs typeface="Calibri" panose="020F0502020204030204" pitchFamily="34" charset="0"/>
            </a:rPr>
            <a:t>إدارة قاعدة البيانات</a:t>
          </a:r>
        </a:p>
      </dsp:txBody>
      <dsp:txXfrm>
        <a:off x="454664" y="1236387"/>
        <a:ext cx="1741337" cy="870668"/>
      </dsp:txXfrm>
    </dsp:sp>
    <dsp:sp modelId="{87320878-2670-D348-AD24-6DCF04A98422}">
      <dsp:nvSpPr>
        <dsp:cNvPr id="0" name=""/>
        <dsp:cNvSpPr/>
      </dsp:nvSpPr>
      <dsp:spPr>
        <a:xfrm>
          <a:off x="2561682" y="1236387"/>
          <a:ext cx="1741337" cy="870668"/>
        </a:xfrm>
        <a:prstGeom prst="rect">
          <a:avLst/>
        </a:prstGeom>
        <a:solidFill>
          <a:schemeClr val="bg2">
            <a:lumMod val="2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1">
            <a:lnSpc>
              <a:spcPct val="90000"/>
            </a:lnSpc>
            <a:spcBef>
              <a:spcPct val="0"/>
            </a:spcBef>
            <a:spcAft>
              <a:spcPct val="35000"/>
            </a:spcAft>
          </a:pPr>
          <a:r>
            <a:rPr lang="ar-SA" sz="2000" b="1" i="0" kern="1200" dirty="0">
              <a:latin typeface="Calibri" panose="020F0502020204030204" pitchFamily="34" charset="0"/>
              <a:cs typeface="Calibri" panose="020F0502020204030204" pitchFamily="34" charset="0"/>
            </a:rPr>
            <a:t>برمجة التطبيقات</a:t>
          </a:r>
        </a:p>
      </dsp:txBody>
      <dsp:txXfrm>
        <a:off x="2561682" y="1236387"/>
        <a:ext cx="1741337" cy="870668"/>
      </dsp:txXfrm>
    </dsp:sp>
    <dsp:sp modelId="{F30B295E-48C2-6246-A401-983F927B328E}">
      <dsp:nvSpPr>
        <dsp:cNvPr id="0" name=""/>
        <dsp:cNvSpPr/>
      </dsp:nvSpPr>
      <dsp:spPr>
        <a:xfrm>
          <a:off x="4668700" y="1236387"/>
          <a:ext cx="1741337" cy="870668"/>
        </a:xfrm>
        <a:prstGeom prst="rect">
          <a:avLst/>
        </a:prstGeom>
        <a:solidFill>
          <a:schemeClr val="bg2">
            <a:lumMod val="2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1">
            <a:lnSpc>
              <a:spcPct val="90000"/>
            </a:lnSpc>
            <a:spcBef>
              <a:spcPct val="0"/>
            </a:spcBef>
            <a:spcAft>
              <a:spcPct val="35000"/>
            </a:spcAft>
          </a:pPr>
          <a:r>
            <a:rPr lang="ar-SA" sz="2000" b="1" i="0" kern="1200" dirty="0">
              <a:latin typeface="Calibri" panose="020F0502020204030204" pitchFamily="34" charset="0"/>
              <a:cs typeface="Calibri" panose="020F0502020204030204" pitchFamily="34" charset="0"/>
            </a:rPr>
            <a:t>برمجة النظم</a:t>
          </a:r>
        </a:p>
      </dsp:txBody>
      <dsp:txXfrm>
        <a:off x="4668700" y="1236387"/>
        <a:ext cx="1741337" cy="870668"/>
      </dsp:txXfrm>
    </dsp:sp>
    <dsp:sp modelId="{35F149C3-1E24-BF40-A88B-0B2F784F2F6F}">
      <dsp:nvSpPr>
        <dsp:cNvPr id="0" name=""/>
        <dsp:cNvSpPr/>
      </dsp:nvSpPr>
      <dsp:spPr>
        <a:xfrm>
          <a:off x="6775719" y="1236387"/>
          <a:ext cx="1741337" cy="870668"/>
        </a:xfrm>
        <a:prstGeom prst="rect">
          <a:avLst/>
        </a:prstGeom>
        <a:solidFill>
          <a:schemeClr val="bg2">
            <a:lumMod val="2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1">
            <a:lnSpc>
              <a:spcPct val="90000"/>
            </a:lnSpc>
            <a:spcBef>
              <a:spcPct val="0"/>
            </a:spcBef>
            <a:spcAft>
              <a:spcPct val="35000"/>
            </a:spcAft>
          </a:pPr>
          <a:r>
            <a:rPr lang="ar-SA" sz="2000" b="1" i="0" kern="1200" dirty="0">
              <a:latin typeface="Calibri" panose="020F0502020204030204" pitchFamily="34" charset="0"/>
              <a:cs typeface="Calibri" panose="020F0502020204030204" pitchFamily="34" charset="0"/>
            </a:rPr>
            <a:t>تحليل النظم</a:t>
          </a:r>
        </a:p>
      </dsp:txBody>
      <dsp:txXfrm>
        <a:off x="6775719" y="1236387"/>
        <a:ext cx="1741337" cy="870668"/>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BC466D5-294B-3942-A9F7-029D269B6678}"/>
              </a:ext>
            </a:extLst>
          </p:cNvPr>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p>
        </p:txBody>
      </p:sp>
      <p:sp>
        <p:nvSpPr>
          <p:cNvPr id="3" name="عنوان فرعي 2">
            <a:extLst>
              <a:ext uri="{FF2B5EF4-FFF2-40B4-BE49-F238E27FC236}">
                <a16:creationId xmlns:a16="http://schemas.microsoft.com/office/drawing/2014/main" id="{C6215FDE-F153-2545-B3EA-CFCA8F228F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p>
        </p:txBody>
      </p:sp>
      <p:sp>
        <p:nvSpPr>
          <p:cNvPr id="4" name="عنصر نائب للتاريخ 3">
            <a:extLst>
              <a:ext uri="{FF2B5EF4-FFF2-40B4-BE49-F238E27FC236}">
                <a16:creationId xmlns:a16="http://schemas.microsoft.com/office/drawing/2014/main" id="{A24F059C-0F86-9A40-B433-2F67D76013A2}"/>
              </a:ext>
            </a:extLst>
          </p:cNvPr>
          <p:cNvSpPr>
            <a:spLocks noGrp="1"/>
          </p:cNvSpPr>
          <p:nvPr>
            <p:ph type="dt" sz="half" idx="10"/>
          </p:nvPr>
        </p:nvSpPr>
        <p:spPr/>
        <p:txBody>
          <a:bodyPr/>
          <a:lstStyle/>
          <a:p>
            <a:fld id="{6F375533-7183-224F-8FB9-E351F74A4747}" type="datetimeFigureOut">
              <a:rPr lang="ar-SA" smtClean="0"/>
              <a:t>03/09/1445</a:t>
            </a:fld>
            <a:endParaRPr lang="ar-SA"/>
          </a:p>
        </p:txBody>
      </p:sp>
      <p:sp>
        <p:nvSpPr>
          <p:cNvPr id="5" name="عنصر نائب للتذييل 4">
            <a:extLst>
              <a:ext uri="{FF2B5EF4-FFF2-40B4-BE49-F238E27FC236}">
                <a16:creationId xmlns:a16="http://schemas.microsoft.com/office/drawing/2014/main" id="{9FAAA464-7588-2842-B5E3-EF671FF67422}"/>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98B5A773-76C7-DD4E-81CB-36EAB1814A4E}"/>
              </a:ext>
            </a:extLst>
          </p:cNvPr>
          <p:cNvSpPr>
            <a:spLocks noGrp="1"/>
          </p:cNvSpPr>
          <p:nvPr>
            <p:ph type="sldNum" sz="quarter" idx="12"/>
          </p:nvPr>
        </p:nvSpPr>
        <p:spPr/>
        <p:txBody>
          <a:bodyPr/>
          <a:lstStyle/>
          <a:p>
            <a:fld id="{C770C077-3B42-F040-9556-CD8811BFBE27}" type="slidenum">
              <a:rPr lang="ar-SA" smtClean="0"/>
              <a:t>‹#›</a:t>
            </a:fld>
            <a:endParaRPr lang="ar-SA"/>
          </a:p>
        </p:txBody>
      </p:sp>
    </p:spTree>
    <p:extLst>
      <p:ext uri="{BB962C8B-B14F-4D97-AF65-F5344CB8AC3E}">
        <p14:creationId xmlns:p14="http://schemas.microsoft.com/office/powerpoint/2010/main" val="24776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A4880EA-95DE-A349-BDFC-3F47600AB7C5}"/>
              </a:ext>
            </a:extLst>
          </p:cNvPr>
          <p:cNvSpPr>
            <a:spLocks noGrp="1"/>
          </p:cNvSpPr>
          <p:nvPr>
            <p:ph type="title"/>
          </p:nvPr>
        </p:nvSpPr>
        <p:spPr/>
        <p:txBody>
          <a:bodyPr/>
          <a:lstStyle/>
          <a:p>
            <a:r>
              <a:rPr lang="ar-SA"/>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C70B7F97-C5EF-A747-96C4-26085DB7CF17}"/>
              </a:ext>
            </a:extLst>
          </p:cNvPr>
          <p:cNvSpPr>
            <a:spLocks noGrp="1"/>
          </p:cNvSpPr>
          <p:nvPr>
            <p:ph type="body" orient="vert" idx="1"/>
          </p:nvPr>
        </p:nvSpPr>
        <p:spPr/>
        <p:txBody>
          <a:bodyPr vert="eaVert"/>
          <a:lstStyle/>
          <a:p>
            <a:r>
              <a:rPr lang="ar-SA"/>
              <a:t>حرر أنماط نص الشكل الرئيسي
المستوى الثاني
المستوى الثالث
المستوى الرابع
المستوى الخامس</a:t>
            </a:r>
          </a:p>
        </p:txBody>
      </p:sp>
      <p:sp>
        <p:nvSpPr>
          <p:cNvPr id="4" name="عنصر نائب للتاريخ 3">
            <a:extLst>
              <a:ext uri="{FF2B5EF4-FFF2-40B4-BE49-F238E27FC236}">
                <a16:creationId xmlns:a16="http://schemas.microsoft.com/office/drawing/2014/main" id="{352FF464-056C-4E49-9C0C-B95213F86220}"/>
              </a:ext>
            </a:extLst>
          </p:cNvPr>
          <p:cNvSpPr>
            <a:spLocks noGrp="1"/>
          </p:cNvSpPr>
          <p:nvPr>
            <p:ph type="dt" sz="half" idx="10"/>
          </p:nvPr>
        </p:nvSpPr>
        <p:spPr/>
        <p:txBody>
          <a:bodyPr/>
          <a:lstStyle/>
          <a:p>
            <a:fld id="{6F375533-7183-224F-8FB9-E351F74A4747}" type="datetimeFigureOut">
              <a:rPr lang="ar-SA" smtClean="0"/>
              <a:t>03/09/1445</a:t>
            </a:fld>
            <a:endParaRPr lang="ar-SA"/>
          </a:p>
        </p:txBody>
      </p:sp>
      <p:sp>
        <p:nvSpPr>
          <p:cNvPr id="5" name="عنصر نائب للتذييل 4">
            <a:extLst>
              <a:ext uri="{FF2B5EF4-FFF2-40B4-BE49-F238E27FC236}">
                <a16:creationId xmlns:a16="http://schemas.microsoft.com/office/drawing/2014/main" id="{997A062E-C27A-BD44-9A8A-FE868255D4B8}"/>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36B330F8-7325-7147-B049-1B531B69FB84}"/>
              </a:ext>
            </a:extLst>
          </p:cNvPr>
          <p:cNvSpPr>
            <a:spLocks noGrp="1"/>
          </p:cNvSpPr>
          <p:nvPr>
            <p:ph type="sldNum" sz="quarter" idx="12"/>
          </p:nvPr>
        </p:nvSpPr>
        <p:spPr/>
        <p:txBody>
          <a:bodyPr/>
          <a:lstStyle/>
          <a:p>
            <a:fld id="{C770C077-3B42-F040-9556-CD8811BFBE27}" type="slidenum">
              <a:rPr lang="ar-SA" smtClean="0"/>
              <a:t>‹#›</a:t>
            </a:fld>
            <a:endParaRPr lang="ar-SA"/>
          </a:p>
        </p:txBody>
      </p:sp>
    </p:spTree>
    <p:extLst>
      <p:ext uri="{BB962C8B-B14F-4D97-AF65-F5344CB8AC3E}">
        <p14:creationId xmlns:p14="http://schemas.microsoft.com/office/powerpoint/2010/main" val="645801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54D18108-6811-5B42-8F6E-18B787B8330E}"/>
              </a:ext>
            </a:extLst>
          </p:cNvPr>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A775135C-62E6-3941-8388-CDC827945E83}"/>
              </a:ext>
            </a:extLst>
          </p:cNvPr>
          <p:cNvSpPr>
            <a:spLocks noGrp="1"/>
          </p:cNvSpPr>
          <p:nvPr>
            <p:ph type="body" orient="vert" idx="1"/>
          </p:nvPr>
        </p:nvSpPr>
        <p:spPr>
          <a:xfrm>
            <a:off x="838200" y="365125"/>
            <a:ext cx="7734300" cy="5811838"/>
          </a:xfrm>
        </p:spPr>
        <p:txBody>
          <a:bodyPr vert="eaVert"/>
          <a:lstStyle/>
          <a:p>
            <a:r>
              <a:rPr lang="ar-SA"/>
              <a:t>حرر أنماط نص الشكل الرئيسي
المستوى الثاني
المستوى الثالث
المستوى الرابع
المستوى الخامس</a:t>
            </a:r>
          </a:p>
        </p:txBody>
      </p:sp>
      <p:sp>
        <p:nvSpPr>
          <p:cNvPr id="4" name="عنصر نائب للتاريخ 3">
            <a:extLst>
              <a:ext uri="{FF2B5EF4-FFF2-40B4-BE49-F238E27FC236}">
                <a16:creationId xmlns:a16="http://schemas.microsoft.com/office/drawing/2014/main" id="{51EAA63A-73D0-0944-8E4E-6D8186EC5AB4}"/>
              </a:ext>
            </a:extLst>
          </p:cNvPr>
          <p:cNvSpPr>
            <a:spLocks noGrp="1"/>
          </p:cNvSpPr>
          <p:nvPr>
            <p:ph type="dt" sz="half" idx="10"/>
          </p:nvPr>
        </p:nvSpPr>
        <p:spPr/>
        <p:txBody>
          <a:bodyPr/>
          <a:lstStyle/>
          <a:p>
            <a:fld id="{6F375533-7183-224F-8FB9-E351F74A4747}" type="datetimeFigureOut">
              <a:rPr lang="ar-SA" smtClean="0"/>
              <a:t>03/09/1445</a:t>
            </a:fld>
            <a:endParaRPr lang="ar-SA"/>
          </a:p>
        </p:txBody>
      </p:sp>
      <p:sp>
        <p:nvSpPr>
          <p:cNvPr id="5" name="عنصر نائب للتذييل 4">
            <a:extLst>
              <a:ext uri="{FF2B5EF4-FFF2-40B4-BE49-F238E27FC236}">
                <a16:creationId xmlns:a16="http://schemas.microsoft.com/office/drawing/2014/main" id="{A77F8684-67C7-A74C-AA44-4B21FAA5F573}"/>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3CAB5E19-0EA0-774A-BF18-9D06B4E5C9B7}"/>
              </a:ext>
            </a:extLst>
          </p:cNvPr>
          <p:cNvSpPr>
            <a:spLocks noGrp="1"/>
          </p:cNvSpPr>
          <p:nvPr>
            <p:ph type="sldNum" sz="quarter" idx="12"/>
          </p:nvPr>
        </p:nvSpPr>
        <p:spPr/>
        <p:txBody>
          <a:bodyPr/>
          <a:lstStyle/>
          <a:p>
            <a:fld id="{C770C077-3B42-F040-9556-CD8811BFBE27}" type="slidenum">
              <a:rPr lang="ar-SA" smtClean="0"/>
              <a:t>‹#›</a:t>
            </a:fld>
            <a:endParaRPr lang="ar-SA"/>
          </a:p>
        </p:txBody>
      </p:sp>
    </p:spTree>
    <p:extLst>
      <p:ext uri="{BB962C8B-B14F-4D97-AF65-F5344CB8AC3E}">
        <p14:creationId xmlns:p14="http://schemas.microsoft.com/office/powerpoint/2010/main" val="2985437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172A72A-6766-6741-BAF9-C39AB330E5C0}"/>
              </a:ext>
            </a:extLst>
          </p:cNvPr>
          <p:cNvSpPr>
            <a:spLocks noGrp="1"/>
          </p:cNvSpPr>
          <p:nvPr>
            <p:ph type="title"/>
          </p:nvPr>
        </p:nvSpPr>
        <p:spPr/>
        <p:txBody>
          <a:body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9229A617-54A2-014F-94B5-C45366B48A0C}"/>
              </a:ext>
            </a:extLst>
          </p:cNvPr>
          <p:cNvSpPr>
            <a:spLocks noGrp="1"/>
          </p:cNvSpPr>
          <p:nvPr>
            <p:ph idx="1"/>
          </p:nvPr>
        </p:nvSpPr>
        <p:spPr/>
        <p:txBody>
          <a:bodyPr/>
          <a:lstStyle/>
          <a:p>
            <a:r>
              <a:rPr lang="ar-SA"/>
              <a:t>حرر أنماط نص الشكل الرئيسي
المستوى الثاني
المستوى الثالث
المستوى الرابع
المستوى الخامس</a:t>
            </a:r>
          </a:p>
        </p:txBody>
      </p:sp>
      <p:sp>
        <p:nvSpPr>
          <p:cNvPr id="4" name="عنصر نائب للتاريخ 3">
            <a:extLst>
              <a:ext uri="{FF2B5EF4-FFF2-40B4-BE49-F238E27FC236}">
                <a16:creationId xmlns:a16="http://schemas.microsoft.com/office/drawing/2014/main" id="{A99B2B9D-C78C-2C4F-A019-D4874B70D37B}"/>
              </a:ext>
            </a:extLst>
          </p:cNvPr>
          <p:cNvSpPr>
            <a:spLocks noGrp="1"/>
          </p:cNvSpPr>
          <p:nvPr>
            <p:ph type="dt" sz="half" idx="10"/>
          </p:nvPr>
        </p:nvSpPr>
        <p:spPr/>
        <p:txBody>
          <a:bodyPr/>
          <a:lstStyle/>
          <a:p>
            <a:fld id="{6F375533-7183-224F-8FB9-E351F74A4747}" type="datetimeFigureOut">
              <a:rPr lang="ar-SA" smtClean="0"/>
              <a:t>03/09/1445</a:t>
            </a:fld>
            <a:endParaRPr lang="ar-SA"/>
          </a:p>
        </p:txBody>
      </p:sp>
      <p:sp>
        <p:nvSpPr>
          <p:cNvPr id="5" name="عنصر نائب للتذييل 4">
            <a:extLst>
              <a:ext uri="{FF2B5EF4-FFF2-40B4-BE49-F238E27FC236}">
                <a16:creationId xmlns:a16="http://schemas.microsoft.com/office/drawing/2014/main" id="{64F16E17-5CD1-A145-AB63-41ACD710F9D0}"/>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CC8D3E04-AE32-D64F-BC57-7C8A6D89B1F7}"/>
              </a:ext>
            </a:extLst>
          </p:cNvPr>
          <p:cNvSpPr>
            <a:spLocks noGrp="1"/>
          </p:cNvSpPr>
          <p:nvPr>
            <p:ph type="sldNum" sz="quarter" idx="12"/>
          </p:nvPr>
        </p:nvSpPr>
        <p:spPr/>
        <p:txBody>
          <a:bodyPr/>
          <a:lstStyle/>
          <a:p>
            <a:fld id="{C770C077-3B42-F040-9556-CD8811BFBE27}" type="slidenum">
              <a:rPr lang="ar-SA" smtClean="0"/>
              <a:t>‹#›</a:t>
            </a:fld>
            <a:endParaRPr lang="ar-SA"/>
          </a:p>
        </p:txBody>
      </p:sp>
    </p:spTree>
    <p:extLst>
      <p:ext uri="{BB962C8B-B14F-4D97-AF65-F5344CB8AC3E}">
        <p14:creationId xmlns:p14="http://schemas.microsoft.com/office/powerpoint/2010/main" val="2255722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BF40741-BB37-AF4E-ADE6-259D9A3ADA9E}"/>
              </a:ext>
            </a:extLst>
          </p:cNvPr>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EC010E79-D49A-D644-AC2F-5AE25BF76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ar-SA"/>
              <a:t>حرر أنماط نص الشكل الرئيسي
المستوى الثاني
المستوى الثالث
المستوى الرابع
المستوى الخامس</a:t>
            </a:r>
          </a:p>
        </p:txBody>
      </p:sp>
      <p:sp>
        <p:nvSpPr>
          <p:cNvPr id="4" name="عنصر نائب للتاريخ 3">
            <a:extLst>
              <a:ext uri="{FF2B5EF4-FFF2-40B4-BE49-F238E27FC236}">
                <a16:creationId xmlns:a16="http://schemas.microsoft.com/office/drawing/2014/main" id="{BE58F77A-E4FF-5444-87AF-9CDA29DBE851}"/>
              </a:ext>
            </a:extLst>
          </p:cNvPr>
          <p:cNvSpPr>
            <a:spLocks noGrp="1"/>
          </p:cNvSpPr>
          <p:nvPr>
            <p:ph type="dt" sz="half" idx="10"/>
          </p:nvPr>
        </p:nvSpPr>
        <p:spPr/>
        <p:txBody>
          <a:bodyPr/>
          <a:lstStyle/>
          <a:p>
            <a:fld id="{6F375533-7183-224F-8FB9-E351F74A4747}" type="datetimeFigureOut">
              <a:rPr lang="ar-SA" smtClean="0"/>
              <a:t>03/09/1445</a:t>
            </a:fld>
            <a:endParaRPr lang="ar-SA"/>
          </a:p>
        </p:txBody>
      </p:sp>
      <p:sp>
        <p:nvSpPr>
          <p:cNvPr id="5" name="عنصر نائب للتذييل 4">
            <a:extLst>
              <a:ext uri="{FF2B5EF4-FFF2-40B4-BE49-F238E27FC236}">
                <a16:creationId xmlns:a16="http://schemas.microsoft.com/office/drawing/2014/main" id="{81A295A1-8B66-C248-81A8-EC80F1A87D1C}"/>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5EE3839C-CB1A-4B40-979B-DAD334E72D88}"/>
              </a:ext>
            </a:extLst>
          </p:cNvPr>
          <p:cNvSpPr>
            <a:spLocks noGrp="1"/>
          </p:cNvSpPr>
          <p:nvPr>
            <p:ph type="sldNum" sz="quarter" idx="12"/>
          </p:nvPr>
        </p:nvSpPr>
        <p:spPr/>
        <p:txBody>
          <a:bodyPr/>
          <a:lstStyle/>
          <a:p>
            <a:fld id="{C770C077-3B42-F040-9556-CD8811BFBE27}" type="slidenum">
              <a:rPr lang="ar-SA" smtClean="0"/>
              <a:t>‹#›</a:t>
            </a:fld>
            <a:endParaRPr lang="ar-SA"/>
          </a:p>
        </p:txBody>
      </p:sp>
    </p:spTree>
    <p:extLst>
      <p:ext uri="{BB962C8B-B14F-4D97-AF65-F5344CB8AC3E}">
        <p14:creationId xmlns:p14="http://schemas.microsoft.com/office/powerpoint/2010/main" val="229126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CDCB3DE-0938-1F46-86FB-1B5F70CEC616}"/>
              </a:ext>
            </a:extLst>
          </p:cNvPr>
          <p:cNvSpPr>
            <a:spLocks noGrp="1"/>
          </p:cNvSpPr>
          <p:nvPr>
            <p:ph type="title"/>
          </p:nvPr>
        </p:nvSpPr>
        <p:spPr/>
        <p:txBody>
          <a:body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CFC20E29-03A6-2843-A40D-3D95109DBFB7}"/>
              </a:ext>
            </a:extLst>
          </p:cNvPr>
          <p:cNvSpPr>
            <a:spLocks noGrp="1"/>
          </p:cNvSpPr>
          <p:nvPr>
            <p:ph sz="half" idx="1"/>
          </p:nvPr>
        </p:nvSpPr>
        <p:spPr>
          <a:xfrm>
            <a:off x="838200" y="1825625"/>
            <a:ext cx="5181600" cy="4351338"/>
          </a:xfrm>
        </p:spPr>
        <p:txBody>
          <a:bodyPr/>
          <a:lstStyle/>
          <a:p>
            <a:r>
              <a:rPr lang="ar-SA"/>
              <a:t>حرر أنماط نص الشكل الرئيسي
المستوى الثاني
المستوى الثالث
المستوى الرابع
المستوى الخامس</a:t>
            </a:r>
          </a:p>
        </p:txBody>
      </p:sp>
      <p:sp>
        <p:nvSpPr>
          <p:cNvPr id="4" name="عنصر نائب للمحتوى 3">
            <a:extLst>
              <a:ext uri="{FF2B5EF4-FFF2-40B4-BE49-F238E27FC236}">
                <a16:creationId xmlns:a16="http://schemas.microsoft.com/office/drawing/2014/main" id="{FB91179F-F1B7-344A-951C-321540CDDEB2}"/>
              </a:ext>
            </a:extLst>
          </p:cNvPr>
          <p:cNvSpPr>
            <a:spLocks noGrp="1"/>
          </p:cNvSpPr>
          <p:nvPr>
            <p:ph sz="half" idx="2"/>
          </p:nvPr>
        </p:nvSpPr>
        <p:spPr>
          <a:xfrm>
            <a:off x="6172200" y="1825625"/>
            <a:ext cx="5181600" cy="4351338"/>
          </a:xfrm>
        </p:spPr>
        <p:txBody>
          <a:bodyPr/>
          <a:lstStyle/>
          <a:p>
            <a:r>
              <a:rPr lang="ar-SA"/>
              <a:t>حرر أنماط نص الشكل الرئيسي
المستوى الثاني
المستوى الثالث
المستوى الرابع
المستوى الخامس</a:t>
            </a:r>
          </a:p>
        </p:txBody>
      </p:sp>
      <p:sp>
        <p:nvSpPr>
          <p:cNvPr id="5" name="عنصر نائب للتاريخ 4">
            <a:extLst>
              <a:ext uri="{FF2B5EF4-FFF2-40B4-BE49-F238E27FC236}">
                <a16:creationId xmlns:a16="http://schemas.microsoft.com/office/drawing/2014/main" id="{9BE4071E-6E80-3144-84E3-81FF434DEA1C}"/>
              </a:ext>
            </a:extLst>
          </p:cNvPr>
          <p:cNvSpPr>
            <a:spLocks noGrp="1"/>
          </p:cNvSpPr>
          <p:nvPr>
            <p:ph type="dt" sz="half" idx="10"/>
          </p:nvPr>
        </p:nvSpPr>
        <p:spPr/>
        <p:txBody>
          <a:bodyPr/>
          <a:lstStyle/>
          <a:p>
            <a:fld id="{6F375533-7183-224F-8FB9-E351F74A4747}" type="datetimeFigureOut">
              <a:rPr lang="ar-SA" smtClean="0"/>
              <a:t>03/09/1445</a:t>
            </a:fld>
            <a:endParaRPr lang="ar-SA"/>
          </a:p>
        </p:txBody>
      </p:sp>
      <p:sp>
        <p:nvSpPr>
          <p:cNvPr id="6" name="عنصر نائب للتذييل 5">
            <a:extLst>
              <a:ext uri="{FF2B5EF4-FFF2-40B4-BE49-F238E27FC236}">
                <a16:creationId xmlns:a16="http://schemas.microsoft.com/office/drawing/2014/main" id="{79D5CE50-42ED-7E4B-9F73-83EB9A754597}"/>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65343B2E-1113-594D-94EA-F69C1A53EC10}"/>
              </a:ext>
            </a:extLst>
          </p:cNvPr>
          <p:cNvSpPr>
            <a:spLocks noGrp="1"/>
          </p:cNvSpPr>
          <p:nvPr>
            <p:ph type="sldNum" sz="quarter" idx="12"/>
          </p:nvPr>
        </p:nvSpPr>
        <p:spPr/>
        <p:txBody>
          <a:bodyPr/>
          <a:lstStyle/>
          <a:p>
            <a:fld id="{C770C077-3B42-F040-9556-CD8811BFBE27}" type="slidenum">
              <a:rPr lang="ar-SA" smtClean="0"/>
              <a:t>‹#›</a:t>
            </a:fld>
            <a:endParaRPr lang="ar-SA"/>
          </a:p>
        </p:txBody>
      </p:sp>
    </p:spTree>
    <p:extLst>
      <p:ext uri="{BB962C8B-B14F-4D97-AF65-F5344CB8AC3E}">
        <p14:creationId xmlns:p14="http://schemas.microsoft.com/office/powerpoint/2010/main" val="211190495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1456471-9C55-3E4B-9EA8-B54197C14BA6}"/>
              </a:ext>
            </a:extLst>
          </p:cNvPr>
          <p:cNvSpPr>
            <a:spLocks noGrp="1"/>
          </p:cNvSpPr>
          <p:nvPr>
            <p:ph type="title"/>
          </p:nvPr>
        </p:nvSpPr>
        <p:spPr>
          <a:xfrm>
            <a:off x="839788" y="365125"/>
            <a:ext cx="10515600" cy="1325563"/>
          </a:xfrm>
        </p:spPr>
        <p:txBody>
          <a:body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A9127157-FA94-D14F-BC71-DA8A447419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ar-SA"/>
              <a:t>حرر أنماط نص الشكل الرئيسي
المستوى الثاني
المستوى الثالث
المستوى الرابع
المستوى الخامس</a:t>
            </a:r>
          </a:p>
        </p:txBody>
      </p:sp>
      <p:sp>
        <p:nvSpPr>
          <p:cNvPr id="4" name="عنصر نائب للمحتوى 3">
            <a:extLst>
              <a:ext uri="{FF2B5EF4-FFF2-40B4-BE49-F238E27FC236}">
                <a16:creationId xmlns:a16="http://schemas.microsoft.com/office/drawing/2014/main" id="{30811C0A-BC04-1A48-89A0-7EBE6CC7B69A}"/>
              </a:ext>
            </a:extLst>
          </p:cNvPr>
          <p:cNvSpPr>
            <a:spLocks noGrp="1"/>
          </p:cNvSpPr>
          <p:nvPr>
            <p:ph sz="half" idx="2"/>
          </p:nvPr>
        </p:nvSpPr>
        <p:spPr>
          <a:xfrm>
            <a:off x="839788" y="2505075"/>
            <a:ext cx="5157787" cy="3684588"/>
          </a:xfrm>
        </p:spPr>
        <p:txBody>
          <a:bodyPr/>
          <a:lstStyle/>
          <a:p>
            <a:r>
              <a:rPr lang="ar-SA"/>
              <a:t>حرر أنماط نص الشكل الرئيسي
المستوى الثاني
المستوى الثالث
المستوى الرابع
المستوى الخامس</a:t>
            </a:r>
          </a:p>
        </p:txBody>
      </p:sp>
      <p:sp>
        <p:nvSpPr>
          <p:cNvPr id="5" name="عنصر نائب للنص 4">
            <a:extLst>
              <a:ext uri="{FF2B5EF4-FFF2-40B4-BE49-F238E27FC236}">
                <a16:creationId xmlns:a16="http://schemas.microsoft.com/office/drawing/2014/main" id="{99CF88E3-4CCB-4F49-B229-36E652DA88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ar-SA"/>
              <a:t>حرر أنماط نص الشكل الرئيسي
المستوى الثاني
المستوى الثالث
المستوى الرابع
المستوى الخامس</a:t>
            </a:r>
          </a:p>
        </p:txBody>
      </p:sp>
      <p:sp>
        <p:nvSpPr>
          <p:cNvPr id="6" name="عنصر نائب للمحتوى 5">
            <a:extLst>
              <a:ext uri="{FF2B5EF4-FFF2-40B4-BE49-F238E27FC236}">
                <a16:creationId xmlns:a16="http://schemas.microsoft.com/office/drawing/2014/main" id="{AAA6ED0E-8AAF-E342-9BF7-234B40CD20E8}"/>
              </a:ext>
            </a:extLst>
          </p:cNvPr>
          <p:cNvSpPr>
            <a:spLocks noGrp="1"/>
          </p:cNvSpPr>
          <p:nvPr>
            <p:ph sz="quarter" idx="4"/>
          </p:nvPr>
        </p:nvSpPr>
        <p:spPr>
          <a:xfrm>
            <a:off x="6172200" y="2505075"/>
            <a:ext cx="5183188" cy="3684588"/>
          </a:xfrm>
        </p:spPr>
        <p:txBody>
          <a:bodyPr/>
          <a:lstStyle/>
          <a:p>
            <a:r>
              <a:rPr lang="ar-SA"/>
              <a:t>حرر أنماط نص الشكل الرئيسي
المستوى الثاني
المستوى الثالث
المستوى الرابع
المستوى الخامس</a:t>
            </a:r>
          </a:p>
        </p:txBody>
      </p:sp>
      <p:sp>
        <p:nvSpPr>
          <p:cNvPr id="7" name="عنصر نائب للتاريخ 6">
            <a:extLst>
              <a:ext uri="{FF2B5EF4-FFF2-40B4-BE49-F238E27FC236}">
                <a16:creationId xmlns:a16="http://schemas.microsoft.com/office/drawing/2014/main" id="{B89F7E99-A24C-0941-A99A-428D7804832B}"/>
              </a:ext>
            </a:extLst>
          </p:cNvPr>
          <p:cNvSpPr>
            <a:spLocks noGrp="1"/>
          </p:cNvSpPr>
          <p:nvPr>
            <p:ph type="dt" sz="half" idx="10"/>
          </p:nvPr>
        </p:nvSpPr>
        <p:spPr/>
        <p:txBody>
          <a:bodyPr/>
          <a:lstStyle/>
          <a:p>
            <a:fld id="{6F375533-7183-224F-8FB9-E351F74A4747}" type="datetimeFigureOut">
              <a:rPr lang="ar-SA" smtClean="0"/>
              <a:t>03/09/1445</a:t>
            </a:fld>
            <a:endParaRPr lang="ar-SA"/>
          </a:p>
        </p:txBody>
      </p:sp>
      <p:sp>
        <p:nvSpPr>
          <p:cNvPr id="8" name="عنصر نائب للتذييل 7">
            <a:extLst>
              <a:ext uri="{FF2B5EF4-FFF2-40B4-BE49-F238E27FC236}">
                <a16:creationId xmlns:a16="http://schemas.microsoft.com/office/drawing/2014/main" id="{9B244147-0F73-5849-893C-69BDC1938776}"/>
              </a:ext>
            </a:extLst>
          </p:cNvPr>
          <p:cNvSpPr>
            <a:spLocks noGrp="1"/>
          </p:cNvSpPr>
          <p:nvPr>
            <p:ph type="ftr" sz="quarter" idx="11"/>
          </p:nvPr>
        </p:nvSpPr>
        <p:spPr/>
        <p:txBody>
          <a:bodyPr/>
          <a:lstStyle/>
          <a:p>
            <a:endParaRPr lang="ar-SA"/>
          </a:p>
        </p:txBody>
      </p:sp>
      <p:sp>
        <p:nvSpPr>
          <p:cNvPr id="9" name="عنصر نائب لرقم الشريحة 8">
            <a:extLst>
              <a:ext uri="{FF2B5EF4-FFF2-40B4-BE49-F238E27FC236}">
                <a16:creationId xmlns:a16="http://schemas.microsoft.com/office/drawing/2014/main" id="{D78186C3-0BD3-1F4C-8E3D-4AC6AD43DE45}"/>
              </a:ext>
            </a:extLst>
          </p:cNvPr>
          <p:cNvSpPr>
            <a:spLocks noGrp="1"/>
          </p:cNvSpPr>
          <p:nvPr>
            <p:ph type="sldNum" sz="quarter" idx="12"/>
          </p:nvPr>
        </p:nvSpPr>
        <p:spPr/>
        <p:txBody>
          <a:bodyPr/>
          <a:lstStyle/>
          <a:p>
            <a:fld id="{C770C077-3B42-F040-9556-CD8811BFBE27}" type="slidenum">
              <a:rPr lang="ar-SA" smtClean="0"/>
              <a:t>‹#›</a:t>
            </a:fld>
            <a:endParaRPr lang="ar-SA"/>
          </a:p>
        </p:txBody>
      </p:sp>
    </p:spTree>
    <p:extLst>
      <p:ext uri="{BB962C8B-B14F-4D97-AF65-F5344CB8AC3E}">
        <p14:creationId xmlns:p14="http://schemas.microsoft.com/office/powerpoint/2010/main" val="164360711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287FDC6-A0F7-4649-B702-FC92DFD67BA3}"/>
              </a:ext>
            </a:extLst>
          </p:cNvPr>
          <p:cNvSpPr>
            <a:spLocks noGrp="1"/>
          </p:cNvSpPr>
          <p:nvPr>
            <p:ph type="title"/>
          </p:nvPr>
        </p:nvSpPr>
        <p:spPr/>
        <p:txBody>
          <a:bodyPr/>
          <a:lstStyle/>
          <a:p>
            <a:r>
              <a:rPr lang="ar-SA"/>
              <a:t>انقر لتحرير نمط عنوان الشكل الرئيسي</a:t>
            </a:r>
          </a:p>
        </p:txBody>
      </p:sp>
      <p:sp>
        <p:nvSpPr>
          <p:cNvPr id="3" name="عنصر نائب للتاريخ 2">
            <a:extLst>
              <a:ext uri="{FF2B5EF4-FFF2-40B4-BE49-F238E27FC236}">
                <a16:creationId xmlns:a16="http://schemas.microsoft.com/office/drawing/2014/main" id="{27927FF8-8807-6D45-8C07-02FDDB7CBC46}"/>
              </a:ext>
            </a:extLst>
          </p:cNvPr>
          <p:cNvSpPr>
            <a:spLocks noGrp="1"/>
          </p:cNvSpPr>
          <p:nvPr>
            <p:ph type="dt" sz="half" idx="10"/>
          </p:nvPr>
        </p:nvSpPr>
        <p:spPr/>
        <p:txBody>
          <a:bodyPr/>
          <a:lstStyle/>
          <a:p>
            <a:fld id="{6F375533-7183-224F-8FB9-E351F74A4747}" type="datetimeFigureOut">
              <a:rPr lang="ar-SA" smtClean="0"/>
              <a:t>03/09/1445</a:t>
            </a:fld>
            <a:endParaRPr lang="ar-SA"/>
          </a:p>
        </p:txBody>
      </p:sp>
      <p:sp>
        <p:nvSpPr>
          <p:cNvPr id="4" name="عنصر نائب للتذييل 3">
            <a:extLst>
              <a:ext uri="{FF2B5EF4-FFF2-40B4-BE49-F238E27FC236}">
                <a16:creationId xmlns:a16="http://schemas.microsoft.com/office/drawing/2014/main" id="{ADDDBEE7-1B88-BA4E-AFD5-388983B88890}"/>
              </a:ext>
            </a:extLst>
          </p:cNvPr>
          <p:cNvSpPr>
            <a:spLocks noGrp="1"/>
          </p:cNvSpPr>
          <p:nvPr>
            <p:ph type="ftr" sz="quarter" idx="11"/>
          </p:nvPr>
        </p:nvSpPr>
        <p:spPr/>
        <p:txBody>
          <a:bodyPr/>
          <a:lstStyle/>
          <a:p>
            <a:endParaRPr lang="ar-SA"/>
          </a:p>
        </p:txBody>
      </p:sp>
      <p:sp>
        <p:nvSpPr>
          <p:cNvPr id="5" name="عنصر نائب لرقم الشريحة 4">
            <a:extLst>
              <a:ext uri="{FF2B5EF4-FFF2-40B4-BE49-F238E27FC236}">
                <a16:creationId xmlns:a16="http://schemas.microsoft.com/office/drawing/2014/main" id="{03027D25-CB80-1D47-A8AB-B9B213038CC6}"/>
              </a:ext>
            </a:extLst>
          </p:cNvPr>
          <p:cNvSpPr>
            <a:spLocks noGrp="1"/>
          </p:cNvSpPr>
          <p:nvPr>
            <p:ph type="sldNum" sz="quarter" idx="12"/>
          </p:nvPr>
        </p:nvSpPr>
        <p:spPr/>
        <p:txBody>
          <a:bodyPr/>
          <a:lstStyle/>
          <a:p>
            <a:fld id="{C770C077-3B42-F040-9556-CD8811BFBE27}" type="slidenum">
              <a:rPr lang="ar-SA" smtClean="0"/>
              <a:t>‹#›</a:t>
            </a:fld>
            <a:endParaRPr lang="ar-SA"/>
          </a:p>
        </p:txBody>
      </p:sp>
    </p:spTree>
    <p:extLst>
      <p:ext uri="{BB962C8B-B14F-4D97-AF65-F5344CB8AC3E}">
        <p14:creationId xmlns:p14="http://schemas.microsoft.com/office/powerpoint/2010/main" val="398052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CF651128-0973-6548-88A6-BEC52A3D8857}"/>
              </a:ext>
            </a:extLst>
          </p:cNvPr>
          <p:cNvSpPr>
            <a:spLocks noGrp="1"/>
          </p:cNvSpPr>
          <p:nvPr>
            <p:ph type="dt" sz="half" idx="10"/>
          </p:nvPr>
        </p:nvSpPr>
        <p:spPr/>
        <p:txBody>
          <a:bodyPr/>
          <a:lstStyle/>
          <a:p>
            <a:fld id="{6F375533-7183-224F-8FB9-E351F74A4747}" type="datetimeFigureOut">
              <a:rPr lang="ar-SA" smtClean="0"/>
              <a:t>03/09/1445</a:t>
            </a:fld>
            <a:endParaRPr lang="ar-SA"/>
          </a:p>
        </p:txBody>
      </p:sp>
      <p:sp>
        <p:nvSpPr>
          <p:cNvPr id="3" name="عنصر نائب للتذييل 2">
            <a:extLst>
              <a:ext uri="{FF2B5EF4-FFF2-40B4-BE49-F238E27FC236}">
                <a16:creationId xmlns:a16="http://schemas.microsoft.com/office/drawing/2014/main" id="{563BE521-65FF-1F4A-B768-DA4D78F9D311}"/>
              </a:ext>
            </a:extLst>
          </p:cNvPr>
          <p:cNvSpPr>
            <a:spLocks noGrp="1"/>
          </p:cNvSpPr>
          <p:nvPr>
            <p:ph type="ftr" sz="quarter" idx="11"/>
          </p:nvPr>
        </p:nvSpPr>
        <p:spPr/>
        <p:txBody>
          <a:bodyPr/>
          <a:lstStyle/>
          <a:p>
            <a:endParaRPr lang="ar-SA"/>
          </a:p>
        </p:txBody>
      </p:sp>
      <p:sp>
        <p:nvSpPr>
          <p:cNvPr id="4" name="عنصر نائب لرقم الشريحة 3">
            <a:extLst>
              <a:ext uri="{FF2B5EF4-FFF2-40B4-BE49-F238E27FC236}">
                <a16:creationId xmlns:a16="http://schemas.microsoft.com/office/drawing/2014/main" id="{C18F2105-3039-5149-A66A-6B939C27321C}"/>
              </a:ext>
            </a:extLst>
          </p:cNvPr>
          <p:cNvSpPr>
            <a:spLocks noGrp="1"/>
          </p:cNvSpPr>
          <p:nvPr>
            <p:ph type="sldNum" sz="quarter" idx="12"/>
          </p:nvPr>
        </p:nvSpPr>
        <p:spPr/>
        <p:txBody>
          <a:bodyPr/>
          <a:lstStyle/>
          <a:p>
            <a:fld id="{C770C077-3B42-F040-9556-CD8811BFBE27}" type="slidenum">
              <a:rPr lang="ar-SA" smtClean="0"/>
              <a:t>‹#›</a:t>
            </a:fld>
            <a:endParaRPr lang="ar-SA"/>
          </a:p>
        </p:txBody>
      </p:sp>
    </p:spTree>
    <p:extLst>
      <p:ext uri="{BB962C8B-B14F-4D97-AF65-F5344CB8AC3E}">
        <p14:creationId xmlns:p14="http://schemas.microsoft.com/office/powerpoint/2010/main" val="4263149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0B44782-123E-244F-BE7D-9E122F07034D}"/>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C38C9C19-E48A-8E48-84DB-E144B28D33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ar-SA"/>
              <a:t>حرر أنماط نص الشكل الرئيسي
المستوى الثاني
المستوى الثالث
المستوى الرابع
المستوى الخامس</a:t>
            </a:r>
          </a:p>
        </p:txBody>
      </p:sp>
      <p:sp>
        <p:nvSpPr>
          <p:cNvPr id="4" name="عنصر نائب للنص 3">
            <a:extLst>
              <a:ext uri="{FF2B5EF4-FFF2-40B4-BE49-F238E27FC236}">
                <a16:creationId xmlns:a16="http://schemas.microsoft.com/office/drawing/2014/main" id="{06B19585-8B2A-6E47-AA57-97CAFFC33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ar-SA"/>
              <a:t>حرر أنماط نص الشكل الرئيسي
المستوى الثاني
المستوى الثالث
المستوى الرابع
المستوى الخامس</a:t>
            </a:r>
          </a:p>
        </p:txBody>
      </p:sp>
      <p:sp>
        <p:nvSpPr>
          <p:cNvPr id="5" name="عنصر نائب للتاريخ 4">
            <a:extLst>
              <a:ext uri="{FF2B5EF4-FFF2-40B4-BE49-F238E27FC236}">
                <a16:creationId xmlns:a16="http://schemas.microsoft.com/office/drawing/2014/main" id="{3288A68A-F1FC-5046-BF38-AFA7B2116915}"/>
              </a:ext>
            </a:extLst>
          </p:cNvPr>
          <p:cNvSpPr>
            <a:spLocks noGrp="1"/>
          </p:cNvSpPr>
          <p:nvPr>
            <p:ph type="dt" sz="half" idx="10"/>
          </p:nvPr>
        </p:nvSpPr>
        <p:spPr/>
        <p:txBody>
          <a:bodyPr/>
          <a:lstStyle/>
          <a:p>
            <a:fld id="{6F375533-7183-224F-8FB9-E351F74A4747}" type="datetimeFigureOut">
              <a:rPr lang="ar-SA" smtClean="0"/>
              <a:t>03/09/1445</a:t>
            </a:fld>
            <a:endParaRPr lang="ar-SA"/>
          </a:p>
        </p:txBody>
      </p:sp>
      <p:sp>
        <p:nvSpPr>
          <p:cNvPr id="6" name="عنصر نائب للتذييل 5">
            <a:extLst>
              <a:ext uri="{FF2B5EF4-FFF2-40B4-BE49-F238E27FC236}">
                <a16:creationId xmlns:a16="http://schemas.microsoft.com/office/drawing/2014/main" id="{7D472190-CF47-2243-B6DC-E4AD0531230A}"/>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BB0BA7BF-A53B-D04A-9874-2D0721FD5A74}"/>
              </a:ext>
            </a:extLst>
          </p:cNvPr>
          <p:cNvSpPr>
            <a:spLocks noGrp="1"/>
          </p:cNvSpPr>
          <p:nvPr>
            <p:ph type="sldNum" sz="quarter" idx="12"/>
          </p:nvPr>
        </p:nvSpPr>
        <p:spPr/>
        <p:txBody>
          <a:bodyPr/>
          <a:lstStyle/>
          <a:p>
            <a:fld id="{C770C077-3B42-F040-9556-CD8811BFBE27}" type="slidenum">
              <a:rPr lang="ar-SA" smtClean="0"/>
              <a:t>‹#›</a:t>
            </a:fld>
            <a:endParaRPr lang="ar-SA"/>
          </a:p>
        </p:txBody>
      </p:sp>
    </p:spTree>
    <p:extLst>
      <p:ext uri="{BB962C8B-B14F-4D97-AF65-F5344CB8AC3E}">
        <p14:creationId xmlns:p14="http://schemas.microsoft.com/office/powerpoint/2010/main" val="25092813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91ECDD1-F500-6A4F-ABD2-1074F71C86CE}"/>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p>
        </p:txBody>
      </p:sp>
      <p:sp>
        <p:nvSpPr>
          <p:cNvPr id="3" name="عنصر نائب للصورة 2">
            <a:extLst>
              <a:ext uri="{FF2B5EF4-FFF2-40B4-BE49-F238E27FC236}">
                <a16:creationId xmlns:a16="http://schemas.microsoft.com/office/drawing/2014/main" id="{B35C5FE3-2B5A-6C4D-AD87-7B80013344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a:t>انقر فوق الأيقونة لإضافة صورة</a:t>
            </a:r>
          </a:p>
        </p:txBody>
      </p:sp>
      <p:sp>
        <p:nvSpPr>
          <p:cNvPr id="4" name="عنصر نائب للنص 3">
            <a:extLst>
              <a:ext uri="{FF2B5EF4-FFF2-40B4-BE49-F238E27FC236}">
                <a16:creationId xmlns:a16="http://schemas.microsoft.com/office/drawing/2014/main" id="{85395D64-4946-2744-A79F-A92841CCC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ar-SA"/>
              <a:t>حرر أنماط نص الشكل الرئيسي
المستوى الثاني
المستوى الثالث
المستوى الرابع
المستوى الخامس</a:t>
            </a:r>
          </a:p>
        </p:txBody>
      </p:sp>
      <p:sp>
        <p:nvSpPr>
          <p:cNvPr id="5" name="عنصر نائب للتاريخ 4">
            <a:extLst>
              <a:ext uri="{FF2B5EF4-FFF2-40B4-BE49-F238E27FC236}">
                <a16:creationId xmlns:a16="http://schemas.microsoft.com/office/drawing/2014/main" id="{9E65BCF9-5200-254B-B8D8-7E2F44D29648}"/>
              </a:ext>
            </a:extLst>
          </p:cNvPr>
          <p:cNvSpPr>
            <a:spLocks noGrp="1"/>
          </p:cNvSpPr>
          <p:nvPr>
            <p:ph type="dt" sz="half" idx="10"/>
          </p:nvPr>
        </p:nvSpPr>
        <p:spPr/>
        <p:txBody>
          <a:bodyPr/>
          <a:lstStyle/>
          <a:p>
            <a:fld id="{6F375533-7183-224F-8FB9-E351F74A4747}" type="datetimeFigureOut">
              <a:rPr lang="ar-SA" smtClean="0"/>
              <a:t>03/09/1445</a:t>
            </a:fld>
            <a:endParaRPr lang="ar-SA"/>
          </a:p>
        </p:txBody>
      </p:sp>
      <p:sp>
        <p:nvSpPr>
          <p:cNvPr id="6" name="عنصر نائب للتذييل 5">
            <a:extLst>
              <a:ext uri="{FF2B5EF4-FFF2-40B4-BE49-F238E27FC236}">
                <a16:creationId xmlns:a16="http://schemas.microsoft.com/office/drawing/2014/main" id="{FDC07E54-5DD0-5643-93EB-4D902C3615CA}"/>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191298FE-4E12-D448-8300-E1FC896F6F14}"/>
              </a:ext>
            </a:extLst>
          </p:cNvPr>
          <p:cNvSpPr>
            <a:spLocks noGrp="1"/>
          </p:cNvSpPr>
          <p:nvPr>
            <p:ph type="sldNum" sz="quarter" idx="12"/>
          </p:nvPr>
        </p:nvSpPr>
        <p:spPr/>
        <p:txBody>
          <a:bodyPr/>
          <a:lstStyle/>
          <a:p>
            <a:fld id="{C770C077-3B42-F040-9556-CD8811BFBE27}" type="slidenum">
              <a:rPr lang="ar-SA" smtClean="0"/>
              <a:t>‹#›</a:t>
            </a:fld>
            <a:endParaRPr lang="ar-SA"/>
          </a:p>
        </p:txBody>
      </p:sp>
    </p:spTree>
    <p:extLst>
      <p:ext uri="{BB962C8B-B14F-4D97-AF65-F5344CB8AC3E}">
        <p14:creationId xmlns:p14="http://schemas.microsoft.com/office/powerpoint/2010/main" val="3015761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222E04B5-19D6-2D40-8566-D1E085E4AE3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C3E28DAD-7EC7-D440-8A94-23771BFADF46}"/>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r>
              <a:rPr lang="ar-SA"/>
              <a:t>حرر أنماط نص الشكل الرئيسي
المستوى الثاني
المستوى الثالث
المستوى الرابع
المستوى الخامس</a:t>
            </a:r>
          </a:p>
        </p:txBody>
      </p:sp>
      <p:sp>
        <p:nvSpPr>
          <p:cNvPr id="4" name="عنصر نائب للتاريخ 3">
            <a:extLst>
              <a:ext uri="{FF2B5EF4-FFF2-40B4-BE49-F238E27FC236}">
                <a16:creationId xmlns:a16="http://schemas.microsoft.com/office/drawing/2014/main" id="{66D0AE4F-1D7A-B84D-BAEF-1FF1BC8A48D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F375533-7183-224F-8FB9-E351F74A4747}" type="datetimeFigureOut">
              <a:rPr lang="ar-SA" smtClean="0"/>
              <a:t>03/09/1445</a:t>
            </a:fld>
            <a:endParaRPr lang="ar-SA"/>
          </a:p>
        </p:txBody>
      </p:sp>
      <p:sp>
        <p:nvSpPr>
          <p:cNvPr id="5" name="عنصر نائب للتذييل 4">
            <a:extLst>
              <a:ext uri="{FF2B5EF4-FFF2-40B4-BE49-F238E27FC236}">
                <a16:creationId xmlns:a16="http://schemas.microsoft.com/office/drawing/2014/main" id="{5B732D0C-4522-F448-B31D-725918C1D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p>
        </p:txBody>
      </p:sp>
      <p:sp>
        <p:nvSpPr>
          <p:cNvPr id="6" name="عنصر نائب لرقم الشريحة 5">
            <a:extLst>
              <a:ext uri="{FF2B5EF4-FFF2-40B4-BE49-F238E27FC236}">
                <a16:creationId xmlns:a16="http://schemas.microsoft.com/office/drawing/2014/main" id="{99C7A89F-508C-4C40-9231-80E030A20F9E}"/>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C770C077-3B42-F040-9556-CD8811BFBE27}" type="slidenum">
              <a:rPr lang="ar-SA" smtClean="0"/>
              <a:t>‹#›</a:t>
            </a:fld>
            <a:endParaRPr lang="ar-SA"/>
          </a:p>
        </p:txBody>
      </p:sp>
    </p:spTree>
    <p:extLst>
      <p:ext uri="{BB962C8B-B14F-4D97-AF65-F5344CB8AC3E}">
        <p14:creationId xmlns:p14="http://schemas.microsoft.com/office/powerpoint/2010/main" val="2568082053"/>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3.jpg"/></Relationships>
</file>

<file path=ppt/slides/_rels/slide1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1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1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3.jpg"/></Relationships>
</file>

<file path=ppt/slides/_rels/slide1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1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3.jpg"/></Relationships>
</file>

<file path=ppt/slides/_rels/slide1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7.png"/><Relationship Id="rId7" Type="http://schemas.openxmlformats.org/officeDocument/2006/relationships/image" Target="../media/image76.svg"/><Relationship Id="rId2" Type="http://schemas.openxmlformats.org/officeDocument/2006/relationships/image" Target="../media/image66.jp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74.svg"/><Relationship Id="rId4" Type="http://schemas.openxmlformats.org/officeDocument/2006/relationships/image" Target="../media/image68.png"/></Relationships>
</file>

<file path=ppt/slides/_rels/slide18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6.svg"/><Relationship Id="rId2" Type="http://schemas.openxmlformats.org/officeDocument/2006/relationships/image" Target="../media/image66.jp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74.svg"/><Relationship Id="rId4" Type="http://schemas.openxmlformats.org/officeDocument/2006/relationships/image" Target="../media/image68.png"/></Relationships>
</file>

<file path=ppt/slides/_rels/slide18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6.svg"/><Relationship Id="rId2" Type="http://schemas.openxmlformats.org/officeDocument/2006/relationships/image" Target="../media/image66.jp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74.svg"/><Relationship Id="rId4" Type="http://schemas.openxmlformats.org/officeDocument/2006/relationships/image" Target="../media/image68.png"/></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6.svg"/><Relationship Id="rId2" Type="http://schemas.openxmlformats.org/officeDocument/2006/relationships/image" Target="../media/image66.jp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74.svg"/><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6.svg"/><Relationship Id="rId2" Type="http://schemas.openxmlformats.org/officeDocument/2006/relationships/image" Target="../media/image66.jp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74.sv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7.png"/><Relationship Id="rId7" Type="http://schemas.openxmlformats.org/officeDocument/2006/relationships/image" Target="../media/image76.svg"/><Relationship Id="rId2" Type="http://schemas.openxmlformats.org/officeDocument/2006/relationships/image" Target="../media/image66.jp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74.svg"/><Relationship Id="rId4" Type="http://schemas.openxmlformats.org/officeDocument/2006/relationships/image" Target="../media/image68.png"/></Relationships>
</file>

<file path=ppt/slides/_rels/slide1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9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9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1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jpg"/><Relationship Id="rId1" Type="http://schemas.openxmlformats.org/officeDocument/2006/relationships/slideLayout" Target="../slideLayouts/slideLayout4.xml"/><Relationship Id="rId4" Type="http://schemas.openxmlformats.org/officeDocument/2006/relationships/image" Target="../media/image71.jpg"/></Relationships>
</file>

<file path=ppt/slides/_rels/slide22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عنصر نائب للمحتوى 4">
            <a:extLst>
              <a:ext uri="{FF2B5EF4-FFF2-40B4-BE49-F238E27FC236}">
                <a16:creationId xmlns:a16="http://schemas.microsoft.com/office/drawing/2014/main" id="{6C570DDB-6640-624A-92E4-37E944CCB9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993" y="1872256"/>
            <a:ext cx="3398950" cy="3471269"/>
          </a:xfrm>
        </p:spPr>
      </p:pic>
      <p:sp>
        <p:nvSpPr>
          <p:cNvPr id="6" name="مربع نص 5">
            <a:extLst>
              <a:ext uri="{FF2B5EF4-FFF2-40B4-BE49-F238E27FC236}">
                <a16:creationId xmlns:a16="http://schemas.microsoft.com/office/drawing/2014/main" id="{D7AB0CF6-F89A-7A44-8134-B510A596BE3C}"/>
              </a:ext>
            </a:extLst>
          </p:cNvPr>
          <p:cNvSpPr txBox="1"/>
          <p:nvPr/>
        </p:nvSpPr>
        <p:spPr>
          <a:xfrm>
            <a:off x="4343399" y="3150914"/>
            <a:ext cx="6871241" cy="1107996"/>
          </a:xfrm>
          <a:prstGeom prst="rect">
            <a:avLst/>
          </a:prstGeom>
          <a:noFill/>
        </p:spPr>
        <p:txBody>
          <a:bodyPr wrap="square" rtlCol="1">
            <a:spAutoFit/>
          </a:bodyPr>
          <a:lstStyle/>
          <a:p>
            <a:r>
              <a:rPr lang="ar-SA" sz="6600" b="1" dirty="0">
                <a:solidFill>
                  <a:srgbClr val="3C4B4D"/>
                </a:solidFill>
                <a:latin typeface="Calibri" panose="020F0502020204030204" pitchFamily="34" charset="0"/>
                <a:cs typeface="Calibri" panose="020F0502020204030204" pitchFamily="34" charset="0"/>
              </a:rPr>
              <a:t>نظم الرقابة الداخلية</a:t>
            </a:r>
          </a:p>
        </p:txBody>
      </p:sp>
    </p:spTree>
    <p:extLst>
      <p:ext uri="{BB962C8B-B14F-4D97-AF65-F5344CB8AC3E}">
        <p14:creationId xmlns:p14="http://schemas.microsoft.com/office/powerpoint/2010/main" val="2844919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114550"/>
            <a:ext cx="10847386" cy="4300538"/>
          </a:xfrm>
        </p:spPr>
        <p:txBody>
          <a:bodyPr anchor="ctr">
            <a:normAutofit/>
          </a:bodyPr>
          <a:lstStyle/>
          <a:p>
            <a:pPr lvl="0" algn="ctr"/>
            <a:r>
              <a:rPr lang="ar-SA" sz="4000" dirty="0">
                <a:solidFill>
                  <a:srgbClr val="C00000"/>
                </a:solidFill>
                <a:latin typeface="Calibri" panose="020F0502020204030204" pitchFamily="34" charset="0"/>
                <a:cs typeface="Calibri" panose="020F0502020204030204" pitchFamily="34" charset="0"/>
              </a:rPr>
              <a:t>ما هي أهداف نظام الرقابة الداخلية ...؟</a:t>
            </a:r>
            <a:endParaRPr lang="ar-SA" sz="4000" dirty="0">
              <a:latin typeface="Calibri" panose="020F0502020204030204" pitchFamily="34" charset="0"/>
              <a:cs typeface="Calibri" panose="020F0502020204030204" pitchFamily="34" charset="0"/>
            </a:endParaRPr>
          </a:p>
        </p:txBody>
      </p:sp>
      <p:pic>
        <p:nvPicPr>
          <p:cNvPr id="7" name="صورة 6">
            <a:extLst>
              <a:ext uri="{FF2B5EF4-FFF2-40B4-BE49-F238E27FC236}">
                <a16:creationId xmlns:a16="http://schemas.microsoft.com/office/drawing/2014/main" id="{D2DEE041-A888-C345-94FE-B53B9B9611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4761420" y="962315"/>
            <a:ext cx="2669159" cy="2669159"/>
          </a:xfrm>
          <a:prstGeom prst="rect">
            <a:avLst/>
          </a:prstGeom>
        </p:spPr>
      </p:pic>
    </p:spTree>
    <p:extLst>
      <p:ext uri="{BB962C8B-B14F-4D97-AF65-F5344CB8AC3E}">
        <p14:creationId xmlns:p14="http://schemas.microsoft.com/office/powerpoint/2010/main" val="392534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78ED8A93-3CEA-8A4B-81F0-A8F6C8AFED02}"/>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grpSp>
        <p:nvGrpSpPr>
          <p:cNvPr id="22" name="مجموعة 21">
            <a:extLst>
              <a:ext uri="{FF2B5EF4-FFF2-40B4-BE49-F238E27FC236}">
                <a16:creationId xmlns:a16="http://schemas.microsoft.com/office/drawing/2014/main" id="{97DDDF01-7BEA-7545-AD33-6CFFCFABBB50}"/>
              </a:ext>
            </a:extLst>
          </p:cNvPr>
          <p:cNvGrpSpPr/>
          <p:nvPr/>
        </p:nvGrpSpPr>
        <p:grpSpPr>
          <a:xfrm>
            <a:off x="9783882" y="3184211"/>
            <a:ext cx="2332862" cy="2190978"/>
            <a:chOff x="10025450" y="2764030"/>
            <a:chExt cx="1958018" cy="1838932"/>
          </a:xfrm>
        </p:grpSpPr>
        <p:sp>
          <p:nvSpPr>
            <p:cNvPr id="9" name="Freeform 5">
              <a:extLst>
                <a:ext uri="{FF2B5EF4-FFF2-40B4-BE49-F238E27FC236}">
                  <a16:creationId xmlns:a16="http://schemas.microsoft.com/office/drawing/2014/main" id="{12ECF62E-1BBD-924D-82B2-64B96177D976}"/>
                </a:ext>
              </a:extLst>
            </p:cNvPr>
            <p:cNvSpPr>
              <a:spLocks/>
            </p:cNvSpPr>
            <p:nvPr/>
          </p:nvSpPr>
          <p:spPr bwMode="auto">
            <a:xfrm flipH="1">
              <a:off x="10025450" y="2764030"/>
              <a:ext cx="1902263" cy="1838932"/>
            </a:xfrm>
            <a:custGeom>
              <a:avLst/>
              <a:gdLst>
                <a:gd name="T0" fmla="*/ 9 w 205"/>
                <a:gd name="T1" fmla="*/ 53 h 198"/>
                <a:gd name="T2" fmla="*/ 9 w 205"/>
                <a:gd name="T3" fmla="*/ 53 h 198"/>
                <a:gd name="T4" fmla="*/ 9 w 205"/>
                <a:gd name="T5" fmla="*/ 52 h 198"/>
                <a:gd name="T6" fmla="*/ 11 w 205"/>
                <a:gd name="T7" fmla="*/ 47 h 198"/>
                <a:gd name="T8" fmla="*/ 12 w 205"/>
                <a:gd name="T9" fmla="*/ 46 h 198"/>
                <a:gd name="T10" fmla="*/ 16 w 205"/>
                <a:gd name="T11" fmla="*/ 40 h 198"/>
                <a:gd name="T12" fmla="*/ 16 w 205"/>
                <a:gd name="T13" fmla="*/ 40 h 198"/>
                <a:gd name="T14" fmla="*/ 130 w 205"/>
                <a:gd name="T15" fmla="*/ 16 h 198"/>
                <a:gd name="T16" fmla="*/ 205 w 205"/>
                <a:gd name="T17" fmla="*/ 97 h 198"/>
                <a:gd name="T18" fmla="*/ 205 w 205"/>
                <a:gd name="T19" fmla="*/ 97 h 198"/>
                <a:gd name="T20" fmla="*/ 204 w 205"/>
                <a:gd name="T21" fmla="*/ 112 h 198"/>
                <a:gd name="T22" fmla="*/ 204 w 205"/>
                <a:gd name="T23" fmla="*/ 112 h 198"/>
                <a:gd name="T24" fmla="*/ 200 w 205"/>
                <a:gd name="T25" fmla="*/ 127 h 198"/>
                <a:gd name="T26" fmla="*/ 200 w 205"/>
                <a:gd name="T27" fmla="*/ 127 h 198"/>
                <a:gd name="T28" fmla="*/ 102 w 205"/>
                <a:gd name="T29" fmla="*/ 198 h 198"/>
                <a:gd name="T30" fmla="*/ 0 w 205"/>
                <a:gd name="T31" fmla="*/ 95 h 198"/>
                <a:gd name="T32" fmla="*/ 9 w 205"/>
                <a:gd name="T33" fmla="*/ 5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5" h="198">
                  <a:moveTo>
                    <a:pt x="9" y="53"/>
                  </a:moveTo>
                  <a:cubicBezTo>
                    <a:pt x="9" y="53"/>
                    <a:pt x="9" y="53"/>
                    <a:pt x="9" y="53"/>
                  </a:cubicBezTo>
                  <a:cubicBezTo>
                    <a:pt x="9" y="53"/>
                    <a:pt x="9" y="52"/>
                    <a:pt x="9" y="52"/>
                  </a:cubicBezTo>
                  <a:cubicBezTo>
                    <a:pt x="10" y="51"/>
                    <a:pt x="11" y="49"/>
                    <a:pt x="11" y="47"/>
                  </a:cubicBezTo>
                  <a:cubicBezTo>
                    <a:pt x="12" y="47"/>
                    <a:pt x="12" y="46"/>
                    <a:pt x="12" y="46"/>
                  </a:cubicBezTo>
                  <a:cubicBezTo>
                    <a:pt x="13" y="44"/>
                    <a:pt x="15" y="42"/>
                    <a:pt x="16" y="40"/>
                  </a:cubicBezTo>
                  <a:cubicBezTo>
                    <a:pt x="16" y="40"/>
                    <a:pt x="16" y="40"/>
                    <a:pt x="16" y="40"/>
                  </a:cubicBezTo>
                  <a:cubicBezTo>
                    <a:pt x="37" y="11"/>
                    <a:pt x="84" y="0"/>
                    <a:pt x="130" y="16"/>
                  </a:cubicBezTo>
                  <a:cubicBezTo>
                    <a:pt x="173" y="31"/>
                    <a:pt x="202" y="64"/>
                    <a:pt x="205" y="97"/>
                  </a:cubicBezTo>
                  <a:cubicBezTo>
                    <a:pt x="205" y="97"/>
                    <a:pt x="205" y="97"/>
                    <a:pt x="205" y="97"/>
                  </a:cubicBezTo>
                  <a:cubicBezTo>
                    <a:pt x="205" y="102"/>
                    <a:pt x="204" y="107"/>
                    <a:pt x="204" y="112"/>
                  </a:cubicBezTo>
                  <a:cubicBezTo>
                    <a:pt x="204" y="112"/>
                    <a:pt x="204" y="112"/>
                    <a:pt x="204" y="112"/>
                  </a:cubicBezTo>
                  <a:cubicBezTo>
                    <a:pt x="203" y="118"/>
                    <a:pt x="201" y="123"/>
                    <a:pt x="200" y="127"/>
                  </a:cubicBezTo>
                  <a:cubicBezTo>
                    <a:pt x="200" y="127"/>
                    <a:pt x="200" y="127"/>
                    <a:pt x="200" y="127"/>
                  </a:cubicBezTo>
                  <a:cubicBezTo>
                    <a:pt x="186" y="168"/>
                    <a:pt x="148" y="198"/>
                    <a:pt x="102" y="198"/>
                  </a:cubicBezTo>
                  <a:cubicBezTo>
                    <a:pt x="46" y="198"/>
                    <a:pt x="0" y="152"/>
                    <a:pt x="0" y="95"/>
                  </a:cubicBezTo>
                  <a:cubicBezTo>
                    <a:pt x="0" y="80"/>
                    <a:pt x="3" y="66"/>
                    <a:pt x="9" y="53"/>
                  </a:cubicBezTo>
                  <a:close/>
                </a:path>
              </a:pathLst>
            </a:custGeom>
            <a:solidFill>
              <a:srgbClr val="973747">
                <a:alpha val="72157"/>
              </a:srgbClr>
            </a:solidFill>
            <a:ln w="9525">
              <a:noFill/>
              <a:round/>
              <a:headEnd/>
              <a:tailEnd/>
            </a:ln>
          </p:spPr>
          <p:txBody>
            <a:bodyPr vert="horz" wrap="square" lIns="91440" tIns="45720" rIns="91440" bIns="45720" numCol="1" anchor="t" anchorCtr="0" compatLnSpc="1">
              <a:prstTxWarp prst="textNoShape">
                <a:avLst/>
              </a:prstTxWarp>
            </a:bodyPr>
            <a:lstStyle/>
            <a:p>
              <a:pPr marL="0" algn="l" defTabSz="914400" rtl="0" eaLnBrk="1" latinLnBrk="0" hangingPunct="1"/>
              <a:endParaRPr lang="en-IN"/>
            </a:p>
          </p:txBody>
        </p:sp>
        <p:sp>
          <p:nvSpPr>
            <p:cNvPr id="10" name="Freeform 6">
              <a:extLst>
                <a:ext uri="{FF2B5EF4-FFF2-40B4-BE49-F238E27FC236}">
                  <a16:creationId xmlns:a16="http://schemas.microsoft.com/office/drawing/2014/main" id="{45A17369-1C73-7246-8326-2861B58473AB}"/>
                </a:ext>
              </a:extLst>
            </p:cNvPr>
            <p:cNvSpPr>
              <a:spLocks/>
            </p:cNvSpPr>
            <p:nvPr/>
          </p:nvSpPr>
          <p:spPr bwMode="auto">
            <a:xfrm flipH="1">
              <a:off x="10025450" y="2764030"/>
              <a:ext cx="1958018" cy="1653562"/>
            </a:xfrm>
            <a:custGeom>
              <a:avLst/>
              <a:gdLst>
                <a:gd name="T0" fmla="*/ 86 w 211"/>
                <a:gd name="T1" fmla="*/ 160 h 178"/>
                <a:gd name="T2" fmla="*/ 14 w 211"/>
                <a:gd name="T3" fmla="*/ 55 h 178"/>
                <a:gd name="T4" fmla="*/ 15 w 211"/>
                <a:gd name="T5" fmla="*/ 53 h 178"/>
                <a:gd name="T6" fmla="*/ 22 w 211"/>
                <a:gd name="T7" fmla="*/ 40 h 178"/>
                <a:gd name="T8" fmla="*/ 136 w 211"/>
                <a:gd name="T9" fmla="*/ 16 h 178"/>
                <a:gd name="T10" fmla="*/ 211 w 211"/>
                <a:gd name="T11" fmla="*/ 97 h 178"/>
                <a:gd name="T12" fmla="*/ 206 w 211"/>
                <a:gd name="T13" fmla="*/ 127 h 178"/>
                <a:gd name="T14" fmla="*/ 86 w 211"/>
                <a:gd name="T15" fmla="*/ 16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178">
                  <a:moveTo>
                    <a:pt x="86" y="160"/>
                  </a:moveTo>
                  <a:cubicBezTo>
                    <a:pt x="33" y="142"/>
                    <a:pt x="0" y="94"/>
                    <a:pt x="14" y="55"/>
                  </a:cubicBezTo>
                  <a:cubicBezTo>
                    <a:pt x="14" y="54"/>
                    <a:pt x="15" y="53"/>
                    <a:pt x="15" y="53"/>
                  </a:cubicBezTo>
                  <a:cubicBezTo>
                    <a:pt x="17" y="48"/>
                    <a:pt x="19" y="44"/>
                    <a:pt x="22" y="40"/>
                  </a:cubicBezTo>
                  <a:cubicBezTo>
                    <a:pt x="43" y="11"/>
                    <a:pt x="90" y="0"/>
                    <a:pt x="136" y="16"/>
                  </a:cubicBezTo>
                  <a:cubicBezTo>
                    <a:pt x="179" y="31"/>
                    <a:pt x="208" y="64"/>
                    <a:pt x="211" y="97"/>
                  </a:cubicBezTo>
                  <a:cubicBezTo>
                    <a:pt x="211" y="107"/>
                    <a:pt x="209" y="118"/>
                    <a:pt x="206" y="127"/>
                  </a:cubicBezTo>
                  <a:cubicBezTo>
                    <a:pt x="189" y="163"/>
                    <a:pt x="137" y="178"/>
                    <a:pt x="86" y="160"/>
                  </a:cubicBezTo>
                  <a:close/>
                </a:path>
              </a:pathLst>
            </a:custGeom>
            <a:solidFill>
              <a:srgbClr val="973747"/>
            </a:solidFill>
            <a:ln w="9525">
              <a:noFill/>
              <a:round/>
              <a:headEnd/>
              <a:tailEnd/>
            </a:ln>
          </p:spPr>
          <p:txBody>
            <a:bodyPr vert="horz" wrap="square" lIns="91440" tIns="45720" rIns="91440" bIns="45720" numCol="1" anchor="t" anchorCtr="0" compatLnSpc="1">
              <a:prstTxWarp prst="textNoShape">
                <a:avLst/>
              </a:prstTxWarp>
            </a:bodyPr>
            <a:lstStyle/>
            <a:p>
              <a:pPr marL="0" algn="l" defTabSz="914400" rtl="0" eaLnBrk="1" latinLnBrk="0" hangingPunct="1"/>
              <a:endParaRPr lang="en-IN" dirty="0"/>
            </a:p>
          </p:txBody>
        </p:sp>
      </p:grpSp>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10085077" y="3543935"/>
            <a:ext cx="1659732" cy="1254211"/>
          </a:xfrm>
        </p:spPr>
        <p:txBody>
          <a:bodyPr anchor="t">
            <a:normAutofit/>
          </a:bodyPr>
          <a:lstStyle/>
          <a:p>
            <a:pPr marL="0" indent="0" algn="ctr">
              <a:buNone/>
            </a:pPr>
            <a:r>
              <a:rPr lang="ar-SA" b="1" dirty="0">
                <a:solidFill>
                  <a:schemeClr val="bg1"/>
                </a:solidFill>
                <a:latin typeface="Calibri" panose="020F0502020204030204" pitchFamily="34" charset="0"/>
                <a:cs typeface="Calibri" panose="020F0502020204030204" pitchFamily="34" charset="0"/>
              </a:rPr>
              <a:t>الإجراءات الرقابية على المدخلات</a:t>
            </a:r>
            <a:endParaRPr lang="en-US" dirty="0">
              <a:solidFill>
                <a:schemeClr val="bg1"/>
              </a:solidFill>
              <a:latin typeface="Calibri" panose="020F0502020204030204" pitchFamily="34" charset="0"/>
              <a:cs typeface="Calibri" panose="020F0502020204030204" pitchFamily="34" charset="0"/>
            </a:endParaRPr>
          </a:p>
          <a:p>
            <a:pPr marL="0" indent="0">
              <a:buNone/>
            </a:pPr>
            <a:endParaRPr lang="ar-SA" sz="3600" dirty="0">
              <a:latin typeface="Calibri" panose="020F0502020204030204" pitchFamily="34" charset="0"/>
              <a:cs typeface="Calibri" panose="020F0502020204030204" pitchFamily="34" charset="0"/>
            </a:endParaRPr>
          </a:p>
        </p:txBody>
      </p:sp>
      <p:sp>
        <p:nvSpPr>
          <p:cNvPr id="12" name="عنصر نائب للمحتوى 2">
            <a:extLst>
              <a:ext uri="{FF2B5EF4-FFF2-40B4-BE49-F238E27FC236}">
                <a16:creationId xmlns:a16="http://schemas.microsoft.com/office/drawing/2014/main" id="{EECFAF28-AC7E-724F-8B50-79895C5BD641}"/>
              </a:ext>
            </a:extLst>
          </p:cNvPr>
          <p:cNvSpPr txBox="1">
            <a:spLocks/>
          </p:cNvSpPr>
          <p:nvPr/>
        </p:nvSpPr>
        <p:spPr>
          <a:xfrm>
            <a:off x="306785" y="2697533"/>
            <a:ext cx="3517967" cy="3206550"/>
          </a:xfrm>
          <a:prstGeom prst="rect">
            <a:avLst/>
          </a:prstGeom>
        </p:spPr>
        <p:txBody>
          <a:bodyPr vert="horz" lIns="91440" tIns="45720" rIns="91440" bIns="45720" rtlCol="1" anchor="t">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ar-SA" sz="2400" b="1" dirty="0">
                <a:solidFill>
                  <a:srgbClr val="BB4C32"/>
                </a:solidFill>
                <a:latin typeface="Calibri" panose="020F0502020204030204" pitchFamily="34" charset="0"/>
                <a:cs typeface="Calibri" panose="020F0502020204030204" pitchFamily="34" charset="0"/>
              </a:rPr>
              <a:t>مثال ذلك:</a:t>
            </a:r>
            <a:r>
              <a:rPr lang="ar-SA" sz="2400" dirty="0">
                <a:latin typeface="Calibri" panose="020F0502020204030204" pitchFamily="34" charset="0"/>
                <a:cs typeface="Calibri" panose="020F0502020204030204" pitchFamily="34" charset="0"/>
              </a:rPr>
              <a:t/>
            </a:r>
            <a:br>
              <a:rPr lang="ar-SA" sz="2400" dirty="0">
                <a:latin typeface="Calibri" panose="020F0502020204030204" pitchFamily="34" charset="0"/>
                <a:cs typeface="Calibri" panose="020F0502020204030204" pitchFamily="34" charset="0"/>
              </a:rPr>
            </a:br>
            <a:endParaRPr lang="ar-SA"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الاختيار من جدول معد مسبقا  </a:t>
            </a:r>
          </a:p>
          <a:p>
            <a:r>
              <a:rPr lang="ar-SA" sz="2400" dirty="0">
                <a:latin typeface="Calibri" panose="020F0502020204030204" pitchFamily="34" charset="0"/>
                <a:cs typeface="Calibri" panose="020F0502020204030204" pitchFamily="34" charset="0"/>
              </a:rPr>
              <a:t>فحص الحقول</a:t>
            </a:r>
          </a:p>
          <a:p>
            <a:r>
              <a:rPr lang="ar-SA" sz="2400" dirty="0">
                <a:latin typeface="Calibri" panose="020F0502020204030204" pitchFamily="34" charset="0"/>
                <a:cs typeface="Calibri" panose="020F0502020204030204" pitchFamily="34" charset="0"/>
              </a:rPr>
              <a:t>اختبار الحد أو المدى المقبول   </a:t>
            </a:r>
          </a:p>
          <a:p>
            <a:r>
              <a:rPr lang="ar-SA" sz="2400" dirty="0">
                <a:latin typeface="Calibri" panose="020F0502020204030204" pitchFamily="34" charset="0"/>
                <a:cs typeface="Calibri" panose="020F0502020204030204" pitchFamily="34" charset="0"/>
              </a:rPr>
              <a:t>تدقيق اكتمال المعلومات</a:t>
            </a:r>
          </a:p>
          <a:p>
            <a:r>
              <a:rPr lang="ar-SA" sz="2400" dirty="0">
                <a:latin typeface="Calibri" panose="020F0502020204030204" pitchFamily="34" charset="0"/>
                <a:cs typeface="Calibri" panose="020F0502020204030204" pitchFamily="34" charset="0"/>
              </a:rPr>
              <a:t>تدقيق التكرار</a:t>
            </a:r>
          </a:p>
          <a:p>
            <a:pPr marL="0" indent="0">
              <a:buNone/>
            </a:pPr>
            <a:endParaRPr lang="ar-SA" sz="2400" dirty="0">
              <a:latin typeface="Calibri" panose="020F0502020204030204" pitchFamily="34" charset="0"/>
              <a:cs typeface="Calibri" panose="020F0502020204030204" pitchFamily="34" charset="0"/>
            </a:endParaRPr>
          </a:p>
        </p:txBody>
      </p:sp>
      <p:cxnSp>
        <p:nvCxnSpPr>
          <p:cNvPr id="13" name="موصل مستقيم 12">
            <a:extLst>
              <a:ext uri="{FF2B5EF4-FFF2-40B4-BE49-F238E27FC236}">
                <a16:creationId xmlns:a16="http://schemas.microsoft.com/office/drawing/2014/main" id="{49665975-3A13-8F43-BE8F-88BA9B9CA792}"/>
              </a:ext>
            </a:extLst>
          </p:cNvPr>
          <p:cNvCxnSpPr>
            <a:cxnSpLocks/>
          </p:cNvCxnSpPr>
          <p:nvPr/>
        </p:nvCxnSpPr>
        <p:spPr>
          <a:xfrm>
            <a:off x="9558308" y="3184211"/>
            <a:ext cx="0" cy="2190978"/>
          </a:xfrm>
          <a:prstGeom prst="line">
            <a:avLst/>
          </a:prstGeom>
          <a:ln w="38100">
            <a:solidFill>
              <a:srgbClr val="973747"/>
            </a:solidFill>
          </a:ln>
        </p:spPr>
        <p:style>
          <a:lnRef idx="1">
            <a:schemeClr val="accent1"/>
          </a:lnRef>
          <a:fillRef idx="0">
            <a:schemeClr val="accent1"/>
          </a:fillRef>
          <a:effectRef idx="0">
            <a:schemeClr val="accent1"/>
          </a:effectRef>
          <a:fontRef idx="minor">
            <a:schemeClr val="tx1"/>
          </a:fontRef>
        </p:style>
      </p:cxnSp>
      <p:sp>
        <p:nvSpPr>
          <p:cNvPr id="16" name="مربع نص 15">
            <a:extLst>
              <a:ext uri="{FF2B5EF4-FFF2-40B4-BE49-F238E27FC236}">
                <a16:creationId xmlns:a16="http://schemas.microsoft.com/office/drawing/2014/main" id="{3542D7A7-D433-0D4B-9626-AFA3CCBF932B}"/>
              </a:ext>
            </a:extLst>
          </p:cNvPr>
          <p:cNvSpPr txBox="1"/>
          <p:nvPr/>
        </p:nvSpPr>
        <p:spPr>
          <a:xfrm>
            <a:off x="4264991" y="2697533"/>
            <a:ext cx="5212359" cy="2677656"/>
          </a:xfrm>
          <a:prstGeom prst="rect">
            <a:avLst/>
          </a:prstGeom>
          <a:noFill/>
        </p:spPr>
        <p:txBody>
          <a:bodyPr wrap="square" rtlCol="1">
            <a:spAutoFit/>
          </a:bodyPr>
          <a:lstStyle/>
          <a:p>
            <a:pPr algn="just"/>
            <a:r>
              <a:rPr lang="ar-SA" sz="2800" dirty="0">
                <a:solidFill>
                  <a:srgbClr val="9A3746"/>
                </a:solidFill>
                <a:latin typeface="Calibri" panose="020F0502020204030204" pitchFamily="34" charset="0"/>
                <a:cs typeface="Calibri" panose="020F0502020204030204" pitchFamily="34" charset="0"/>
              </a:rPr>
              <a:t/>
            </a:r>
            <a:br>
              <a:rPr lang="ar-SA" sz="2800" dirty="0">
                <a:solidFill>
                  <a:srgbClr val="9A3746"/>
                </a:solidFill>
                <a:latin typeface="Calibri" panose="020F0502020204030204" pitchFamily="34" charset="0"/>
                <a:cs typeface="Calibri" panose="020F0502020204030204" pitchFamily="34" charset="0"/>
              </a:rPr>
            </a:br>
            <a:r>
              <a:rPr lang="ar-SA" sz="2800" dirty="0">
                <a:latin typeface="Calibri" panose="020F0502020204030204" pitchFamily="34" charset="0"/>
                <a:cs typeface="Calibri" panose="020F0502020204030204" pitchFamily="34" charset="0"/>
              </a:rPr>
              <a:t>وهي تقنيات واجراءات رقابية تستخدم بهدف التحقق من صحة البيانات وتحريرها، وذلك لضمان أن البيانات المعتمدة والصحيحة هي وحدها التي يتم إدخالها الى النظام لمعالجتها.</a:t>
            </a:r>
          </a:p>
        </p:txBody>
      </p:sp>
    </p:spTree>
    <p:extLst>
      <p:ext uri="{BB962C8B-B14F-4D97-AF65-F5344CB8AC3E}">
        <p14:creationId xmlns:p14="http://schemas.microsoft.com/office/powerpoint/2010/main" val="222870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78ED8A93-3CEA-8A4B-81F0-A8F6C8AFED02}"/>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10025450" y="3092383"/>
            <a:ext cx="1581665" cy="996855"/>
          </a:xfrm>
        </p:spPr>
        <p:txBody>
          <a:bodyPr anchor="t">
            <a:normAutofit/>
          </a:bodyPr>
          <a:lstStyle/>
          <a:p>
            <a:pPr marL="0" indent="0">
              <a:buNone/>
            </a:pPr>
            <a:r>
              <a:rPr lang="ar-SA" sz="2200" b="1" dirty="0">
                <a:solidFill>
                  <a:schemeClr val="bg1"/>
                </a:solidFill>
                <a:latin typeface="Calibri" panose="020F0502020204030204" pitchFamily="34" charset="0"/>
                <a:cs typeface="Calibri" panose="020F0502020204030204" pitchFamily="34" charset="0"/>
              </a:rPr>
              <a:t>الإجراءات الرقابية على المدخلات</a:t>
            </a:r>
            <a:endParaRPr lang="en-US" sz="2200" dirty="0">
              <a:solidFill>
                <a:schemeClr val="bg1"/>
              </a:solidFill>
              <a:latin typeface="Calibri" panose="020F0502020204030204" pitchFamily="34" charset="0"/>
              <a:cs typeface="Calibri" panose="020F0502020204030204" pitchFamily="34" charset="0"/>
            </a:endParaRPr>
          </a:p>
          <a:p>
            <a:pPr marL="0" indent="0">
              <a:buNone/>
            </a:pPr>
            <a:endParaRPr lang="ar-SA" sz="3600" dirty="0">
              <a:latin typeface="Calibri" panose="020F0502020204030204" pitchFamily="34" charset="0"/>
              <a:cs typeface="Calibri" panose="020F0502020204030204" pitchFamily="34" charset="0"/>
            </a:endParaRPr>
          </a:p>
        </p:txBody>
      </p:sp>
      <p:sp>
        <p:nvSpPr>
          <p:cNvPr id="12" name="عنصر نائب للمحتوى 2">
            <a:extLst>
              <a:ext uri="{FF2B5EF4-FFF2-40B4-BE49-F238E27FC236}">
                <a16:creationId xmlns:a16="http://schemas.microsoft.com/office/drawing/2014/main" id="{EECFAF28-AC7E-724F-8B50-79895C5BD641}"/>
              </a:ext>
            </a:extLst>
          </p:cNvPr>
          <p:cNvSpPr txBox="1">
            <a:spLocks/>
          </p:cNvSpPr>
          <p:nvPr/>
        </p:nvSpPr>
        <p:spPr>
          <a:xfrm>
            <a:off x="154605" y="3092383"/>
            <a:ext cx="3254769" cy="2069957"/>
          </a:xfrm>
          <a:prstGeom prst="rect">
            <a:avLst/>
          </a:prstGeom>
        </p:spPr>
        <p:txBody>
          <a:bodyPr vert="horz" lIns="91440" tIns="45720" rIns="91440" bIns="45720" rtlCol="1" anchor="t">
            <a:normAutofit lnSpcReduction="1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ar-SA" sz="2400" b="1" dirty="0">
                <a:solidFill>
                  <a:srgbClr val="2A627F"/>
                </a:solidFill>
                <a:latin typeface="Calibri" panose="020F0502020204030204" pitchFamily="34" charset="0"/>
                <a:cs typeface="Calibri" panose="020F0502020204030204" pitchFamily="34" charset="0"/>
              </a:rPr>
              <a:t>مثال ذلك:</a:t>
            </a:r>
          </a:p>
          <a:p>
            <a:pPr marL="0" indent="0">
              <a:buNone/>
            </a:pPr>
            <a:endParaRPr lang="ar-SA" sz="2400" b="1" dirty="0">
              <a:solidFill>
                <a:srgbClr val="2A627F"/>
              </a:solidFill>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اختبارات التحرير</a:t>
            </a:r>
          </a:p>
          <a:p>
            <a:r>
              <a:rPr lang="ar-SA" sz="2400" dirty="0">
                <a:latin typeface="Calibri" panose="020F0502020204030204" pitchFamily="34" charset="0"/>
                <a:cs typeface="Calibri" panose="020F0502020204030204" pitchFamily="34" charset="0"/>
              </a:rPr>
              <a:t>إعادة الحساب يدوياً</a:t>
            </a:r>
          </a:p>
          <a:p>
            <a:r>
              <a:rPr lang="ar-SA" sz="2400" dirty="0">
                <a:latin typeface="Calibri" panose="020F0502020204030204" pitchFamily="34" charset="0"/>
                <a:cs typeface="Calibri" panose="020F0502020204030204" pitchFamily="34" charset="0"/>
              </a:rPr>
              <a:t>مجاميع المعالجة</a:t>
            </a:r>
          </a:p>
        </p:txBody>
      </p:sp>
      <p:cxnSp>
        <p:nvCxnSpPr>
          <p:cNvPr id="13" name="موصل مستقيم 12">
            <a:extLst>
              <a:ext uri="{FF2B5EF4-FFF2-40B4-BE49-F238E27FC236}">
                <a16:creationId xmlns:a16="http://schemas.microsoft.com/office/drawing/2014/main" id="{49665975-3A13-8F43-BE8F-88BA9B9CA792}"/>
              </a:ext>
            </a:extLst>
          </p:cNvPr>
          <p:cNvCxnSpPr>
            <a:cxnSpLocks/>
          </p:cNvCxnSpPr>
          <p:nvPr/>
        </p:nvCxnSpPr>
        <p:spPr>
          <a:xfrm>
            <a:off x="9530450" y="3092383"/>
            <a:ext cx="0" cy="2323070"/>
          </a:xfrm>
          <a:prstGeom prst="line">
            <a:avLst/>
          </a:prstGeom>
          <a:ln w="38100">
            <a:solidFill>
              <a:srgbClr val="27628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1098A07-3180-124C-B60C-0947447AC4F4}"/>
              </a:ext>
            </a:extLst>
          </p:cNvPr>
          <p:cNvSpPr/>
          <p:nvPr/>
        </p:nvSpPr>
        <p:spPr>
          <a:xfrm>
            <a:off x="9523915" y="5162340"/>
            <a:ext cx="2668085" cy="516348"/>
          </a:xfrm>
          <a:prstGeom prst="ellipse">
            <a:avLst/>
          </a:prstGeom>
          <a:gradFill flip="none" rotWithShape="1">
            <a:gsLst>
              <a:gs pos="25000">
                <a:schemeClr val="tx1">
                  <a:lumMod val="90000"/>
                  <a:lumOff val="10000"/>
                  <a:alpha val="33000"/>
                </a:schemeClr>
              </a:gs>
              <a:gs pos="84000">
                <a:schemeClr val="bg1">
                  <a:lumMod val="0"/>
                  <a:lumOff val="100000"/>
                  <a:alpha val="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 name="مجموعة 1">
            <a:extLst>
              <a:ext uri="{FF2B5EF4-FFF2-40B4-BE49-F238E27FC236}">
                <a16:creationId xmlns:a16="http://schemas.microsoft.com/office/drawing/2014/main" id="{F532856A-FD39-7840-8C5E-8DF4B37278E4}"/>
              </a:ext>
            </a:extLst>
          </p:cNvPr>
          <p:cNvGrpSpPr/>
          <p:nvPr/>
        </p:nvGrpSpPr>
        <p:grpSpPr>
          <a:xfrm>
            <a:off x="9668269" y="3092383"/>
            <a:ext cx="2369126" cy="2225038"/>
            <a:chOff x="9848766" y="3645591"/>
            <a:chExt cx="1958017" cy="1838932"/>
          </a:xfrm>
        </p:grpSpPr>
        <p:sp>
          <p:nvSpPr>
            <p:cNvPr id="20" name="Freeform 5">
              <a:extLst>
                <a:ext uri="{FF2B5EF4-FFF2-40B4-BE49-F238E27FC236}">
                  <a16:creationId xmlns:a16="http://schemas.microsoft.com/office/drawing/2014/main" id="{96846818-C37D-734C-8D60-B2577E19C5B4}"/>
                </a:ext>
              </a:extLst>
            </p:cNvPr>
            <p:cNvSpPr>
              <a:spLocks/>
            </p:cNvSpPr>
            <p:nvPr/>
          </p:nvSpPr>
          <p:spPr bwMode="auto">
            <a:xfrm>
              <a:off x="9904521" y="3645591"/>
              <a:ext cx="1902262" cy="1838932"/>
            </a:xfrm>
            <a:custGeom>
              <a:avLst/>
              <a:gdLst>
                <a:gd name="T0" fmla="*/ 9 w 205"/>
                <a:gd name="T1" fmla="*/ 53 h 198"/>
                <a:gd name="T2" fmla="*/ 9 w 205"/>
                <a:gd name="T3" fmla="*/ 53 h 198"/>
                <a:gd name="T4" fmla="*/ 9 w 205"/>
                <a:gd name="T5" fmla="*/ 52 h 198"/>
                <a:gd name="T6" fmla="*/ 11 w 205"/>
                <a:gd name="T7" fmla="*/ 47 h 198"/>
                <a:gd name="T8" fmla="*/ 12 w 205"/>
                <a:gd name="T9" fmla="*/ 46 h 198"/>
                <a:gd name="T10" fmla="*/ 16 w 205"/>
                <a:gd name="T11" fmla="*/ 40 h 198"/>
                <a:gd name="T12" fmla="*/ 16 w 205"/>
                <a:gd name="T13" fmla="*/ 40 h 198"/>
                <a:gd name="T14" fmla="*/ 130 w 205"/>
                <a:gd name="T15" fmla="*/ 16 h 198"/>
                <a:gd name="T16" fmla="*/ 205 w 205"/>
                <a:gd name="T17" fmla="*/ 97 h 198"/>
                <a:gd name="T18" fmla="*/ 205 w 205"/>
                <a:gd name="T19" fmla="*/ 97 h 198"/>
                <a:gd name="T20" fmla="*/ 204 w 205"/>
                <a:gd name="T21" fmla="*/ 112 h 198"/>
                <a:gd name="T22" fmla="*/ 204 w 205"/>
                <a:gd name="T23" fmla="*/ 112 h 198"/>
                <a:gd name="T24" fmla="*/ 200 w 205"/>
                <a:gd name="T25" fmla="*/ 127 h 198"/>
                <a:gd name="T26" fmla="*/ 200 w 205"/>
                <a:gd name="T27" fmla="*/ 127 h 198"/>
                <a:gd name="T28" fmla="*/ 102 w 205"/>
                <a:gd name="T29" fmla="*/ 198 h 198"/>
                <a:gd name="T30" fmla="*/ 0 w 205"/>
                <a:gd name="T31" fmla="*/ 95 h 198"/>
                <a:gd name="T32" fmla="*/ 9 w 205"/>
                <a:gd name="T33" fmla="*/ 5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5" h="198">
                  <a:moveTo>
                    <a:pt x="9" y="53"/>
                  </a:moveTo>
                  <a:cubicBezTo>
                    <a:pt x="9" y="53"/>
                    <a:pt x="9" y="53"/>
                    <a:pt x="9" y="53"/>
                  </a:cubicBezTo>
                  <a:cubicBezTo>
                    <a:pt x="9" y="53"/>
                    <a:pt x="9" y="52"/>
                    <a:pt x="9" y="52"/>
                  </a:cubicBezTo>
                  <a:cubicBezTo>
                    <a:pt x="10" y="51"/>
                    <a:pt x="11" y="49"/>
                    <a:pt x="11" y="47"/>
                  </a:cubicBezTo>
                  <a:cubicBezTo>
                    <a:pt x="12" y="47"/>
                    <a:pt x="12" y="46"/>
                    <a:pt x="12" y="46"/>
                  </a:cubicBezTo>
                  <a:cubicBezTo>
                    <a:pt x="13" y="44"/>
                    <a:pt x="15" y="42"/>
                    <a:pt x="16" y="40"/>
                  </a:cubicBezTo>
                  <a:cubicBezTo>
                    <a:pt x="16" y="40"/>
                    <a:pt x="16" y="40"/>
                    <a:pt x="16" y="40"/>
                  </a:cubicBezTo>
                  <a:cubicBezTo>
                    <a:pt x="37" y="11"/>
                    <a:pt x="84" y="0"/>
                    <a:pt x="130" y="16"/>
                  </a:cubicBezTo>
                  <a:cubicBezTo>
                    <a:pt x="173" y="31"/>
                    <a:pt x="202" y="64"/>
                    <a:pt x="205" y="97"/>
                  </a:cubicBezTo>
                  <a:cubicBezTo>
                    <a:pt x="205" y="97"/>
                    <a:pt x="205" y="97"/>
                    <a:pt x="205" y="97"/>
                  </a:cubicBezTo>
                  <a:cubicBezTo>
                    <a:pt x="205" y="102"/>
                    <a:pt x="204" y="107"/>
                    <a:pt x="204" y="112"/>
                  </a:cubicBezTo>
                  <a:cubicBezTo>
                    <a:pt x="204" y="112"/>
                    <a:pt x="204" y="112"/>
                    <a:pt x="204" y="112"/>
                  </a:cubicBezTo>
                  <a:cubicBezTo>
                    <a:pt x="203" y="118"/>
                    <a:pt x="201" y="123"/>
                    <a:pt x="200" y="127"/>
                  </a:cubicBezTo>
                  <a:cubicBezTo>
                    <a:pt x="200" y="127"/>
                    <a:pt x="200" y="127"/>
                    <a:pt x="200" y="127"/>
                  </a:cubicBezTo>
                  <a:cubicBezTo>
                    <a:pt x="186" y="168"/>
                    <a:pt x="148" y="198"/>
                    <a:pt x="102" y="198"/>
                  </a:cubicBezTo>
                  <a:cubicBezTo>
                    <a:pt x="46" y="198"/>
                    <a:pt x="0" y="152"/>
                    <a:pt x="0" y="95"/>
                  </a:cubicBezTo>
                  <a:cubicBezTo>
                    <a:pt x="0" y="80"/>
                    <a:pt x="3" y="66"/>
                    <a:pt x="9" y="53"/>
                  </a:cubicBezTo>
                  <a:close/>
                </a:path>
              </a:pathLst>
            </a:custGeom>
            <a:solidFill>
              <a:srgbClr val="276280">
                <a:alpha val="74118"/>
              </a:srgb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6">
              <a:extLst>
                <a:ext uri="{FF2B5EF4-FFF2-40B4-BE49-F238E27FC236}">
                  <a16:creationId xmlns:a16="http://schemas.microsoft.com/office/drawing/2014/main" id="{9039D751-D2EC-3F4F-A8FE-A461B7EC46D9}"/>
                </a:ext>
              </a:extLst>
            </p:cNvPr>
            <p:cNvSpPr>
              <a:spLocks/>
            </p:cNvSpPr>
            <p:nvPr/>
          </p:nvSpPr>
          <p:spPr bwMode="auto">
            <a:xfrm>
              <a:off x="9848766" y="3645591"/>
              <a:ext cx="1958017" cy="1653562"/>
            </a:xfrm>
            <a:custGeom>
              <a:avLst/>
              <a:gdLst>
                <a:gd name="T0" fmla="*/ 86 w 211"/>
                <a:gd name="T1" fmla="*/ 160 h 178"/>
                <a:gd name="T2" fmla="*/ 14 w 211"/>
                <a:gd name="T3" fmla="*/ 55 h 178"/>
                <a:gd name="T4" fmla="*/ 15 w 211"/>
                <a:gd name="T5" fmla="*/ 53 h 178"/>
                <a:gd name="T6" fmla="*/ 22 w 211"/>
                <a:gd name="T7" fmla="*/ 40 h 178"/>
                <a:gd name="T8" fmla="*/ 136 w 211"/>
                <a:gd name="T9" fmla="*/ 16 h 178"/>
                <a:gd name="T10" fmla="*/ 211 w 211"/>
                <a:gd name="T11" fmla="*/ 97 h 178"/>
                <a:gd name="T12" fmla="*/ 206 w 211"/>
                <a:gd name="T13" fmla="*/ 127 h 178"/>
                <a:gd name="T14" fmla="*/ 86 w 211"/>
                <a:gd name="T15" fmla="*/ 16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178">
                  <a:moveTo>
                    <a:pt x="86" y="160"/>
                  </a:moveTo>
                  <a:cubicBezTo>
                    <a:pt x="33" y="142"/>
                    <a:pt x="0" y="94"/>
                    <a:pt x="14" y="55"/>
                  </a:cubicBezTo>
                  <a:cubicBezTo>
                    <a:pt x="14" y="54"/>
                    <a:pt x="15" y="53"/>
                    <a:pt x="15" y="53"/>
                  </a:cubicBezTo>
                  <a:cubicBezTo>
                    <a:pt x="17" y="48"/>
                    <a:pt x="19" y="44"/>
                    <a:pt x="22" y="40"/>
                  </a:cubicBezTo>
                  <a:cubicBezTo>
                    <a:pt x="43" y="11"/>
                    <a:pt x="90" y="0"/>
                    <a:pt x="136" y="16"/>
                  </a:cubicBezTo>
                  <a:cubicBezTo>
                    <a:pt x="179" y="31"/>
                    <a:pt x="208" y="64"/>
                    <a:pt x="211" y="97"/>
                  </a:cubicBezTo>
                  <a:cubicBezTo>
                    <a:pt x="211" y="107"/>
                    <a:pt x="209" y="118"/>
                    <a:pt x="206" y="127"/>
                  </a:cubicBezTo>
                  <a:cubicBezTo>
                    <a:pt x="189" y="163"/>
                    <a:pt x="137" y="178"/>
                    <a:pt x="86" y="160"/>
                  </a:cubicBezTo>
                  <a:close/>
                </a:path>
              </a:pathLst>
            </a:custGeom>
            <a:solidFill>
              <a:srgbClr val="276280"/>
            </a:solidFill>
            <a:ln w="9525">
              <a:noFill/>
              <a:round/>
              <a:headEnd/>
              <a:tailEnd/>
            </a:ln>
          </p:spPr>
          <p:txBody>
            <a:bodyPr vert="horz" wrap="square" lIns="91440" tIns="45720" rIns="91440" bIns="45720" numCol="1" anchor="t" anchorCtr="0" compatLnSpc="1">
              <a:prstTxWarp prst="textNoShape">
                <a:avLst/>
              </a:prstTxWarp>
            </a:bodyPr>
            <a:lstStyle/>
            <a:p>
              <a:pPr marL="0" algn="l" defTabSz="914400" rtl="0" eaLnBrk="1" latinLnBrk="0" hangingPunct="1"/>
              <a:endParaRPr lang="en-IN"/>
            </a:p>
          </p:txBody>
        </p:sp>
      </p:grpSp>
      <p:sp>
        <p:nvSpPr>
          <p:cNvPr id="4" name="مربع نص 3">
            <a:extLst>
              <a:ext uri="{FF2B5EF4-FFF2-40B4-BE49-F238E27FC236}">
                <a16:creationId xmlns:a16="http://schemas.microsoft.com/office/drawing/2014/main" id="{9826BD86-FC98-D54D-86E3-CA0DA7279B33}"/>
              </a:ext>
            </a:extLst>
          </p:cNvPr>
          <p:cNvSpPr txBox="1"/>
          <p:nvPr/>
        </p:nvSpPr>
        <p:spPr>
          <a:xfrm>
            <a:off x="10120184" y="3513270"/>
            <a:ext cx="1486931" cy="1200329"/>
          </a:xfrm>
          <a:prstGeom prst="rect">
            <a:avLst/>
          </a:prstGeom>
          <a:noFill/>
        </p:spPr>
        <p:txBody>
          <a:bodyPr wrap="square" rtlCol="1">
            <a:spAutoFit/>
          </a:bodyPr>
          <a:lstStyle/>
          <a:p>
            <a:pPr algn="ctr"/>
            <a:r>
              <a:rPr lang="ar-SA" sz="2400" b="1" dirty="0">
                <a:solidFill>
                  <a:schemeClr val="bg1"/>
                </a:solidFill>
                <a:latin typeface="Calibri" panose="020F0502020204030204" pitchFamily="34" charset="0"/>
                <a:cs typeface="Calibri" panose="020F0502020204030204" pitchFamily="34" charset="0"/>
              </a:rPr>
              <a:t>الإجراءات الرقابية على التشغيل</a:t>
            </a:r>
          </a:p>
        </p:txBody>
      </p:sp>
      <p:sp>
        <p:nvSpPr>
          <p:cNvPr id="14" name="مربع نص 13">
            <a:extLst>
              <a:ext uri="{FF2B5EF4-FFF2-40B4-BE49-F238E27FC236}">
                <a16:creationId xmlns:a16="http://schemas.microsoft.com/office/drawing/2014/main" id="{50BDD8D9-D9B2-5745-A3C9-221A03156F86}"/>
              </a:ext>
            </a:extLst>
          </p:cNvPr>
          <p:cNvSpPr txBox="1"/>
          <p:nvPr/>
        </p:nvSpPr>
        <p:spPr>
          <a:xfrm>
            <a:off x="4406902" y="3092383"/>
            <a:ext cx="4918270" cy="2246769"/>
          </a:xfrm>
          <a:prstGeom prst="rect">
            <a:avLst/>
          </a:prstGeom>
          <a:noFill/>
        </p:spPr>
        <p:txBody>
          <a:bodyPr wrap="square" rtlCol="1">
            <a:spAutoFit/>
          </a:bodyPr>
          <a:lstStyle/>
          <a:p>
            <a:pPr algn="just"/>
            <a:r>
              <a:rPr lang="ar-SA" sz="2800" dirty="0">
                <a:latin typeface="Calibri" panose="020F0502020204030204" pitchFamily="34" charset="0"/>
                <a:cs typeface="Calibri" panose="020F0502020204030204" pitchFamily="34" charset="0"/>
              </a:rPr>
              <a:t>وهي اجراءات رقابية تهدف الى تقديم درجة معقولة من التأكيد بأن البيانات المدخلة تتم معالجتها وفق القواعد المعتمدة، وأن الملفات الرئيسية يتم تحديثها بطريقة كاملة ودقيقة .</a:t>
            </a:r>
          </a:p>
        </p:txBody>
      </p:sp>
      <p:pic>
        <p:nvPicPr>
          <p:cNvPr id="15" name="صورة 14">
            <a:extLst>
              <a:ext uri="{FF2B5EF4-FFF2-40B4-BE49-F238E27FC236}">
                <a16:creationId xmlns:a16="http://schemas.microsoft.com/office/drawing/2014/main" id="{05353D54-5F17-3A40-A469-D48AC1DAF45C}"/>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0758413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78ED8A93-3CEA-8A4B-81F0-A8F6C8AFED02}"/>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10025450" y="3092383"/>
            <a:ext cx="1581665" cy="996855"/>
          </a:xfrm>
        </p:spPr>
        <p:txBody>
          <a:bodyPr anchor="t">
            <a:normAutofit/>
          </a:bodyPr>
          <a:lstStyle/>
          <a:p>
            <a:pPr marL="0" indent="0">
              <a:buNone/>
            </a:pPr>
            <a:r>
              <a:rPr lang="ar-SA" sz="2200" b="1" dirty="0">
                <a:solidFill>
                  <a:schemeClr val="bg1"/>
                </a:solidFill>
                <a:latin typeface="Calibri" panose="020F0502020204030204" pitchFamily="34" charset="0"/>
                <a:cs typeface="Calibri" panose="020F0502020204030204" pitchFamily="34" charset="0"/>
              </a:rPr>
              <a:t>الإجراءات الرقابية على المدخلات</a:t>
            </a:r>
            <a:endParaRPr lang="en-US" sz="2200" dirty="0">
              <a:solidFill>
                <a:schemeClr val="bg1"/>
              </a:solidFill>
              <a:latin typeface="Calibri" panose="020F0502020204030204" pitchFamily="34" charset="0"/>
              <a:cs typeface="Calibri" panose="020F0502020204030204" pitchFamily="34" charset="0"/>
            </a:endParaRPr>
          </a:p>
          <a:p>
            <a:pPr marL="0" indent="0">
              <a:buNone/>
            </a:pPr>
            <a:endParaRPr lang="ar-SA" sz="3600" dirty="0">
              <a:latin typeface="Calibri" panose="020F0502020204030204" pitchFamily="34" charset="0"/>
              <a:cs typeface="Calibri" panose="020F0502020204030204" pitchFamily="34" charset="0"/>
            </a:endParaRPr>
          </a:p>
        </p:txBody>
      </p:sp>
      <p:sp>
        <p:nvSpPr>
          <p:cNvPr id="12" name="عنصر نائب للمحتوى 2">
            <a:extLst>
              <a:ext uri="{FF2B5EF4-FFF2-40B4-BE49-F238E27FC236}">
                <a16:creationId xmlns:a16="http://schemas.microsoft.com/office/drawing/2014/main" id="{EECFAF28-AC7E-724F-8B50-79895C5BD641}"/>
              </a:ext>
            </a:extLst>
          </p:cNvPr>
          <p:cNvSpPr txBox="1">
            <a:spLocks/>
          </p:cNvSpPr>
          <p:nvPr/>
        </p:nvSpPr>
        <p:spPr>
          <a:xfrm>
            <a:off x="112528" y="3265177"/>
            <a:ext cx="3469402" cy="1824269"/>
          </a:xfrm>
          <a:prstGeom prst="rect">
            <a:avLst/>
          </a:prstGeom>
        </p:spPr>
        <p:txBody>
          <a:bodyPr vert="horz" lIns="91440" tIns="45720" rIns="91440" bIns="45720" rtlCol="1" anchor="t">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ar-SA" sz="2400" b="1" dirty="0">
                <a:solidFill>
                  <a:srgbClr val="3B8A71"/>
                </a:solidFill>
                <a:latin typeface="Calibri" panose="020F0502020204030204" pitchFamily="34" charset="0"/>
                <a:cs typeface="Calibri" panose="020F0502020204030204" pitchFamily="34" charset="0"/>
              </a:rPr>
              <a:t>مثال ذلك:</a:t>
            </a:r>
          </a:p>
          <a:p>
            <a:endParaRPr lang="ar-SA"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ضوابط توزيع بالمخرجات</a:t>
            </a:r>
          </a:p>
          <a:p>
            <a:r>
              <a:rPr lang="ar-SA" sz="2400" dirty="0">
                <a:latin typeface="Calibri" panose="020F0502020204030204" pitchFamily="34" charset="0"/>
                <a:cs typeface="Calibri" panose="020F0502020204030204" pitchFamily="34" charset="0"/>
              </a:rPr>
              <a:t>سجل النشاط</a:t>
            </a:r>
          </a:p>
        </p:txBody>
      </p:sp>
      <p:cxnSp>
        <p:nvCxnSpPr>
          <p:cNvPr id="13" name="موصل مستقيم 12">
            <a:extLst>
              <a:ext uri="{FF2B5EF4-FFF2-40B4-BE49-F238E27FC236}">
                <a16:creationId xmlns:a16="http://schemas.microsoft.com/office/drawing/2014/main" id="{49665975-3A13-8F43-BE8F-88BA9B9CA792}"/>
              </a:ext>
            </a:extLst>
          </p:cNvPr>
          <p:cNvCxnSpPr>
            <a:cxnSpLocks/>
          </p:cNvCxnSpPr>
          <p:nvPr/>
        </p:nvCxnSpPr>
        <p:spPr>
          <a:xfrm>
            <a:off x="9523915" y="3513270"/>
            <a:ext cx="1" cy="1519530"/>
          </a:xfrm>
          <a:prstGeom prst="line">
            <a:avLst/>
          </a:prstGeom>
          <a:ln w="38100">
            <a:solidFill>
              <a:srgbClr val="448F7D"/>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1098A07-3180-124C-B60C-0947447AC4F4}"/>
              </a:ext>
            </a:extLst>
          </p:cNvPr>
          <p:cNvSpPr/>
          <p:nvPr/>
        </p:nvSpPr>
        <p:spPr>
          <a:xfrm>
            <a:off x="9523915" y="5162340"/>
            <a:ext cx="2668085" cy="516348"/>
          </a:xfrm>
          <a:prstGeom prst="ellipse">
            <a:avLst/>
          </a:prstGeom>
          <a:gradFill flip="none" rotWithShape="1">
            <a:gsLst>
              <a:gs pos="25000">
                <a:schemeClr val="tx1">
                  <a:lumMod val="90000"/>
                  <a:lumOff val="10000"/>
                  <a:alpha val="33000"/>
                </a:schemeClr>
              </a:gs>
              <a:gs pos="84000">
                <a:schemeClr val="bg1">
                  <a:lumMod val="0"/>
                  <a:lumOff val="100000"/>
                  <a:alpha val="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 name="مربع نص 3">
            <a:extLst>
              <a:ext uri="{FF2B5EF4-FFF2-40B4-BE49-F238E27FC236}">
                <a16:creationId xmlns:a16="http://schemas.microsoft.com/office/drawing/2014/main" id="{9826BD86-FC98-D54D-86E3-CA0DA7279B33}"/>
              </a:ext>
            </a:extLst>
          </p:cNvPr>
          <p:cNvSpPr txBox="1"/>
          <p:nvPr/>
        </p:nvSpPr>
        <p:spPr>
          <a:xfrm>
            <a:off x="10120184" y="3513270"/>
            <a:ext cx="1486931" cy="1200329"/>
          </a:xfrm>
          <a:prstGeom prst="rect">
            <a:avLst/>
          </a:prstGeom>
          <a:noFill/>
        </p:spPr>
        <p:txBody>
          <a:bodyPr wrap="square" rtlCol="1">
            <a:spAutoFit/>
          </a:bodyPr>
          <a:lstStyle/>
          <a:p>
            <a:pPr algn="ctr"/>
            <a:r>
              <a:rPr lang="ar-SA" sz="2400" b="1" dirty="0">
                <a:solidFill>
                  <a:schemeClr val="bg1"/>
                </a:solidFill>
                <a:latin typeface="Calibri" panose="020F0502020204030204" pitchFamily="34" charset="0"/>
                <a:cs typeface="Calibri" panose="020F0502020204030204" pitchFamily="34" charset="0"/>
              </a:rPr>
              <a:t>الإجراءات الرقابية على التشغيل</a:t>
            </a:r>
          </a:p>
        </p:txBody>
      </p:sp>
      <p:grpSp>
        <p:nvGrpSpPr>
          <p:cNvPr id="14" name="Group 26">
            <a:extLst>
              <a:ext uri="{FF2B5EF4-FFF2-40B4-BE49-F238E27FC236}">
                <a16:creationId xmlns:a16="http://schemas.microsoft.com/office/drawing/2014/main" id="{FF8C8A04-4835-BE4F-9E86-5D62C9755821}"/>
              </a:ext>
            </a:extLst>
          </p:cNvPr>
          <p:cNvGrpSpPr/>
          <p:nvPr/>
        </p:nvGrpSpPr>
        <p:grpSpPr>
          <a:xfrm flipH="1">
            <a:off x="9711389" y="3048295"/>
            <a:ext cx="2437491" cy="2289244"/>
            <a:chOff x="3384551" y="2205037"/>
            <a:chExt cx="1895474" cy="1779588"/>
          </a:xfrm>
        </p:grpSpPr>
        <p:sp>
          <p:nvSpPr>
            <p:cNvPr id="15" name="Freeform 5">
              <a:extLst>
                <a:ext uri="{FF2B5EF4-FFF2-40B4-BE49-F238E27FC236}">
                  <a16:creationId xmlns:a16="http://schemas.microsoft.com/office/drawing/2014/main" id="{73819651-7C23-A043-BCAF-01C5B7F2EE40}"/>
                </a:ext>
              </a:extLst>
            </p:cNvPr>
            <p:cNvSpPr>
              <a:spLocks/>
            </p:cNvSpPr>
            <p:nvPr/>
          </p:nvSpPr>
          <p:spPr bwMode="auto">
            <a:xfrm>
              <a:off x="3438525" y="2205037"/>
              <a:ext cx="1841500" cy="1779588"/>
            </a:xfrm>
            <a:custGeom>
              <a:avLst/>
              <a:gdLst>
                <a:gd name="T0" fmla="*/ 9 w 205"/>
                <a:gd name="T1" fmla="*/ 53 h 198"/>
                <a:gd name="T2" fmla="*/ 9 w 205"/>
                <a:gd name="T3" fmla="*/ 53 h 198"/>
                <a:gd name="T4" fmla="*/ 9 w 205"/>
                <a:gd name="T5" fmla="*/ 52 h 198"/>
                <a:gd name="T6" fmla="*/ 11 w 205"/>
                <a:gd name="T7" fmla="*/ 47 h 198"/>
                <a:gd name="T8" fmla="*/ 12 w 205"/>
                <a:gd name="T9" fmla="*/ 46 h 198"/>
                <a:gd name="T10" fmla="*/ 16 w 205"/>
                <a:gd name="T11" fmla="*/ 40 h 198"/>
                <a:gd name="T12" fmla="*/ 16 w 205"/>
                <a:gd name="T13" fmla="*/ 40 h 198"/>
                <a:gd name="T14" fmla="*/ 130 w 205"/>
                <a:gd name="T15" fmla="*/ 16 h 198"/>
                <a:gd name="T16" fmla="*/ 205 w 205"/>
                <a:gd name="T17" fmla="*/ 97 h 198"/>
                <a:gd name="T18" fmla="*/ 205 w 205"/>
                <a:gd name="T19" fmla="*/ 97 h 198"/>
                <a:gd name="T20" fmla="*/ 204 w 205"/>
                <a:gd name="T21" fmla="*/ 112 h 198"/>
                <a:gd name="T22" fmla="*/ 204 w 205"/>
                <a:gd name="T23" fmla="*/ 112 h 198"/>
                <a:gd name="T24" fmla="*/ 200 w 205"/>
                <a:gd name="T25" fmla="*/ 127 h 198"/>
                <a:gd name="T26" fmla="*/ 200 w 205"/>
                <a:gd name="T27" fmla="*/ 127 h 198"/>
                <a:gd name="T28" fmla="*/ 102 w 205"/>
                <a:gd name="T29" fmla="*/ 198 h 198"/>
                <a:gd name="T30" fmla="*/ 0 w 205"/>
                <a:gd name="T31" fmla="*/ 95 h 198"/>
                <a:gd name="T32" fmla="*/ 9 w 205"/>
                <a:gd name="T33" fmla="*/ 5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5" h="198">
                  <a:moveTo>
                    <a:pt x="9" y="53"/>
                  </a:moveTo>
                  <a:cubicBezTo>
                    <a:pt x="9" y="53"/>
                    <a:pt x="9" y="53"/>
                    <a:pt x="9" y="53"/>
                  </a:cubicBezTo>
                  <a:cubicBezTo>
                    <a:pt x="9" y="53"/>
                    <a:pt x="9" y="52"/>
                    <a:pt x="9" y="52"/>
                  </a:cubicBezTo>
                  <a:cubicBezTo>
                    <a:pt x="10" y="51"/>
                    <a:pt x="11" y="49"/>
                    <a:pt x="11" y="47"/>
                  </a:cubicBezTo>
                  <a:cubicBezTo>
                    <a:pt x="12" y="47"/>
                    <a:pt x="12" y="46"/>
                    <a:pt x="12" y="46"/>
                  </a:cubicBezTo>
                  <a:cubicBezTo>
                    <a:pt x="13" y="44"/>
                    <a:pt x="15" y="42"/>
                    <a:pt x="16" y="40"/>
                  </a:cubicBezTo>
                  <a:cubicBezTo>
                    <a:pt x="16" y="40"/>
                    <a:pt x="16" y="40"/>
                    <a:pt x="16" y="40"/>
                  </a:cubicBezTo>
                  <a:cubicBezTo>
                    <a:pt x="37" y="11"/>
                    <a:pt x="84" y="0"/>
                    <a:pt x="130" y="16"/>
                  </a:cubicBezTo>
                  <a:cubicBezTo>
                    <a:pt x="173" y="31"/>
                    <a:pt x="202" y="64"/>
                    <a:pt x="205" y="97"/>
                  </a:cubicBezTo>
                  <a:cubicBezTo>
                    <a:pt x="205" y="97"/>
                    <a:pt x="205" y="97"/>
                    <a:pt x="205" y="97"/>
                  </a:cubicBezTo>
                  <a:cubicBezTo>
                    <a:pt x="205" y="102"/>
                    <a:pt x="204" y="107"/>
                    <a:pt x="204" y="112"/>
                  </a:cubicBezTo>
                  <a:cubicBezTo>
                    <a:pt x="204" y="112"/>
                    <a:pt x="204" y="112"/>
                    <a:pt x="204" y="112"/>
                  </a:cubicBezTo>
                  <a:cubicBezTo>
                    <a:pt x="203" y="118"/>
                    <a:pt x="201" y="123"/>
                    <a:pt x="200" y="127"/>
                  </a:cubicBezTo>
                  <a:cubicBezTo>
                    <a:pt x="200" y="127"/>
                    <a:pt x="200" y="127"/>
                    <a:pt x="200" y="127"/>
                  </a:cubicBezTo>
                  <a:cubicBezTo>
                    <a:pt x="186" y="168"/>
                    <a:pt x="148" y="198"/>
                    <a:pt x="102" y="198"/>
                  </a:cubicBezTo>
                  <a:cubicBezTo>
                    <a:pt x="46" y="198"/>
                    <a:pt x="0" y="152"/>
                    <a:pt x="0" y="95"/>
                  </a:cubicBezTo>
                  <a:cubicBezTo>
                    <a:pt x="0" y="80"/>
                    <a:pt x="3" y="66"/>
                    <a:pt x="9" y="53"/>
                  </a:cubicBezTo>
                  <a:close/>
                </a:path>
              </a:pathLst>
            </a:custGeom>
            <a:solidFill>
              <a:srgbClr val="448F7D">
                <a:alpha val="74118"/>
              </a:srgb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CDF24B9C-38C6-B24F-A76A-FD22C4CDB644}"/>
                </a:ext>
              </a:extLst>
            </p:cNvPr>
            <p:cNvSpPr>
              <a:spLocks/>
            </p:cNvSpPr>
            <p:nvPr/>
          </p:nvSpPr>
          <p:spPr bwMode="auto">
            <a:xfrm>
              <a:off x="3384551" y="2205037"/>
              <a:ext cx="1895474" cy="1600200"/>
            </a:xfrm>
            <a:custGeom>
              <a:avLst/>
              <a:gdLst>
                <a:gd name="T0" fmla="*/ 86 w 211"/>
                <a:gd name="T1" fmla="*/ 160 h 178"/>
                <a:gd name="T2" fmla="*/ 14 w 211"/>
                <a:gd name="T3" fmla="*/ 55 h 178"/>
                <a:gd name="T4" fmla="*/ 15 w 211"/>
                <a:gd name="T5" fmla="*/ 53 h 178"/>
                <a:gd name="T6" fmla="*/ 22 w 211"/>
                <a:gd name="T7" fmla="*/ 40 h 178"/>
                <a:gd name="T8" fmla="*/ 136 w 211"/>
                <a:gd name="T9" fmla="*/ 16 h 178"/>
                <a:gd name="T10" fmla="*/ 211 w 211"/>
                <a:gd name="T11" fmla="*/ 97 h 178"/>
                <a:gd name="T12" fmla="*/ 206 w 211"/>
                <a:gd name="T13" fmla="*/ 127 h 178"/>
                <a:gd name="T14" fmla="*/ 86 w 211"/>
                <a:gd name="T15" fmla="*/ 16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178">
                  <a:moveTo>
                    <a:pt x="86" y="160"/>
                  </a:moveTo>
                  <a:cubicBezTo>
                    <a:pt x="33" y="142"/>
                    <a:pt x="0" y="94"/>
                    <a:pt x="14" y="55"/>
                  </a:cubicBezTo>
                  <a:cubicBezTo>
                    <a:pt x="14" y="54"/>
                    <a:pt x="15" y="53"/>
                    <a:pt x="15" y="53"/>
                  </a:cubicBezTo>
                  <a:cubicBezTo>
                    <a:pt x="17" y="48"/>
                    <a:pt x="19" y="44"/>
                    <a:pt x="22" y="40"/>
                  </a:cubicBezTo>
                  <a:cubicBezTo>
                    <a:pt x="43" y="11"/>
                    <a:pt x="90" y="0"/>
                    <a:pt x="136" y="16"/>
                  </a:cubicBezTo>
                  <a:cubicBezTo>
                    <a:pt x="179" y="31"/>
                    <a:pt x="208" y="64"/>
                    <a:pt x="211" y="97"/>
                  </a:cubicBezTo>
                  <a:cubicBezTo>
                    <a:pt x="211" y="107"/>
                    <a:pt x="209" y="118"/>
                    <a:pt x="206" y="127"/>
                  </a:cubicBezTo>
                  <a:cubicBezTo>
                    <a:pt x="189" y="163"/>
                    <a:pt x="137" y="178"/>
                    <a:pt x="86" y="160"/>
                  </a:cubicBezTo>
                  <a:close/>
                </a:path>
              </a:pathLst>
            </a:custGeom>
            <a:solidFill>
              <a:srgbClr val="448F7D"/>
            </a:solidFill>
            <a:ln w="9525">
              <a:noFill/>
              <a:round/>
              <a:headEnd/>
              <a:tailEnd/>
            </a:ln>
          </p:spPr>
          <p:txBody>
            <a:bodyPr vert="horz" wrap="square" lIns="91440" tIns="45720" rIns="91440" bIns="45720" numCol="1" anchor="t" anchorCtr="0" compatLnSpc="1">
              <a:prstTxWarp prst="textNoShape">
                <a:avLst/>
              </a:prstTxWarp>
            </a:bodyPr>
            <a:lstStyle/>
            <a:p>
              <a:pPr marL="0" algn="l" defTabSz="914400" rtl="0" eaLnBrk="1" latinLnBrk="0" hangingPunct="1"/>
              <a:endParaRPr lang="en-IN"/>
            </a:p>
          </p:txBody>
        </p:sp>
      </p:grpSp>
      <p:sp>
        <p:nvSpPr>
          <p:cNvPr id="5" name="مربع نص 4">
            <a:extLst>
              <a:ext uri="{FF2B5EF4-FFF2-40B4-BE49-F238E27FC236}">
                <a16:creationId xmlns:a16="http://schemas.microsoft.com/office/drawing/2014/main" id="{DA127044-9588-4D45-82E7-DA74A6D897A4}"/>
              </a:ext>
            </a:extLst>
          </p:cNvPr>
          <p:cNvSpPr txBox="1"/>
          <p:nvPr/>
        </p:nvSpPr>
        <p:spPr>
          <a:xfrm>
            <a:off x="10025450" y="3377912"/>
            <a:ext cx="1581665" cy="1384995"/>
          </a:xfrm>
          <a:prstGeom prst="rect">
            <a:avLst/>
          </a:prstGeom>
          <a:noFill/>
        </p:spPr>
        <p:txBody>
          <a:bodyPr wrap="square" rtlCol="1">
            <a:spAutoFit/>
          </a:bodyPr>
          <a:lstStyle/>
          <a:p>
            <a:pPr algn="ctr"/>
            <a:r>
              <a:rPr lang="ar-SA" sz="2800" b="1" dirty="0">
                <a:solidFill>
                  <a:schemeClr val="bg1"/>
                </a:solidFill>
                <a:latin typeface="Calibri" panose="020F0502020204030204" pitchFamily="34" charset="0"/>
                <a:cs typeface="Calibri" panose="020F0502020204030204" pitchFamily="34" charset="0"/>
              </a:rPr>
              <a:t>الإجراءات الرقابية على المخرجات</a:t>
            </a:r>
          </a:p>
        </p:txBody>
      </p:sp>
      <p:sp>
        <p:nvSpPr>
          <p:cNvPr id="19" name="مربع نص 18">
            <a:extLst>
              <a:ext uri="{FF2B5EF4-FFF2-40B4-BE49-F238E27FC236}">
                <a16:creationId xmlns:a16="http://schemas.microsoft.com/office/drawing/2014/main" id="{78CF64FE-7071-AF44-9C9B-B4A692D30D05}"/>
              </a:ext>
            </a:extLst>
          </p:cNvPr>
          <p:cNvSpPr txBox="1"/>
          <p:nvPr/>
        </p:nvSpPr>
        <p:spPr>
          <a:xfrm>
            <a:off x="3984879" y="3647805"/>
            <a:ext cx="5279657" cy="1384995"/>
          </a:xfrm>
          <a:prstGeom prst="rect">
            <a:avLst/>
          </a:prstGeom>
          <a:noFill/>
        </p:spPr>
        <p:txBody>
          <a:bodyPr wrap="square" rtlCol="1">
            <a:spAutoFit/>
          </a:bodyPr>
          <a:lstStyle/>
          <a:p>
            <a:pPr algn="just"/>
            <a:r>
              <a:rPr lang="ar-SA" sz="2800" dirty="0">
                <a:latin typeface="Calibri" panose="020F0502020204030204" pitchFamily="34" charset="0"/>
                <a:cs typeface="Calibri" panose="020F0502020204030204" pitchFamily="34" charset="0"/>
              </a:rPr>
              <a:t>وهي إجراءات رقابية توضع لضمان أن مخرجات المعلومات دقيقة تامة ولا توزع الا على الأشخاص المخولين بالحصول عليها.</a:t>
            </a:r>
            <a:endParaRPr lang="ar-SA" sz="3600" dirty="0">
              <a:solidFill>
                <a:srgbClr val="448F7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98525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78ED8A93-3CEA-8A4B-81F0-A8F6C8AFED02}"/>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sp>
        <p:nvSpPr>
          <p:cNvPr id="52" name="عنصر نائب للمحتوى 2">
            <a:extLst>
              <a:ext uri="{FF2B5EF4-FFF2-40B4-BE49-F238E27FC236}">
                <a16:creationId xmlns:a16="http://schemas.microsoft.com/office/drawing/2014/main" id="{F7C1D186-1EF6-944C-BB2E-EB614D2FD78E}"/>
              </a:ext>
            </a:extLst>
          </p:cNvPr>
          <p:cNvSpPr>
            <a:spLocks noGrp="1"/>
          </p:cNvSpPr>
          <p:nvPr>
            <p:ph sz="half" idx="1"/>
          </p:nvPr>
        </p:nvSpPr>
        <p:spPr>
          <a:xfrm>
            <a:off x="199250" y="1528693"/>
            <a:ext cx="11793495" cy="4667250"/>
          </a:xfrm>
        </p:spPr>
        <p:txBody>
          <a:bodyPr anchor="t">
            <a:normAutofit/>
          </a:bodyPr>
          <a:lstStyle/>
          <a:p>
            <a:pPr marL="0" indent="0">
              <a:buNone/>
            </a:pPr>
            <a:endParaRPr lang="en-US" sz="2400" dirty="0">
              <a:latin typeface="Calibri" panose="020F0502020204030204" pitchFamily="34" charset="0"/>
              <a:cs typeface="Calibri" panose="020F0502020204030204" pitchFamily="34" charset="0"/>
            </a:endParaRPr>
          </a:p>
          <a:p>
            <a:pPr marL="0" indent="0">
              <a:buNone/>
            </a:pPr>
            <a:r>
              <a:rPr lang="ar-SA" sz="3600" b="1" dirty="0">
                <a:latin typeface="Muna" pitchFamily="2" charset="-78"/>
                <a:cs typeface="Muna" pitchFamily="2" charset="-78"/>
              </a:rPr>
              <a:t/>
            </a:r>
            <a:br>
              <a:rPr lang="ar-SA" sz="3600" b="1" dirty="0">
                <a:latin typeface="Muna" pitchFamily="2" charset="-78"/>
                <a:cs typeface="Muna" pitchFamily="2" charset="-78"/>
              </a:rPr>
            </a:br>
            <a:r>
              <a:rPr lang="ar-SA" sz="3600" b="1" dirty="0">
                <a:latin typeface="Muna" pitchFamily="2" charset="-78"/>
                <a:cs typeface="Muna" pitchFamily="2" charset="-78"/>
              </a:rPr>
              <a:t/>
            </a:r>
            <a:br>
              <a:rPr lang="ar-SA" sz="3600" b="1" dirty="0">
                <a:latin typeface="Muna" pitchFamily="2" charset="-78"/>
                <a:cs typeface="Muna" pitchFamily="2" charset="-78"/>
              </a:rPr>
            </a:br>
            <a:endParaRPr lang="ar-SA" sz="3600" b="1" dirty="0">
              <a:latin typeface="Muna" pitchFamily="2" charset="-78"/>
              <a:cs typeface="Muna" pitchFamily="2" charset="-78"/>
            </a:endParaRPr>
          </a:p>
          <a:p>
            <a:pPr marL="0" indent="0">
              <a:buNone/>
            </a:pPr>
            <a:endParaRPr lang="ar-SA" sz="3600" b="1" dirty="0">
              <a:latin typeface="Muna" pitchFamily="2" charset="-78"/>
              <a:cs typeface="Muna" pitchFamily="2" charset="-78"/>
            </a:endParaRPr>
          </a:p>
          <a:p>
            <a:pPr marL="0" indent="0">
              <a:buNone/>
            </a:pPr>
            <a:endParaRPr lang="ar-SA" sz="3600" dirty="0">
              <a:latin typeface="Calibri" panose="020F0502020204030204" pitchFamily="34" charset="0"/>
              <a:cs typeface="Calibri" panose="020F0502020204030204" pitchFamily="34" charset="0"/>
            </a:endParaRPr>
          </a:p>
        </p:txBody>
      </p:sp>
      <p:sp>
        <p:nvSpPr>
          <p:cNvPr id="64" name="Google Shape;773;p26">
            <a:extLst>
              <a:ext uri="{FF2B5EF4-FFF2-40B4-BE49-F238E27FC236}">
                <a16:creationId xmlns:a16="http://schemas.microsoft.com/office/drawing/2014/main" id="{CB4A0E5A-32D4-ED4C-82D0-91CAEEC14D69}"/>
              </a:ext>
            </a:extLst>
          </p:cNvPr>
          <p:cNvSpPr/>
          <p:nvPr/>
        </p:nvSpPr>
        <p:spPr>
          <a:xfrm>
            <a:off x="2550263" y="3311611"/>
            <a:ext cx="6704947" cy="992005"/>
          </a:xfrm>
          <a:custGeom>
            <a:avLst/>
            <a:gdLst/>
            <a:ahLst/>
            <a:cxnLst/>
            <a:rect l="l" t="t" r="r" b="b"/>
            <a:pathLst>
              <a:path w="59064" h="7665" extrusionOk="0">
                <a:moveTo>
                  <a:pt x="3611" y="0"/>
                </a:moveTo>
                <a:cubicBezTo>
                  <a:pt x="1616" y="0"/>
                  <a:pt x="1" y="1647"/>
                  <a:pt x="1" y="3642"/>
                </a:cubicBezTo>
                <a:lnTo>
                  <a:pt x="1" y="4022"/>
                </a:lnTo>
                <a:cubicBezTo>
                  <a:pt x="1" y="6049"/>
                  <a:pt x="1616" y="7664"/>
                  <a:pt x="3611" y="7664"/>
                </a:cubicBezTo>
                <a:lnTo>
                  <a:pt x="55422" y="7664"/>
                </a:lnTo>
                <a:cubicBezTo>
                  <a:pt x="57448" y="7664"/>
                  <a:pt x="59064" y="6049"/>
                  <a:pt x="59064" y="4022"/>
                </a:cubicBezTo>
                <a:lnTo>
                  <a:pt x="59064" y="3642"/>
                </a:lnTo>
                <a:cubicBezTo>
                  <a:pt x="59064" y="1647"/>
                  <a:pt x="57448" y="0"/>
                  <a:pt x="55422" y="0"/>
                </a:cubicBezTo>
                <a:close/>
              </a:path>
            </a:pathLst>
          </a:custGeom>
          <a:gradFill flip="none" rotWithShape="1">
            <a:gsLst>
              <a:gs pos="0">
                <a:srgbClr val="357D9C">
                  <a:shade val="30000"/>
                  <a:satMod val="115000"/>
                </a:srgbClr>
              </a:gs>
              <a:gs pos="50000">
                <a:srgbClr val="357D9C">
                  <a:shade val="67500"/>
                  <a:satMod val="115000"/>
                </a:srgbClr>
              </a:gs>
              <a:gs pos="100000">
                <a:srgbClr val="357D9C">
                  <a:shade val="100000"/>
                  <a:satMod val="115000"/>
                </a:srgbClr>
              </a:gs>
            </a:gsLst>
            <a:lin ang="16200000" scaled="1"/>
            <a:tileRect/>
          </a:gradFill>
          <a:ln>
            <a:noFill/>
          </a:ln>
        </p:spPr>
        <p:txBody>
          <a:bodyPr spcFirstLastPara="1" wrap="square" lIns="91425" tIns="91425" rIns="91425" bIns="91425" anchor="ctr" anchorCtr="0">
            <a:noAutofit/>
          </a:bodyPr>
          <a:lstStyle/>
          <a:p>
            <a:pPr algn="ctr"/>
            <a:r>
              <a:rPr lang="ar-SA" sz="3200" b="1" dirty="0">
                <a:solidFill>
                  <a:schemeClr val="bg1"/>
                </a:solidFill>
                <a:latin typeface="Calibri" panose="020F0502020204030204" pitchFamily="34" charset="0"/>
                <a:cs typeface="Calibri" panose="020F0502020204030204" pitchFamily="34" charset="0"/>
              </a:rPr>
              <a:t>ثالثا: الإجراءات الرقابية على نظم قاعدة البيانات</a:t>
            </a:r>
          </a:p>
        </p:txBody>
      </p:sp>
    </p:spTree>
    <p:extLst>
      <p:ext uri="{BB962C8B-B14F-4D97-AF65-F5344CB8AC3E}">
        <p14:creationId xmlns:p14="http://schemas.microsoft.com/office/powerpoint/2010/main" val="23393433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292100" y="1969314"/>
            <a:ext cx="11607800" cy="4351338"/>
          </a:xfrm>
        </p:spPr>
        <p:txBody>
          <a:bodyPr anchor="ctr">
            <a:normAutofit/>
          </a:bodyPr>
          <a:lstStyle/>
          <a:p>
            <a:pPr marL="0" indent="0">
              <a:buNone/>
            </a:pPr>
            <a:r>
              <a:rPr lang="ar-SA" sz="2400" b="1" dirty="0">
                <a:latin typeface="Calibri" panose="020F0502020204030204" pitchFamily="34" charset="0"/>
                <a:cs typeface="Calibri" panose="020F0502020204030204" pitchFamily="34" charset="0"/>
              </a:rPr>
              <a:t>يجب الأخذ بمجموعة من الاعتبارات عند وضع الإجراءات الرقابية لقاعدة البيانات ومنها:</a:t>
            </a:r>
            <a:r>
              <a:rPr lang="ar-SA" sz="2400" dirty="0">
                <a:latin typeface="Calibri" panose="020F0502020204030204" pitchFamily="34" charset="0"/>
                <a:cs typeface="Calibri" panose="020F0502020204030204" pitchFamily="34" charset="0"/>
              </a:rPr>
              <a:t/>
            </a:r>
            <a:br>
              <a:rPr lang="ar-SA" sz="2400" dirty="0">
                <a:latin typeface="Calibri" panose="020F0502020204030204" pitchFamily="34" charset="0"/>
                <a:cs typeface="Calibri" panose="020F0502020204030204" pitchFamily="34" charset="0"/>
              </a:rPr>
            </a:br>
            <a:endParaRPr lang="ar-SA"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وجود إجراءات رقابية تحدد حرية الوصول إلى قاعدة البيانات عن طريق الأشخاص المصرح بهم.</a:t>
            </a:r>
          </a:p>
          <a:p>
            <a:r>
              <a:rPr lang="ar-SA" sz="2400" dirty="0">
                <a:latin typeface="Calibri" panose="020F0502020204030204" pitchFamily="34" charset="0"/>
                <a:cs typeface="Calibri" panose="020F0502020204030204" pitchFamily="34" charset="0"/>
              </a:rPr>
              <a:t>اتخاذ الإجراءات الاحتياطية اللازمة للمحافظة على استمرار النظام مثل استخدام برامج الحماية، وجود بيانات وبرامج احتياطية محفوظة خارج موقع العمل.</a:t>
            </a:r>
          </a:p>
        </p:txBody>
      </p:sp>
      <p:pic>
        <p:nvPicPr>
          <p:cNvPr id="7" name="صورة 6">
            <a:extLst>
              <a:ext uri="{FF2B5EF4-FFF2-40B4-BE49-F238E27FC236}">
                <a16:creationId xmlns:a16="http://schemas.microsoft.com/office/drawing/2014/main" id="{78ED8A93-3CEA-8A4B-81F0-A8F6C8AFED02}"/>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pic>
        <p:nvPicPr>
          <p:cNvPr id="4" name="صورة 3">
            <a:extLst>
              <a:ext uri="{FF2B5EF4-FFF2-40B4-BE49-F238E27FC236}">
                <a16:creationId xmlns:a16="http://schemas.microsoft.com/office/drawing/2014/main" id="{43120DFE-3E93-4740-A38F-BE4CD13164EC}"/>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6158491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404D2FD6-4282-5C4B-BAC5-B082CD5A0BF9}"/>
              </a:ext>
            </a:extLst>
          </p:cNvPr>
          <p:cNvPicPr>
            <a:picLocks noChangeAspect="1"/>
          </p:cNvPicPr>
          <p:nvPr/>
        </p:nvPicPr>
        <p:blipFill>
          <a:blip r:embed="rId2"/>
          <a:stretch>
            <a:fillRect/>
          </a:stretch>
        </p:blipFill>
        <p:spPr>
          <a:xfrm>
            <a:off x="5315999" y="0"/>
            <a:ext cx="6858000" cy="6858000"/>
          </a:xfrm>
          <a:prstGeom prst="rect">
            <a:avLst/>
          </a:prstGeom>
        </p:spPr>
      </p:pic>
      <p:sp>
        <p:nvSpPr>
          <p:cNvPr id="2" name="عنوان 1">
            <a:extLst>
              <a:ext uri="{FF2B5EF4-FFF2-40B4-BE49-F238E27FC236}">
                <a16:creationId xmlns:a16="http://schemas.microsoft.com/office/drawing/2014/main" id="{4E107925-6310-BF49-A1BD-325B803FC56F}"/>
              </a:ext>
            </a:extLst>
          </p:cNvPr>
          <p:cNvSpPr>
            <a:spLocks noGrp="1"/>
          </p:cNvSpPr>
          <p:nvPr>
            <p:ph type="ctrTitle"/>
          </p:nvPr>
        </p:nvSpPr>
        <p:spPr>
          <a:xfrm>
            <a:off x="275968" y="2730500"/>
            <a:ext cx="5040031" cy="1917227"/>
          </a:xfrm>
          <a:noFill/>
        </p:spPr>
        <p:txBody>
          <a:bodyPr>
            <a:normAutofit/>
          </a:bodyPr>
          <a:lstStyle/>
          <a:p>
            <a:pPr algn="ctr"/>
            <a:r>
              <a:rPr lang="ar-SA" sz="5400" b="1" dirty="0">
                <a:solidFill>
                  <a:srgbClr val="2EA4C4"/>
                </a:solidFill>
                <a:latin typeface="Calibri" panose="020F0502020204030204" pitchFamily="34" charset="0"/>
                <a:cs typeface="Calibri" panose="020F0502020204030204" pitchFamily="34" charset="0"/>
              </a:rPr>
              <a:t>شكراً لتفاعلكم </a:t>
            </a:r>
            <a:r>
              <a:rPr lang="en-US" sz="5400" b="1" dirty="0">
                <a:solidFill>
                  <a:srgbClr val="2EA4C4"/>
                </a:solidFill>
                <a:latin typeface="Calibri" panose="020F0502020204030204" pitchFamily="34" charset="0"/>
                <a:cs typeface="Calibri" panose="020F0502020204030204" pitchFamily="34" charset="0"/>
              </a:rPr>
              <a:t/>
            </a:r>
            <a:br>
              <a:rPr lang="en-US" sz="5400" b="1" dirty="0">
                <a:solidFill>
                  <a:srgbClr val="2EA4C4"/>
                </a:solidFill>
                <a:latin typeface="Calibri" panose="020F0502020204030204" pitchFamily="34" charset="0"/>
                <a:cs typeface="Calibri" panose="020F0502020204030204" pitchFamily="34" charset="0"/>
              </a:rPr>
            </a:br>
            <a:r>
              <a:rPr lang="ar-SA" sz="5400" b="1" dirty="0">
                <a:solidFill>
                  <a:srgbClr val="2EA4C4"/>
                </a:solidFill>
                <a:latin typeface="Calibri" panose="020F0502020204030204" pitchFamily="34" charset="0"/>
                <a:cs typeface="Calibri" panose="020F0502020204030204" pitchFamily="34" charset="0"/>
                <a:sym typeface="Wingdings" pitchFamily="2" charset="2"/>
              </a:rPr>
              <a:t></a:t>
            </a:r>
            <a:endParaRPr lang="ar-SA" sz="5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25930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79400" y="3429000"/>
            <a:ext cx="5410200" cy="2187575"/>
          </a:xfrm>
        </p:spPr>
        <p:txBody>
          <a:bodyPr>
            <a:normAutofit/>
          </a:bodyPr>
          <a:lstStyle/>
          <a:p>
            <a:pPr marL="0" indent="0" algn="ctr" defTabSz="914400" eaLnBrk="1" latinLnBrk="0" hangingPunct="1">
              <a:lnSpc>
                <a:spcPct val="90000"/>
              </a:lnSpc>
              <a:spcBef>
                <a:spcPts val="1000"/>
              </a:spcBef>
              <a:buNone/>
            </a:pPr>
            <a:r>
              <a:rPr lang="ar-SA" sz="4400" b="1" dirty="0">
                <a:latin typeface="Calibri" panose="020F0502020204030204" pitchFamily="34" charset="0"/>
                <a:cs typeface="Calibri" panose="020F0502020204030204" pitchFamily="34" charset="0"/>
              </a:rPr>
              <a:t>نظم الرقابة الداخلية على المنافسات والمشتريات الحكومية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5276343" y="183643"/>
            <a:ext cx="6534657" cy="6534657"/>
          </a:xfrm>
        </p:spPr>
      </p:pic>
    </p:spTree>
    <p:extLst>
      <p:ext uri="{BB962C8B-B14F-4D97-AF65-F5344CB8AC3E}">
        <p14:creationId xmlns:p14="http://schemas.microsoft.com/office/powerpoint/2010/main" val="30416480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defTabSz="914400" rtl="1" eaLnBrk="1" latinLnBrk="0" hangingPunct="1">
              <a:lnSpc>
                <a:spcPct val="90000"/>
              </a:lnSpc>
              <a:spcBef>
                <a:spcPct val="0"/>
              </a:spcBef>
              <a:buNone/>
            </a:pPr>
            <a:r>
              <a:rPr lang="ar-SA" b="1" dirty="0">
                <a:latin typeface="Calibri" panose="020F0502020204030204" pitchFamily="34" charset="0"/>
                <a:cs typeface="Calibri" panose="020F0502020204030204" pitchFamily="34" charset="0"/>
              </a:rPr>
              <a:t>مقدمة</a:t>
            </a:r>
          </a:p>
        </p:txBody>
      </p:sp>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682770"/>
          </a:xfrm>
        </p:spPr>
        <p:txBody>
          <a:bodyPr anchor="ctr">
            <a:normAutofit/>
          </a:bodyPr>
          <a:lstStyle/>
          <a:p>
            <a:pPr marL="0" indent="0" algn="just">
              <a:buNone/>
            </a:pPr>
            <a:r>
              <a:rPr lang="ar-SA" dirty="0">
                <a:latin typeface="Calibri" panose="020F0502020204030204" pitchFamily="34" charset="0"/>
                <a:cs typeface="Calibri" panose="020F0502020204030204" pitchFamily="34" charset="0"/>
              </a:rPr>
              <a:t>يهدف نظام المنافسات والمشتريات الحكومية الجديد إلى تعزيز الوضع الاقتصادي للمملكة بما يخدم رؤية </a:t>
            </a:r>
            <a:r>
              <a:rPr lang="en-US" dirty="0">
                <a:latin typeface="Calibri" panose="020F0502020204030204" pitchFamily="34" charset="0"/>
                <a:cs typeface="Calibri" panose="020F0502020204030204" pitchFamily="34" charset="0"/>
              </a:rPr>
              <a:t>2030</a:t>
            </a:r>
            <a:r>
              <a:rPr lang="ar-SA" dirty="0">
                <a:latin typeface="Calibri" panose="020F0502020204030204" pitchFamily="34" charset="0"/>
                <a:cs typeface="Calibri" panose="020F0502020204030204" pitchFamily="34" charset="0"/>
              </a:rPr>
              <a:t> والمتمثلة في الرقي باقتصاد المملكة ليكون ضمن أكبر خمسة عشر اقتصادا في العالم بحلول عام </a:t>
            </a:r>
            <a:r>
              <a:rPr lang="en-US" dirty="0">
                <a:latin typeface="Calibri" panose="020F0502020204030204" pitchFamily="34" charset="0"/>
                <a:cs typeface="Calibri" panose="020F0502020204030204" pitchFamily="34" charset="0"/>
              </a:rPr>
              <a:t>2030</a:t>
            </a:r>
            <a:r>
              <a:rPr lang="ar-SA" dirty="0">
                <a:latin typeface="Calibri" panose="020F0502020204030204" pitchFamily="34" charset="0"/>
                <a:cs typeface="Calibri" panose="020F0502020204030204" pitchFamily="34" charset="0"/>
              </a:rPr>
              <a:t> من خلال تحقيق مستهدفات الرؤية بمحورها </a:t>
            </a:r>
            <a:r>
              <a:rPr lang="ar-SA" sz="3600" b="1" dirty="0">
                <a:solidFill>
                  <a:srgbClr val="46A589"/>
                </a:solidFill>
                <a:latin typeface="Calibri" panose="020F0502020204030204" pitchFamily="34" charset="0"/>
                <a:cs typeface="Calibri" panose="020F0502020204030204" pitchFamily="34" charset="0"/>
              </a:rPr>
              <a:t>(وطن طموح) </a:t>
            </a:r>
            <a:r>
              <a:rPr lang="ar-SA" dirty="0">
                <a:latin typeface="Calibri" panose="020F0502020204030204" pitchFamily="34" charset="0"/>
                <a:cs typeface="Calibri" panose="020F0502020204030204" pitchFamily="34" charset="0"/>
              </a:rPr>
              <a:t>وبرنامج تحقيق التوازن المالي عن طريق تعزيز فاعلية التخطيط المالي وكفاءة الانفاق الحكومي.</a:t>
            </a:r>
          </a:p>
          <a:p>
            <a:pPr marL="0" indent="0" algn="just">
              <a:buNone/>
            </a:pPr>
            <a:endParaRPr lang="ar-SA" dirty="0">
              <a:latin typeface="Calibri" panose="020F0502020204030204" pitchFamily="34" charset="0"/>
              <a:cs typeface="Calibri" panose="020F0502020204030204" pitchFamily="34" charset="0"/>
            </a:endParaRP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7" name="صورة 6" descr="صورة تحتوي على نص, ألعاب القوى&#10;&#10;تم إنشاء الوصف تلقائياً">
            <a:extLst>
              <a:ext uri="{FF2B5EF4-FFF2-40B4-BE49-F238E27FC236}">
                <a16:creationId xmlns:a16="http://schemas.microsoft.com/office/drawing/2014/main" id="{2298F0DA-F229-B848-8857-AB8528A5C15A}"/>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pic>
        <p:nvPicPr>
          <p:cNvPr id="8" name="صورة 7">
            <a:extLst>
              <a:ext uri="{FF2B5EF4-FFF2-40B4-BE49-F238E27FC236}">
                <a16:creationId xmlns:a16="http://schemas.microsoft.com/office/drawing/2014/main" id="{1CBF3953-10BC-FB4C-9E92-A55BFCBF3263}"/>
              </a:ext>
            </a:extLst>
          </p:cNvPr>
          <p:cNvPicPr>
            <a:picLocks noChangeAspect="1"/>
          </p:cNvPicPr>
          <p:nvPr/>
        </p:nvPicPr>
        <p:blipFill rotWithShape="1">
          <a:blip r:embed="rId4">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3130235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682770"/>
          </a:xfrm>
        </p:spPr>
        <p:txBody>
          <a:bodyPr anchor="ctr">
            <a:normAutofit/>
          </a:bodyPr>
          <a:lstStyle/>
          <a:p>
            <a:pPr marL="0" indent="0">
              <a:buNone/>
            </a:pPr>
            <a:endParaRPr lang="ar-SA" sz="3200" dirty="0">
              <a:latin typeface="Calibri" panose="020F0502020204030204" pitchFamily="34" charset="0"/>
              <a:cs typeface="Calibri" panose="020F0502020204030204" pitchFamily="34" charset="0"/>
            </a:endParaRPr>
          </a:p>
          <a:p>
            <a:pPr marL="0" indent="0">
              <a:buNone/>
            </a:pPr>
            <a:r>
              <a:rPr lang="ar-SA" sz="3200" dirty="0">
                <a:latin typeface="Calibri" panose="020F0502020204030204" pitchFamily="34" charset="0"/>
                <a:cs typeface="Calibri" panose="020F0502020204030204" pitchFamily="34" charset="0"/>
              </a:rPr>
              <a:t>تتكون الدورة المستندية لشراء الاحتياجات من عدة خطوات وذلك لضبط الجوانب الرقابية والتأكد من تطبيق النظم واللوائح ذات العلاقة.</a:t>
            </a:r>
          </a:p>
          <a:p>
            <a:pPr marL="0" indent="0">
              <a:buNone/>
            </a:pPr>
            <a:r>
              <a:rPr lang="ar-SA" sz="3200" dirty="0">
                <a:latin typeface="Calibri" panose="020F0502020204030204" pitchFamily="34" charset="0"/>
                <a:cs typeface="Calibri" panose="020F0502020204030204" pitchFamily="34" charset="0"/>
              </a:rPr>
              <a:t/>
            </a:r>
            <a:br>
              <a:rPr lang="ar-SA" sz="3200" dirty="0">
                <a:latin typeface="Calibri" panose="020F0502020204030204" pitchFamily="34" charset="0"/>
                <a:cs typeface="Calibri" panose="020F0502020204030204" pitchFamily="34" charset="0"/>
              </a:rPr>
            </a:br>
            <a:r>
              <a:rPr lang="ar-SA" sz="3200" dirty="0">
                <a:latin typeface="Calibri" panose="020F0502020204030204" pitchFamily="34" charset="0"/>
                <a:cs typeface="Calibri" panose="020F0502020204030204" pitchFamily="34" charset="0"/>
              </a:rPr>
              <a:t/>
            </a:r>
            <a:br>
              <a:rPr lang="ar-SA" sz="3200" dirty="0">
                <a:latin typeface="Calibri" panose="020F0502020204030204" pitchFamily="34" charset="0"/>
                <a:cs typeface="Calibri" panose="020F0502020204030204" pitchFamily="34" charset="0"/>
              </a:rPr>
            </a:br>
            <a:endParaRPr lang="ar-SA" sz="3200" dirty="0">
              <a:latin typeface="Calibri" panose="020F0502020204030204" pitchFamily="34" charset="0"/>
              <a:cs typeface="Calibri" panose="020F0502020204030204" pitchFamily="34" charset="0"/>
            </a:endParaRP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7" name="عنوان 5">
            <a:extLst>
              <a:ext uri="{FF2B5EF4-FFF2-40B4-BE49-F238E27FC236}">
                <a16:creationId xmlns:a16="http://schemas.microsoft.com/office/drawing/2014/main" id="{FA1FDF64-0203-F74E-970D-6E1DE0A64497}"/>
              </a:ext>
            </a:extLst>
          </p:cNvPr>
          <p:cNvSpPr>
            <a:spLocks noGrp="1"/>
          </p:cNvSpPr>
          <p:nvPr>
            <p:ph type="title"/>
          </p:nvPr>
        </p:nvSpPr>
        <p:spPr>
          <a:xfrm>
            <a:off x="1600200" y="359348"/>
            <a:ext cx="7277100" cy="1325563"/>
          </a:xfrm>
        </p:spPr>
        <p:txBody>
          <a:bodyPr>
            <a:normAutofit/>
          </a:bodyPr>
          <a:lstStyle/>
          <a:p>
            <a:pPr algn="ctr" defTabSz="914400" rtl="1" eaLnBrk="1" latinLnBrk="0" hangingPunct="1">
              <a:lnSpc>
                <a:spcPct val="90000"/>
              </a:lnSpc>
              <a:spcBef>
                <a:spcPct val="0"/>
              </a:spcBef>
              <a:buNone/>
            </a:pPr>
            <a:r>
              <a:rPr lang="ar-SA" sz="4000" b="1" dirty="0">
                <a:latin typeface="Calibri" panose="020F0502020204030204" pitchFamily="34" charset="0"/>
                <a:cs typeface="Calibri" panose="020F0502020204030204" pitchFamily="34" charset="0"/>
              </a:rPr>
              <a:t>الدورة المستندية للمشتريات الحكومية</a:t>
            </a:r>
          </a:p>
        </p:txBody>
      </p:sp>
      <p:cxnSp>
        <p:nvCxnSpPr>
          <p:cNvPr id="5" name="موصل مستقيم 4">
            <a:extLst>
              <a:ext uri="{FF2B5EF4-FFF2-40B4-BE49-F238E27FC236}">
                <a16:creationId xmlns:a16="http://schemas.microsoft.com/office/drawing/2014/main" id="{8D69E2CB-F778-CE41-A7BC-D37E0ED71E17}"/>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6" name="صورة 5" descr="صورة تحتوي على نص, ألعاب القوى&#10;&#10;تم إنشاء الوصف تلقائياً">
            <a:extLst>
              <a:ext uri="{FF2B5EF4-FFF2-40B4-BE49-F238E27FC236}">
                <a16:creationId xmlns:a16="http://schemas.microsoft.com/office/drawing/2014/main" id="{9B424D63-F7F7-5F41-B844-974F855535C5}"/>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pic>
        <p:nvPicPr>
          <p:cNvPr id="8" name="صورة 7">
            <a:extLst>
              <a:ext uri="{FF2B5EF4-FFF2-40B4-BE49-F238E27FC236}">
                <a16:creationId xmlns:a16="http://schemas.microsoft.com/office/drawing/2014/main" id="{2D718FEA-76E0-5447-B1A6-DC5B59DABFE1}"/>
              </a:ext>
            </a:extLst>
          </p:cNvPr>
          <p:cNvPicPr>
            <a:picLocks noChangeAspect="1"/>
          </p:cNvPicPr>
          <p:nvPr/>
        </p:nvPicPr>
        <p:blipFill rotWithShape="1">
          <a:blip r:embed="rId4">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30691120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algn="ctr" defTabSz="914400" rtl="1" eaLnBrk="1" latinLnBrk="0" hangingPunct="1">
              <a:lnSpc>
                <a:spcPct val="90000"/>
              </a:lnSpc>
              <a:spcBef>
                <a:spcPct val="0"/>
              </a:spcBef>
              <a:buNone/>
            </a:pPr>
            <a:r>
              <a:rPr lang="ar-SA" sz="4000" b="1" dirty="0">
                <a:latin typeface="Calibri" panose="020F0502020204030204" pitchFamily="34" charset="0"/>
                <a:cs typeface="Calibri" panose="020F0502020204030204" pitchFamily="34" charset="0"/>
              </a:rPr>
              <a:t>الدورة المستندية للمشتريات الحكومية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grpSp>
        <p:nvGrpSpPr>
          <p:cNvPr id="3" name="مجموعة 2">
            <a:extLst>
              <a:ext uri="{FF2B5EF4-FFF2-40B4-BE49-F238E27FC236}">
                <a16:creationId xmlns:a16="http://schemas.microsoft.com/office/drawing/2014/main" id="{0EBC98F7-AE6A-4B4E-9C6D-CD53E07A89EF}"/>
              </a:ext>
            </a:extLst>
          </p:cNvPr>
          <p:cNvGrpSpPr/>
          <p:nvPr/>
        </p:nvGrpSpPr>
        <p:grpSpPr>
          <a:xfrm>
            <a:off x="770039" y="1888110"/>
            <a:ext cx="10651922" cy="3986551"/>
            <a:chOff x="2467796" y="1684911"/>
            <a:chExt cx="7764278" cy="2905831"/>
          </a:xfrm>
        </p:grpSpPr>
        <p:grpSp>
          <p:nvGrpSpPr>
            <p:cNvPr id="7" name="Google Shape;160;p17">
              <a:extLst>
                <a:ext uri="{FF2B5EF4-FFF2-40B4-BE49-F238E27FC236}">
                  <a16:creationId xmlns:a16="http://schemas.microsoft.com/office/drawing/2014/main" id="{C3A140B5-1956-8A4D-A53A-441D5BF01F7B}"/>
                </a:ext>
              </a:extLst>
            </p:cNvPr>
            <p:cNvGrpSpPr/>
            <p:nvPr/>
          </p:nvGrpSpPr>
          <p:grpSpPr>
            <a:xfrm rot="9574045">
              <a:off x="4756952" y="4154289"/>
              <a:ext cx="1421545" cy="436453"/>
              <a:chOff x="473690" y="3806031"/>
              <a:chExt cx="1421545" cy="436453"/>
            </a:xfrm>
          </p:grpSpPr>
          <p:sp>
            <p:nvSpPr>
              <p:cNvPr id="8" name="Google Shape;161;p17">
                <a:extLst>
                  <a:ext uri="{FF2B5EF4-FFF2-40B4-BE49-F238E27FC236}">
                    <a16:creationId xmlns:a16="http://schemas.microsoft.com/office/drawing/2014/main" id="{2F38E0D1-A44E-824A-AAA1-8064DB5A8623}"/>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8C65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9" name="Google Shape;162;p17">
                <a:extLst>
                  <a:ext uri="{FF2B5EF4-FFF2-40B4-BE49-F238E27FC236}">
                    <a16:creationId xmlns:a16="http://schemas.microsoft.com/office/drawing/2014/main" id="{2F9E768C-E680-9E49-99CC-7F155FD3D2A7}"/>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3;p17">
                <a:extLst>
                  <a:ext uri="{FF2B5EF4-FFF2-40B4-BE49-F238E27FC236}">
                    <a16:creationId xmlns:a16="http://schemas.microsoft.com/office/drawing/2014/main" id="{6B0779F5-DC9D-934F-B512-DB34BE843C00}"/>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p17">
                <a:extLst>
                  <a:ext uri="{FF2B5EF4-FFF2-40B4-BE49-F238E27FC236}">
                    <a16:creationId xmlns:a16="http://schemas.microsoft.com/office/drawing/2014/main" id="{1DCCE686-59BB-BF40-9DD4-ABDBD75F24BD}"/>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5;p17">
                <a:extLst>
                  <a:ext uri="{FF2B5EF4-FFF2-40B4-BE49-F238E27FC236}">
                    <a16:creationId xmlns:a16="http://schemas.microsoft.com/office/drawing/2014/main" id="{853A8CB2-5884-4145-85F0-7E7F67EE8D03}"/>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p17">
                <a:extLst>
                  <a:ext uri="{FF2B5EF4-FFF2-40B4-BE49-F238E27FC236}">
                    <a16:creationId xmlns:a16="http://schemas.microsoft.com/office/drawing/2014/main" id="{7570A38A-C4F0-5A4F-91E9-F6F56E874DD7}"/>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7;p17">
                <a:extLst>
                  <a:ext uri="{FF2B5EF4-FFF2-40B4-BE49-F238E27FC236}">
                    <a16:creationId xmlns:a16="http://schemas.microsoft.com/office/drawing/2014/main" id="{FC21D657-7826-4749-82FB-CE371DE9EDA2}"/>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p17">
                <a:extLst>
                  <a:ext uri="{FF2B5EF4-FFF2-40B4-BE49-F238E27FC236}">
                    <a16:creationId xmlns:a16="http://schemas.microsoft.com/office/drawing/2014/main" id="{C397AD82-345A-0C46-B4B6-B52A24F7B9C8}"/>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9;p17">
                <a:extLst>
                  <a:ext uri="{FF2B5EF4-FFF2-40B4-BE49-F238E27FC236}">
                    <a16:creationId xmlns:a16="http://schemas.microsoft.com/office/drawing/2014/main" id="{20E8376B-3672-3346-AF97-43B0AB74B65B}"/>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70;p17">
              <a:extLst>
                <a:ext uri="{FF2B5EF4-FFF2-40B4-BE49-F238E27FC236}">
                  <a16:creationId xmlns:a16="http://schemas.microsoft.com/office/drawing/2014/main" id="{EE9C053D-94C5-E84D-8B34-787D6CC728C4}"/>
                </a:ext>
              </a:extLst>
            </p:cNvPr>
            <p:cNvGrpSpPr/>
            <p:nvPr/>
          </p:nvGrpSpPr>
          <p:grpSpPr>
            <a:xfrm rot="9807892">
              <a:off x="7564686" y="4154289"/>
              <a:ext cx="1421545" cy="436453"/>
              <a:chOff x="473690" y="3806031"/>
              <a:chExt cx="1421545" cy="436453"/>
            </a:xfrm>
          </p:grpSpPr>
          <p:sp>
            <p:nvSpPr>
              <p:cNvPr id="20" name="Google Shape;171;p17">
                <a:extLst>
                  <a:ext uri="{FF2B5EF4-FFF2-40B4-BE49-F238E27FC236}">
                    <a16:creationId xmlns:a16="http://schemas.microsoft.com/office/drawing/2014/main" id="{3B78C1A4-3AA4-AF48-9AFE-B0060279EA0F}"/>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8C65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72;p17">
                <a:extLst>
                  <a:ext uri="{FF2B5EF4-FFF2-40B4-BE49-F238E27FC236}">
                    <a16:creationId xmlns:a16="http://schemas.microsoft.com/office/drawing/2014/main" id="{3AA2C779-05D7-2848-A3B4-C5BEC1015F63}"/>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3;p17">
                <a:extLst>
                  <a:ext uri="{FF2B5EF4-FFF2-40B4-BE49-F238E27FC236}">
                    <a16:creationId xmlns:a16="http://schemas.microsoft.com/office/drawing/2014/main" id="{A17BC954-91C4-6044-BC38-857A71F39BD4}"/>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p17">
                <a:extLst>
                  <a:ext uri="{FF2B5EF4-FFF2-40B4-BE49-F238E27FC236}">
                    <a16:creationId xmlns:a16="http://schemas.microsoft.com/office/drawing/2014/main" id="{AB905515-08B2-8642-917B-5680432EDD75}"/>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5;p17">
                <a:extLst>
                  <a:ext uri="{FF2B5EF4-FFF2-40B4-BE49-F238E27FC236}">
                    <a16:creationId xmlns:a16="http://schemas.microsoft.com/office/drawing/2014/main" id="{8A5EFEE2-6EB3-A244-9160-55D1C00F3CC8}"/>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6;p17">
                <a:extLst>
                  <a:ext uri="{FF2B5EF4-FFF2-40B4-BE49-F238E27FC236}">
                    <a16:creationId xmlns:a16="http://schemas.microsoft.com/office/drawing/2014/main" id="{43D53F24-ACB2-6D4E-95F6-99759605A4EE}"/>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7;p17">
                <a:extLst>
                  <a:ext uri="{FF2B5EF4-FFF2-40B4-BE49-F238E27FC236}">
                    <a16:creationId xmlns:a16="http://schemas.microsoft.com/office/drawing/2014/main" id="{219951EF-79B1-3149-B8FE-B63B5DD55252}"/>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8;p17">
                <a:extLst>
                  <a:ext uri="{FF2B5EF4-FFF2-40B4-BE49-F238E27FC236}">
                    <a16:creationId xmlns:a16="http://schemas.microsoft.com/office/drawing/2014/main" id="{16EE0270-4859-924C-A427-46DABC82F32D}"/>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p17">
                <a:extLst>
                  <a:ext uri="{FF2B5EF4-FFF2-40B4-BE49-F238E27FC236}">
                    <a16:creationId xmlns:a16="http://schemas.microsoft.com/office/drawing/2014/main" id="{AFCCD745-F6EB-544A-BA4A-E5EA84785B4F}"/>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80;p17">
              <a:extLst>
                <a:ext uri="{FF2B5EF4-FFF2-40B4-BE49-F238E27FC236}">
                  <a16:creationId xmlns:a16="http://schemas.microsoft.com/office/drawing/2014/main" id="{95DE8DF2-2C98-B142-A464-D8534B20840C}"/>
                </a:ext>
              </a:extLst>
            </p:cNvPr>
            <p:cNvGrpSpPr/>
            <p:nvPr/>
          </p:nvGrpSpPr>
          <p:grpSpPr>
            <a:xfrm>
              <a:off x="2467796" y="1684911"/>
              <a:ext cx="2179549" cy="2522077"/>
              <a:chOff x="685796" y="1220188"/>
              <a:chExt cx="2179549" cy="2522077"/>
            </a:xfrm>
          </p:grpSpPr>
          <p:grpSp>
            <p:nvGrpSpPr>
              <p:cNvPr id="30" name="Google Shape;181;p17">
                <a:extLst>
                  <a:ext uri="{FF2B5EF4-FFF2-40B4-BE49-F238E27FC236}">
                    <a16:creationId xmlns:a16="http://schemas.microsoft.com/office/drawing/2014/main" id="{DF382F6B-5806-194B-8988-8F8A1E344DC1}"/>
                  </a:ext>
                </a:extLst>
              </p:cNvPr>
              <p:cNvGrpSpPr/>
              <p:nvPr/>
            </p:nvGrpSpPr>
            <p:grpSpPr>
              <a:xfrm>
                <a:off x="685796" y="1220188"/>
                <a:ext cx="2179549" cy="2522077"/>
                <a:chOff x="4386721" y="1217320"/>
                <a:chExt cx="2179549" cy="2522077"/>
              </a:xfrm>
            </p:grpSpPr>
            <p:sp>
              <p:nvSpPr>
                <p:cNvPr id="42" name="Google Shape;182;p17">
                  <a:extLst>
                    <a:ext uri="{FF2B5EF4-FFF2-40B4-BE49-F238E27FC236}">
                      <a16:creationId xmlns:a16="http://schemas.microsoft.com/office/drawing/2014/main" id="{FDE972B4-F1AA-7749-81F5-46647B3867F8}"/>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465D71"/>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43" name="Google Shape;183;p17">
                  <a:extLst>
                    <a:ext uri="{FF2B5EF4-FFF2-40B4-BE49-F238E27FC236}">
                      <a16:creationId xmlns:a16="http://schemas.microsoft.com/office/drawing/2014/main" id="{CE562547-194B-FE45-8054-71B5E209DE2F}"/>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4;p17">
                  <a:extLst>
                    <a:ext uri="{FF2B5EF4-FFF2-40B4-BE49-F238E27FC236}">
                      <a16:creationId xmlns:a16="http://schemas.microsoft.com/office/drawing/2014/main" id="{DA4FD4D7-1A77-A64E-900B-CB4D50DB7B9E}"/>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5;p17">
                  <a:extLst>
                    <a:ext uri="{FF2B5EF4-FFF2-40B4-BE49-F238E27FC236}">
                      <a16:creationId xmlns:a16="http://schemas.microsoft.com/office/drawing/2014/main" id="{3BEF1301-6585-BE45-A9D5-31C85C9D4E88}"/>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6;p17">
                  <a:extLst>
                    <a:ext uri="{FF2B5EF4-FFF2-40B4-BE49-F238E27FC236}">
                      <a16:creationId xmlns:a16="http://schemas.microsoft.com/office/drawing/2014/main" id="{F53ABD26-3044-8C43-A8DF-B08941B0C17E}"/>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7;p17">
                  <a:extLst>
                    <a:ext uri="{FF2B5EF4-FFF2-40B4-BE49-F238E27FC236}">
                      <a16:creationId xmlns:a16="http://schemas.microsoft.com/office/drawing/2014/main" id="{FB814329-86C5-964E-A6C0-D74430A0123F}"/>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8;p17">
                  <a:extLst>
                    <a:ext uri="{FF2B5EF4-FFF2-40B4-BE49-F238E27FC236}">
                      <a16:creationId xmlns:a16="http://schemas.microsoft.com/office/drawing/2014/main" id="{3BB009F9-7404-BE49-B54C-F6E8FCD1384F}"/>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9;p17">
                  <a:extLst>
                    <a:ext uri="{FF2B5EF4-FFF2-40B4-BE49-F238E27FC236}">
                      <a16:creationId xmlns:a16="http://schemas.microsoft.com/office/drawing/2014/main" id="{49527E39-B914-D847-A2AA-40E9B4CEE9F5}"/>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0;p17">
                  <a:extLst>
                    <a:ext uri="{FF2B5EF4-FFF2-40B4-BE49-F238E27FC236}">
                      <a16:creationId xmlns:a16="http://schemas.microsoft.com/office/drawing/2014/main" id="{E0E46D90-63AD-2E4F-9F77-E470B681DA0B}"/>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1;p17">
                  <a:extLst>
                    <a:ext uri="{FF2B5EF4-FFF2-40B4-BE49-F238E27FC236}">
                      <a16:creationId xmlns:a16="http://schemas.microsoft.com/office/drawing/2014/main" id="{0CDA6D85-5C7F-3C46-9986-61F0C5D44A9A}"/>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2;p17">
                  <a:extLst>
                    <a:ext uri="{FF2B5EF4-FFF2-40B4-BE49-F238E27FC236}">
                      <a16:creationId xmlns:a16="http://schemas.microsoft.com/office/drawing/2014/main" id="{518B52DA-639B-DF41-A885-A9982BD1C3B8}"/>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p17">
                  <a:extLst>
                    <a:ext uri="{FF2B5EF4-FFF2-40B4-BE49-F238E27FC236}">
                      <a16:creationId xmlns:a16="http://schemas.microsoft.com/office/drawing/2014/main" id="{F77554DB-83AB-2447-BA0C-63E3426200D1}"/>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4;p17">
                  <a:extLst>
                    <a:ext uri="{FF2B5EF4-FFF2-40B4-BE49-F238E27FC236}">
                      <a16:creationId xmlns:a16="http://schemas.microsoft.com/office/drawing/2014/main" id="{7EC99F47-780B-CE46-850A-A85BD7B3C83A}"/>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p17">
                  <a:extLst>
                    <a:ext uri="{FF2B5EF4-FFF2-40B4-BE49-F238E27FC236}">
                      <a16:creationId xmlns:a16="http://schemas.microsoft.com/office/drawing/2014/main" id="{E8400AB1-4F24-F345-800E-3FD01C893821}"/>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6;p17">
                  <a:extLst>
                    <a:ext uri="{FF2B5EF4-FFF2-40B4-BE49-F238E27FC236}">
                      <a16:creationId xmlns:a16="http://schemas.microsoft.com/office/drawing/2014/main" id="{C8DE4B4E-5DD8-2445-B823-BBFB61125EC7}"/>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7;p17">
                  <a:extLst>
                    <a:ext uri="{FF2B5EF4-FFF2-40B4-BE49-F238E27FC236}">
                      <a16:creationId xmlns:a16="http://schemas.microsoft.com/office/drawing/2014/main" id="{ED097DF9-7994-6148-B2A5-28343C8194C0}"/>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8;p17">
                  <a:extLst>
                    <a:ext uri="{FF2B5EF4-FFF2-40B4-BE49-F238E27FC236}">
                      <a16:creationId xmlns:a16="http://schemas.microsoft.com/office/drawing/2014/main" id="{3E568849-5665-504F-91A9-9E9245A72C8F}"/>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09;p17">
                <a:extLst>
                  <a:ext uri="{FF2B5EF4-FFF2-40B4-BE49-F238E27FC236}">
                    <a16:creationId xmlns:a16="http://schemas.microsoft.com/office/drawing/2014/main" id="{4A0BF96D-8673-4649-907E-259ED45D90B5}"/>
                  </a:ext>
                </a:extLst>
              </p:cNvPr>
              <p:cNvSpPr txBox="1"/>
              <p:nvPr/>
            </p:nvSpPr>
            <p:spPr>
              <a:xfrm>
                <a:off x="101962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موافقة صاحب الصلاحية</a:t>
                </a:r>
                <a:endParaRPr lang="ar-SA" sz="1600" b="1" dirty="0">
                  <a:latin typeface="Calibri" panose="020F0502020204030204" pitchFamily="34" charset="0"/>
                  <a:cs typeface="Calibri" panose="020F0502020204030204" pitchFamily="34" charset="0"/>
                </a:endParaRPr>
              </a:p>
            </p:txBody>
          </p:sp>
        </p:grpSp>
        <p:grpSp>
          <p:nvGrpSpPr>
            <p:cNvPr id="59" name="Google Shape;210;p17">
              <a:extLst>
                <a:ext uri="{FF2B5EF4-FFF2-40B4-BE49-F238E27FC236}">
                  <a16:creationId xmlns:a16="http://schemas.microsoft.com/office/drawing/2014/main" id="{14453031-EB78-B546-90CC-0B5D5451D6F0}"/>
                </a:ext>
              </a:extLst>
            </p:cNvPr>
            <p:cNvGrpSpPr/>
            <p:nvPr/>
          </p:nvGrpSpPr>
          <p:grpSpPr>
            <a:xfrm>
              <a:off x="5260160" y="1684911"/>
              <a:ext cx="2179549" cy="2522077"/>
              <a:chOff x="3478160" y="1220188"/>
              <a:chExt cx="2179549" cy="2522077"/>
            </a:xfrm>
          </p:grpSpPr>
          <p:grpSp>
            <p:nvGrpSpPr>
              <p:cNvPr id="61" name="Google Shape;214;p17">
                <a:extLst>
                  <a:ext uri="{FF2B5EF4-FFF2-40B4-BE49-F238E27FC236}">
                    <a16:creationId xmlns:a16="http://schemas.microsoft.com/office/drawing/2014/main" id="{0EBEDF1E-1B32-3B41-92F9-B77B7BF6A204}"/>
                  </a:ext>
                </a:extLst>
              </p:cNvPr>
              <p:cNvGrpSpPr/>
              <p:nvPr/>
            </p:nvGrpSpPr>
            <p:grpSpPr>
              <a:xfrm>
                <a:off x="3478160" y="1220188"/>
                <a:ext cx="2179549" cy="2522077"/>
                <a:chOff x="4386721" y="1217320"/>
                <a:chExt cx="2179549" cy="2522077"/>
              </a:xfrm>
            </p:grpSpPr>
            <p:sp>
              <p:nvSpPr>
                <p:cNvPr id="70" name="Google Shape;215;p17">
                  <a:extLst>
                    <a:ext uri="{FF2B5EF4-FFF2-40B4-BE49-F238E27FC236}">
                      <a16:creationId xmlns:a16="http://schemas.microsoft.com/office/drawing/2014/main" id="{5C841A46-F5A2-384D-9872-C1F1F1498B80}"/>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46A589"/>
                </a:solidFill>
                <a:ln>
                  <a:noFill/>
                </a:ln>
              </p:spPr>
              <p:txBody>
                <a:bodyPr spcFirstLastPara="1" wrap="square" lIns="91425" tIns="91425" rIns="91425" bIns="91425" anchor="ctr" anchorCtr="0">
                  <a:noAutofit/>
                </a:bodyPr>
                <a:lstStyle/>
                <a:p>
                  <a:pPr marL="0" lvl="0" indent="0" algn="l" defTabSz="914400" rtl="0" eaLnBrk="1" latinLnBrk="0" hangingPunct="1">
                    <a:spcBef>
                      <a:spcPts val="0"/>
                    </a:spcBef>
                    <a:spcAft>
                      <a:spcPts val="0"/>
                    </a:spcAft>
                    <a:buNone/>
                  </a:pPr>
                  <a:endParaRPr/>
                </a:p>
              </p:txBody>
            </p:sp>
            <p:sp>
              <p:nvSpPr>
                <p:cNvPr id="71" name="Google Shape;216;p17">
                  <a:extLst>
                    <a:ext uri="{FF2B5EF4-FFF2-40B4-BE49-F238E27FC236}">
                      <a16:creationId xmlns:a16="http://schemas.microsoft.com/office/drawing/2014/main" id="{5946A90C-F574-404E-8A91-72CEC7E371E0}"/>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p17">
                  <a:extLst>
                    <a:ext uri="{FF2B5EF4-FFF2-40B4-BE49-F238E27FC236}">
                      <a16:creationId xmlns:a16="http://schemas.microsoft.com/office/drawing/2014/main" id="{BF726DFD-13B5-8A45-8E0A-A427FC8F1F2B}"/>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73" name="Google Shape;218;p17">
                  <a:extLst>
                    <a:ext uri="{FF2B5EF4-FFF2-40B4-BE49-F238E27FC236}">
                      <a16:creationId xmlns:a16="http://schemas.microsoft.com/office/drawing/2014/main" id="{7A70FA16-901E-FA48-AA4C-8159335149B0}"/>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p17">
                  <a:extLst>
                    <a:ext uri="{FF2B5EF4-FFF2-40B4-BE49-F238E27FC236}">
                      <a16:creationId xmlns:a16="http://schemas.microsoft.com/office/drawing/2014/main" id="{FC339EA3-C4AC-994B-BD89-5273D9FF137B}"/>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0;p17">
                  <a:extLst>
                    <a:ext uri="{FF2B5EF4-FFF2-40B4-BE49-F238E27FC236}">
                      <a16:creationId xmlns:a16="http://schemas.microsoft.com/office/drawing/2014/main" id="{B06E4BF3-63A6-D545-9209-7835D35DCF48}"/>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1;p17">
                  <a:extLst>
                    <a:ext uri="{FF2B5EF4-FFF2-40B4-BE49-F238E27FC236}">
                      <a16:creationId xmlns:a16="http://schemas.microsoft.com/office/drawing/2014/main" id="{134ABE15-15B3-7146-BAE8-9D7A273937EE}"/>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2;p17">
                  <a:extLst>
                    <a:ext uri="{FF2B5EF4-FFF2-40B4-BE49-F238E27FC236}">
                      <a16:creationId xmlns:a16="http://schemas.microsoft.com/office/drawing/2014/main" id="{7BBAF7E7-1587-7346-B5EB-F6D86A44BDCD}"/>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3;p17">
                  <a:extLst>
                    <a:ext uri="{FF2B5EF4-FFF2-40B4-BE49-F238E27FC236}">
                      <a16:creationId xmlns:a16="http://schemas.microsoft.com/office/drawing/2014/main" id="{1201065D-86F0-4548-AB46-ADFBDD4BB75A}"/>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4;p17">
                  <a:extLst>
                    <a:ext uri="{FF2B5EF4-FFF2-40B4-BE49-F238E27FC236}">
                      <a16:creationId xmlns:a16="http://schemas.microsoft.com/office/drawing/2014/main" id="{965D7090-6948-3F4C-B5A2-06F98D0314F8}"/>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5;p17">
                  <a:extLst>
                    <a:ext uri="{FF2B5EF4-FFF2-40B4-BE49-F238E27FC236}">
                      <a16:creationId xmlns:a16="http://schemas.microsoft.com/office/drawing/2014/main" id="{910A8CC0-5CBD-E849-B9FA-BBAA482C8C19}"/>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6;p17">
                  <a:extLst>
                    <a:ext uri="{FF2B5EF4-FFF2-40B4-BE49-F238E27FC236}">
                      <a16:creationId xmlns:a16="http://schemas.microsoft.com/office/drawing/2014/main" id="{85934ED5-EEA6-AA4F-8B6F-7B5C95408863}"/>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p17">
                  <a:extLst>
                    <a:ext uri="{FF2B5EF4-FFF2-40B4-BE49-F238E27FC236}">
                      <a16:creationId xmlns:a16="http://schemas.microsoft.com/office/drawing/2014/main" id="{A0DE746A-325E-704D-B5AE-1AEC3C01CBD8}"/>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8;p17">
                  <a:extLst>
                    <a:ext uri="{FF2B5EF4-FFF2-40B4-BE49-F238E27FC236}">
                      <a16:creationId xmlns:a16="http://schemas.microsoft.com/office/drawing/2014/main" id="{EBC8A441-D8D6-8041-BEA7-868DFD18C034}"/>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9;p17">
                  <a:extLst>
                    <a:ext uri="{FF2B5EF4-FFF2-40B4-BE49-F238E27FC236}">
                      <a16:creationId xmlns:a16="http://schemas.microsoft.com/office/drawing/2014/main" id="{8E3E5D09-3F17-0A4B-ABFC-4F5F37239CB3}"/>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0;p17">
                  <a:extLst>
                    <a:ext uri="{FF2B5EF4-FFF2-40B4-BE49-F238E27FC236}">
                      <a16:creationId xmlns:a16="http://schemas.microsoft.com/office/drawing/2014/main" id="{E9904345-2CC2-E848-A279-04EE4E974190}"/>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1;p17">
                  <a:extLst>
                    <a:ext uri="{FF2B5EF4-FFF2-40B4-BE49-F238E27FC236}">
                      <a16:creationId xmlns:a16="http://schemas.microsoft.com/office/drawing/2014/main" id="{DB9843DF-DD15-B742-8F89-A2E85107243E}"/>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232;p17">
                <a:extLst>
                  <a:ext uri="{FF2B5EF4-FFF2-40B4-BE49-F238E27FC236}">
                    <a16:creationId xmlns:a16="http://schemas.microsoft.com/office/drawing/2014/main" id="{8860368E-8488-2740-AD8A-4E863F45C6B8}"/>
                  </a:ext>
                </a:extLst>
              </p:cNvPr>
              <p:cNvSpPr txBox="1"/>
              <p:nvPr/>
            </p:nvSpPr>
            <p:spPr>
              <a:xfrm>
                <a:off x="3547942" y="1846660"/>
                <a:ext cx="1978458" cy="1386502"/>
              </a:xfrm>
              <a:prstGeom prst="rect">
                <a:avLst/>
              </a:prstGeom>
              <a:noFill/>
              <a:ln>
                <a:noFill/>
              </a:ln>
            </p:spPr>
            <p:txBody>
              <a:bodyPr spcFirstLastPara="1" wrap="square" lIns="91425" tIns="91425" rIns="91425" bIns="91425" anchor="ctr" anchorCtr="0">
                <a:noAutofit/>
              </a:bodyPr>
              <a:lstStyle/>
              <a:p>
                <a:pPr lvl="0" algn="ctr"/>
                <a:r>
                  <a:rPr lang="ar-SA" b="1" dirty="0">
                    <a:solidFill>
                      <a:srgbClr val="FFFFFF"/>
                    </a:solidFill>
                    <a:latin typeface="Calibri" panose="020F0502020204030204" pitchFamily="34" charset="0"/>
                    <a:ea typeface="Roboto"/>
                    <a:cs typeface="Calibri" panose="020F0502020204030204" pitchFamily="34" charset="0"/>
                    <a:sym typeface="Roboto"/>
                  </a:rPr>
                  <a:t>تحول إدارة المشتريات طلب الشراء لإدارة المستودعات للتأكد من عدم وجود رصيد كافي لهذا الصنف، وقد يتم بين الإدارة المحتاجة والمستودع قبل رفعه للمشتريات.</a:t>
                </a:r>
              </a:p>
            </p:txBody>
          </p:sp>
          <p:sp>
            <p:nvSpPr>
              <p:cNvPr id="63" name="Google Shape;233;p17">
                <a:extLst>
                  <a:ext uri="{FF2B5EF4-FFF2-40B4-BE49-F238E27FC236}">
                    <a16:creationId xmlns:a16="http://schemas.microsoft.com/office/drawing/2014/main" id="{2E115E58-69D4-4644-870F-E9E6B8C0700C}"/>
                  </a:ext>
                </a:extLst>
              </p:cNvPr>
              <p:cNvSpPr txBox="1"/>
              <p:nvPr/>
            </p:nvSpPr>
            <p:spPr>
              <a:xfrm>
                <a:off x="381197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التحقق من المستودع</a:t>
                </a:r>
                <a:endParaRPr lang="ar-SA" sz="1600" b="1" dirty="0">
                  <a:latin typeface="Calibri" panose="020F0502020204030204" pitchFamily="34" charset="0"/>
                  <a:cs typeface="Calibri" panose="020F0502020204030204" pitchFamily="34" charset="0"/>
                </a:endParaRPr>
              </a:p>
            </p:txBody>
          </p:sp>
        </p:grpSp>
        <p:grpSp>
          <p:nvGrpSpPr>
            <p:cNvPr id="89" name="Google Shape;240;p17">
              <a:extLst>
                <a:ext uri="{FF2B5EF4-FFF2-40B4-BE49-F238E27FC236}">
                  <a16:creationId xmlns:a16="http://schemas.microsoft.com/office/drawing/2014/main" id="{FEEB191C-4E94-B04D-B6DF-70059C738947}"/>
                </a:ext>
              </a:extLst>
            </p:cNvPr>
            <p:cNvGrpSpPr/>
            <p:nvPr/>
          </p:nvGrpSpPr>
          <p:grpSpPr>
            <a:xfrm>
              <a:off x="8052525" y="1684911"/>
              <a:ext cx="2179549" cy="2522077"/>
              <a:chOff x="6270525" y="1220188"/>
              <a:chExt cx="2179549" cy="2522077"/>
            </a:xfrm>
          </p:grpSpPr>
          <p:grpSp>
            <p:nvGrpSpPr>
              <p:cNvPr id="91" name="Google Shape;244;p17">
                <a:extLst>
                  <a:ext uri="{FF2B5EF4-FFF2-40B4-BE49-F238E27FC236}">
                    <a16:creationId xmlns:a16="http://schemas.microsoft.com/office/drawing/2014/main" id="{4AA31CCD-4A83-9547-B9A7-A65D97E677E7}"/>
                  </a:ext>
                </a:extLst>
              </p:cNvPr>
              <p:cNvGrpSpPr/>
              <p:nvPr/>
            </p:nvGrpSpPr>
            <p:grpSpPr>
              <a:xfrm>
                <a:off x="6270525" y="1220188"/>
                <a:ext cx="2179549" cy="2522077"/>
                <a:chOff x="4386721" y="1217320"/>
                <a:chExt cx="2179549" cy="2522077"/>
              </a:xfrm>
            </p:grpSpPr>
            <p:sp>
              <p:nvSpPr>
                <p:cNvPr id="100" name="Google Shape;245;p17">
                  <a:extLst>
                    <a:ext uri="{FF2B5EF4-FFF2-40B4-BE49-F238E27FC236}">
                      <a16:creationId xmlns:a16="http://schemas.microsoft.com/office/drawing/2014/main" id="{445C9C83-6151-9E44-825D-2A8EECFE4E49}"/>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F6434A"/>
                </a:solidFill>
                <a:ln>
                  <a:noFill/>
                </a:ln>
              </p:spPr>
              <p:txBody>
                <a:bodyPr spcFirstLastPara="1" wrap="square" lIns="91425" tIns="91425" rIns="91425" bIns="91425" anchor="ctr" anchorCtr="0">
                  <a:noAutofit/>
                </a:bodyPr>
                <a:lstStyle/>
                <a:p>
                  <a:pPr marL="0" lvl="0" indent="0" algn="l" defTabSz="914400" rtl="0" eaLnBrk="1" latinLnBrk="0" hangingPunct="1">
                    <a:spcBef>
                      <a:spcPts val="0"/>
                    </a:spcBef>
                    <a:spcAft>
                      <a:spcPts val="0"/>
                    </a:spcAft>
                    <a:buNone/>
                  </a:pPr>
                  <a:endParaRPr/>
                </a:p>
              </p:txBody>
            </p:sp>
            <p:sp>
              <p:nvSpPr>
                <p:cNvPr id="101" name="Google Shape;246;p17">
                  <a:extLst>
                    <a:ext uri="{FF2B5EF4-FFF2-40B4-BE49-F238E27FC236}">
                      <a16:creationId xmlns:a16="http://schemas.microsoft.com/office/drawing/2014/main" id="{867D2EE0-0CA3-C544-ACD1-F61B972AFF3C}"/>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7;p17">
                  <a:extLst>
                    <a:ext uri="{FF2B5EF4-FFF2-40B4-BE49-F238E27FC236}">
                      <a16:creationId xmlns:a16="http://schemas.microsoft.com/office/drawing/2014/main" id="{4931DDB5-4423-274F-A154-17EDEF4D5889}"/>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8;p17">
                  <a:extLst>
                    <a:ext uri="{FF2B5EF4-FFF2-40B4-BE49-F238E27FC236}">
                      <a16:creationId xmlns:a16="http://schemas.microsoft.com/office/drawing/2014/main" id="{17220F91-8E27-0847-93BF-9D9366A5F87A}"/>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p17">
                  <a:extLst>
                    <a:ext uri="{FF2B5EF4-FFF2-40B4-BE49-F238E27FC236}">
                      <a16:creationId xmlns:a16="http://schemas.microsoft.com/office/drawing/2014/main" id="{F3636F1A-9A86-594E-BE8E-51DC53176899}"/>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0;p17">
                  <a:extLst>
                    <a:ext uri="{FF2B5EF4-FFF2-40B4-BE49-F238E27FC236}">
                      <a16:creationId xmlns:a16="http://schemas.microsoft.com/office/drawing/2014/main" id="{EDB563E9-E3D5-334E-9D1B-2C0D93929A17}"/>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1;p17">
                  <a:extLst>
                    <a:ext uri="{FF2B5EF4-FFF2-40B4-BE49-F238E27FC236}">
                      <a16:creationId xmlns:a16="http://schemas.microsoft.com/office/drawing/2014/main" id="{EDAD2E20-E740-7D4D-B630-FF9D5AD53609}"/>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2;p17">
                  <a:extLst>
                    <a:ext uri="{FF2B5EF4-FFF2-40B4-BE49-F238E27FC236}">
                      <a16:creationId xmlns:a16="http://schemas.microsoft.com/office/drawing/2014/main" id="{F4A583D0-2DFE-1143-B08F-8BC2F9204D38}"/>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3;p17">
                  <a:extLst>
                    <a:ext uri="{FF2B5EF4-FFF2-40B4-BE49-F238E27FC236}">
                      <a16:creationId xmlns:a16="http://schemas.microsoft.com/office/drawing/2014/main" id="{D78F4C49-A3A3-E94F-A246-547763266B81}"/>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4;p17">
                  <a:extLst>
                    <a:ext uri="{FF2B5EF4-FFF2-40B4-BE49-F238E27FC236}">
                      <a16:creationId xmlns:a16="http://schemas.microsoft.com/office/drawing/2014/main" id="{17250BC2-DBC9-3E47-B3A2-20C064B0537D}"/>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5;p17">
                  <a:extLst>
                    <a:ext uri="{FF2B5EF4-FFF2-40B4-BE49-F238E27FC236}">
                      <a16:creationId xmlns:a16="http://schemas.microsoft.com/office/drawing/2014/main" id="{E4C8C574-DE75-E84D-A3A1-63D462BD5B06}"/>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6;p17">
                  <a:extLst>
                    <a:ext uri="{FF2B5EF4-FFF2-40B4-BE49-F238E27FC236}">
                      <a16:creationId xmlns:a16="http://schemas.microsoft.com/office/drawing/2014/main" id="{D20A3C92-D04B-274F-AC47-3125D2AD51E7}"/>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7;p17">
                  <a:extLst>
                    <a:ext uri="{FF2B5EF4-FFF2-40B4-BE49-F238E27FC236}">
                      <a16:creationId xmlns:a16="http://schemas.microsoft.com/office/drawing/2014/main" id="{C03D507B-1240-9B41-9E17-38C19911DCE4}"/>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8;p17">
                  <a:extLst>
                    <a:ext uri="{FF2B5EF4-FFF2-40B4-BE49-F238E27FC236}">
                      <a16:creationId xmlns:a16="http://schemas.microsoft.com/office/drawing/2014/main" id="{914D17C4-44C3-BD4B-B6A0-3FC91527588F}"/>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9;p17">
                  <a:extLst>
                    <a:ext uri="{FF2B5EF4-FFF2-40B4-BE49-F238E27FC236}">
                      <a16:creationId xmlns:a16="http://schemas.microsoft.com/office/drawing/2014/main" id="{1DC05F80-B162-4947-9C8A-BC12A2DA5AEB}"/>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0;p17">
                  <a:extLst>
                    <a:ext uri="{FF2B5EF4-FFF2-40B4-BE49-F238E27FC236}">
                      <a16:creationId xmlns:a16="http://schemas.microsoft.com/office/drawing/2014/main" id="{B9DC42AC-4D18-7843-8C62-DBCA0FEBFEAB}"/>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1;p17">
                  <a:extLst>
                    <a:ext uri="{FF2B5EF4-FFF2-40B4-BE49-F238E27FC236}">
                      <a16:creationId xmlns:a16="http://schemas.microsoft.com/office/drawing/2014/main" id="{E90BC720-09AA-B94D-8F2A-B35B7743E76A}"/>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262;p17">
                <a:extLst>
                  <a:ext uri="{FF2B5EF4-FFF2-40B4-BE49-F238E27FC236}">
                    <a16:creationId xmlns:a16="http://schemas.microsoft.com/office/drawing/2014/main" id="{632329FD-6B9C-4D4B-A661-2E0ED10C6FFD}"/>
                  </a:ext>
                </a:extLst>
              </p:cNvPr>
              <p:cNvSpPr txBox="1"/>
              <p:nvPr/>
            </p:nvSpPr>
            <p:spPr>
              <a:xfrm>
                <a:off x="6340307" y="1853632"/>
                <a:ext cx="1978461" cy="1379552"/>
              </a:xfrm>
              <a:prstGeom prst="rect">
                <a:avLst/>
              </a:prstGeom>
              <a:no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r>
                  <a:rPr lang="ar-SA" b="1" dirty="0">
                    <a:solidFill>
                      <a:srgbClr val="FFFFFF"/>
                    </a:solidFill>
                    <a:latin typeface="Calibri" panose="020F0502020204030204" pitchFamily="34" charset="0"/>
                    <a:ea typeface="Roboto"/>
                    <a:cs typeface="Calibri" panose="020F0502020204030204" pitchFamily="34" charset="0"/>
                    <a:sym typeface="Roboto"/>
                  </a:rPr>
                  <a:t>تبدأ إجراءات الشراء بالتأكد من الحاجة الفعلية للأصناف المطلوبة من الإدارة التي تقدمت باحتياجها. ورفع طلب لإدارة المشتريات والذي يتضمن وصف تفصيليا للأصناف المطلوبة</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93" name="Google Shape;263;p17">
                <a:extLst>
                  <a:ext uri="{FF2B5EF4-FFF2-40B4-BE49-F238E27FC236}">
                    <a16:creationId xmlns:a16="http://schemas.microsoft.com/office/drawing/2014/main" id="{64C53AF3-D67D-124C-8323-3FBDF392B254}"/>
                  </a:ext>
                </a:extLst>
              </p:cNvPr>
              <p:cNvSpPr txBox="1"/>
              <p:nvPr/>
            </p:nvSpPr>
            <p:spPr>
              <a:xfrm>
                <a:off x="660432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نشأة الحاجة</a:t>
                </a:r>
                <a:endParaRPr lang="ar-SA" b="1" dirty="0">
                  <a:latin typeface="Calibri" panose="020F0502020204030204" pitchFamily="34" charset="0"/>
                  <a:cs typeface="Calibri" panose="020F0502020204030204" pitchFamily="34" charset="0"/>
                </a:endParaRPr>
              </a:p>
            </p:txBody>
          </p:sp>
        </p:grpSp>
      </p:grpSp>
      <p:sp>
        <p:nvSpPr>
          <p:cNvPr id="119" name="Google Shape;1081;p27">
            <a:extLst>
              <a:ext uri="{FF2B5EF4-FFF2-40B4-BE49-F238E27FC236}">
                <a16:creationId xmlns:a16="http://schemas.microsoft.com/office/drawing/2014/main" id="{E94BECF0-9C21-7247-BBCD-DB4A3C07711F}"/>
              </a:ext>
            </a:extLst>
          </p:cNvPr>
          <p:cNvSpPr/>
          <p:nvPr/>
        </p:nvSpPr>
        <p:spPr>
          <a:xfrm>
            <a:off x="10394589" y="5463652"/>
            <a:ext cx="492403" cy="492403"/>
          </a:xfrm>
          <a:prstGeom prst="ellipse">
            <a:avLst/>
          </a:prstGeom>
          <a:solidFill>
            <a:srgbClr val="F643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600" dirty="0">
                <a:solidFill>
                  <a:srgbClr val="FFFFFF"/>
                </a:solidFill>
                <a:latin typeface="Fira Sans Extra Condensed SemiBold"/>
                <a:ea typeface="Fira Sans Extra Condensed SemiBold"/>
                <a:cs typeface="Fira Sans Extra Condensed SemiBold"/>
                <a:sym typeface="Fira Sans Extra Condensed SemiBold"/>
              </a:rPr>
              <a:t>١</a:t>
            </a:r>
            <a:endParaRPr sz="16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20" name="Google Shape;1081;p27">
            <a:extLst>
              <a:ext uri="{FF2B5EF4-FFF2-40B4-BE49-F238E27FC236}">
                <a16:creationId xmlns:a16="http://schemas.microsoft.com/office/drawing/2014/main" id="{39FFB942-0080-EB4E-AD51-A3A95252078F}"/>
              </a:ext>
            </a:extLst>
          </p:cNvPr>
          <p:cNvSpPr/>
          <p:nvPr/>
        </p:nvSpPr>
        <p:spPr>
          <a:xfrm>
            <a:off x="6569964" y="5503614"/>
            <a:ext cx="492403" cy="492403"/>
          </a:xfrm>
          <a:prstGeom prst="ellipse">
            <a:avLst/>
          </a:prstGeom>
          <a:solidFill>
            <a:srgbClr val="46A58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600" dirty="0">
                <a:solidFill>
                  <a:srgbClr val="FFFFFF"/>
                </a:solidFill>
                <a:latin typeface="Fira Sans Extra Condensed SemiBold"/>
                <a:ea typeface="Fira Sans Extra Condensed SemiBold"/>
                <a:cs typeface="Fira Sans Extra Condensed SemiBold"/>
                <a:sym typeface="Fira Sans Extra Condensed SemiBold"/>
              </a:rPr>
              <a:t>٢</a:t>
            </a:r>
            <a:endParaRPr sz="16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21" name="Google Shape;1081;p27">
            <a:extLst>
              <a:ext uri="{FF2B5EF4-FFF2-40B4-BE49-F238E27FC236}">
                <a16:creationId xmlns:a16="http://schemas.microsoft.com/office/drawing/2014/main" id="{F7CE4DB3-3322-0A44-9932-358D22EE9DC4}"/>
              </a:ext>
            </a:extLst>
          </p:cNvPr>
          <p:cNvSpPr/>
          <p:nvPr/>
        </p:nvSpPr>
        <p:spPr>
          <a:xfrm>
            <a:off x="2737067" y="5507855"/>
            <a:ext cx="492403" cy="492403"/>
          </a:xfrm>
          <a:prstGeom prst="ellipse">
            <a:avLst/>
          </a:prstGeom>
          <a:solidFill>
            <a:srgbClr val="465D7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600" dirty="0">
                <a:solidFill>
                  <a:srgbClr val="FFFFFF"/>
                </a:solidFill>
                <a:latin typeface="Fira Sans Extra Condensed SemiBold"/>
                <a:ea typeface="Fira Sans Extra Condensed SemiBold"/>
                <a:cs typeface="Fira Sans Extra Condensed SemiBold"/>
                <a:sym typeface="Fira Sans Extra Condensed SemiBold"/>
              </a:rPr>
              <a:t>٣</a:t>
            </a:r>
            <a:endParaRPr sz="16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22" name="Google Shape;232;p17">
            <a:extLst>
              <a:ext uri="{FF2B5EF4-FFF2-40B4-BE49-F238E27FC236}">
                <a16:creationId xmlns:a16="http://schemas.microsoft.com/office/drawing/2014/main" id="{6D4A481A-A2E0-8843-BD55-37F92892B3DD}"/>
              </a:ext>
            </a:extLst>
          </p:cNvPr>
          <p:cNvSpPr txBox="1"/>
          <p:nvPr/>
        </p:nvSpPr>
        <p:spPr>
          <a:xfrm>
            <a:off x="812439" y="2659402"/>
            <a:ext cx="2714274" cy="1902162"/>
          </a:xfrm>
          <a:prstGeom prst="rect">
            <a:avLst/>
          </a:prstGeom>
          <a:noFill/>
          <a:ln>
            <a:noFill/>
          </a:ln>
        </p:spPr>
        <p:txBody>
          <a:bodyPr spcFirstLastPara="1" wrap="square" lIns="91425" tIns="91425" rIns="91425" bIns="91425" anchor="ctr" anchorCtr="0">
            <a:noAutofit/>
          </a:bodyPr>
          <a:lstStyle/>
          <a:p>
            <a:pPr lvl="0" algn="ctr"/>
            <a:r>
              <a:rPr lang="ar-SA" b="1" dirty="0">
                <a:solidFill>
                  <a:srgbClr val="FFFFFF"/>
                </a:solidFill>
                <a:latin typeface="Calibri" panose="020F0502020204030204" pitchFamily="34" charset="0"/>
                <a:ea typeface="Roboto"/>
                <a:cs typeface="Calibri" panose="020F0502020204030204" pitchFamily="34" charset="0"/>
                <a:sym typeface="Roboto"/>
              </a:rPr>
              <a:t>يجب أخذ موافقة صاحب الصلاحية على التأمين</a:t>
            </a:r>
          </a:p>
        </p:txBody>
      </p:sp>
      <p:cxnSp>
        <p:nvCxnSpPr>
          <p:cNvPr id="94" name="موصل مستقيم 93">
            <a:extLst>
              <a:ext uri="{FF2B5EF4-FFF2-40B4-BE49-F238E27FC236}">
                <a16:creationId xmlns:a16="http://schemas.microsoft.com/office/drawing/2014/main" id="{49736F41-F300-F246-8C86-76CDC69A331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95" name="صورة 94" descr="صورة تحتوي على نص, ألعاب القوى&#10;&#10;تم إنشاء الوصف تلقائياً">
            <a:extLst>
              <a:ext uri="{FF2B5EF4-FFF2-40B4-BE49-F238E27FC236}">
                <a16:creationId xmlns:a16="http://schemas.microsoft.com/office/drawing/2014/main" id="{2EB21BAF-0F2C-0C41-A37C-585C044D08A5}"/>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2046154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114550"/>
            <a:ext cx="10847386" cy="4300538"/>
          </a:xfrm>
        </p:spPr>
        <p:txBody>
          <a:bodyPr>
            <a:normAutofit/>
          </a:bodyPr>
          <a:lstStyle/>
          <a:p>
            <a:pPr lvl="0"/>
            <a:r>
              <a:rPr lang="ar-SA" sz="2800" dirty="0">
                <a:solidFill>
                  <a:srgbClr val="C00000"/>
                </a:solidFill>
                <a:latin typeface="Calibri" panose="020F0502020204030204" pitchFamily="34" charset="0"/>
                <a:cs typeface="Calibri" panose="020F0502020204030204" pitchFamily="34" charset="0"/>
              </a:rPr>
              <a:t>ما هي أهداف نظام الرقابة الداخلية ...؟</a:t>
            </a:r>
            <a:r>
              <a:rPr lang="en-US" sz="2800" dirty="0">
                <a:solidFill>
                  <a:srgbClr val="C00000"/>
                </a:solidFill>
                <a:latin typeface="Calibri" panose="020F0502020204030204" pitchFamily="34" charset="0"/>
                <a:cs typeface="Calibri" panose="020F0502020204030204" pitchFamily="34" charset="0"/>
              </a:rPr>
              <a:t/>
            </a:r>
            <a:br>
              <a:rPr lang="en-US" sz="2800" dirty="0">
                <a:solidFill>
                  <a:srgbClr val="C00000"/>
                </a:solidFill>
                <a:latin typeface="Calibri" panose="020F0502020204030204" pitchFamily="34" charset="0"/>
                <a:cs typeface="Calibri" panose="020F0502020204030204" pitchFamily="34" charset="0"/>
              </a:rPr>
            </a:br>
            <a:endParaRPr lang="ar-SA" sz="2800" dirty="0">
              <a:latin typeface="Calibri" panose="020F0502020204030204" pitchFamily="34" charset="0"/>
              <a:cs typeface="Calibri" panose="020F0502020204030204" pitchFamily="34" charset="0"/>
            </a:endParaRPr>
          </a:p>
          <a:p>
            <a:pPr marL="457200" lvl="0" indent="-457200">
              <a:buFont typeface="Wingdings" pitchFamily="2" charset="2"/>
              <a:buChar char="§"/>
            </a:pPr>
            <a:r>
              <a:rPr lang="ar-SA" sz="2800" dirty="0">
                <a:latin typeface="Calibri" panose="020F0502020204030204" pitchFamily="34" charset="0"/>
                <a:cs typeface="Calibri" panose="020F0502020204030204" pitchFamily="34" charset="0"/>
              </a:rPr>
              <a:t>حماية الأصول من السرقة والتلاعب والاختلاس وسوء الاستخدام .</a:t>
            </a:r>
            <a:endParaRPr lang="en-US" sz="2800" dirty="0">
              <a:latin typeface="Calibri" panose="020F0502020204030204" pitchFamily="34" charset="0"/>
              <a:cs typeface="Calibri" panose="020F0502020204030204" pitchFamily="34" charset="0"/>
            </a:endParaRPr>
          </a:p>
          <a:p>
            <a:pPr marL="457200" lvl="0" indent="-457200">
              <a:buFont typeface="Wingdings" pitchFamily="2" charset="2"/>
              <a:buChar char="§"/>
            </a:pPr>
            <a:r>
              <a:rPr lang="ar-SA" sz="2800" dirty="0">
                <a:latin typeface="Calibri" panose="020F0502020204030204" pitchFamily="34" charset="0"/>
                <a:cs typeface="Calibri" panose="020F0502020204030204" pitchFamily="34" charset="0"/>
              </a:rPr>
              <a:t>التأكد من دقة وصحة البيانات المحاسبية ومدى إمكانية الاعتماد عليها. </a:t>
            </a:r>
            <a:endParaRPr lang="en-US" sz="2800" dirty="0">
              <a:latin typeface="Calibri" panose="020F0502020204030204" pitchFamily="34" charset="0"/>
              <a:cs typeface="Calibri" panose="020F0502020204030204" pitchFamily="34" charset="0"/>
            </a:endParaRPr>
          </a:p>
          <a:p>
            <a:pPr marL="457200" lvl="0" indent="-457200">
              <a:buFont typeface="Wingdings" pitchFamily="2" charset="2"/>
              <a:buChar char="§"/>
            </a:pPr>
            <a:r>
              <a:rPr lang="ar-SA" sz="2800" dirty="0">
                <a:latin typeface="Calibri" panose="020F0502020204030204" pitchFamily="34" charset="0"/>
                <a:cs typeface="Calibri" panose="020F0502020204030204" pitchFamily="34" charset="0"/>
              </a:rPr>
              <a:t>رفع الكفاءة الإنتاجية وتحقيق الفعالية للموارد الاقتصادية .</a:t>
            </a:r>
            <a:endParaRPr lang="en-US" sz="2800" dirty="0">
              <a:latin typeface="Calibri" panose="020F0502020204030204" pitchFamily="34" charset="0"/>
              <a:cs typeface="Calibri" panose="020F0502020204030204" pitchFamily="34" charset="0"/>
            </a:endParaRPr>
          </a:p>
          <a:p>
            <a:pPr marL="457200" lvl="0" indent="-457200">
              <a:buFont typeface="Wingdings" pitchFamily="2" charset="2"/>
              <a:buChar char="§"/>
            </a:pPr>
            <a:r>
              <a:rPr lang="ar-SA" sz="2800" dirty="0">
                <a:latin typeface="Calibri" panose="020F0502020204030204" pitchFamily="34" charset="0"/>
                <a:cs typeface="Calibri" panose="020F0502020204030204" pitchFamily="34" charset="0"/>
              </a:rPr>
              <a:t>تشجيع الالتزام بالسياسات الإدارية والقوانين والأنظمة في الوحدة .  </a:t>
            </a:r>
            <a:endParaRPr lang="en-US" sz="2800" dirty="0">
              <a:latin typeface="Calibri" panose="020F0502020204030204" pitchFamily="34" charset="0"/>
              <a:cs typeface="Calibri" panose="020F0502020204030204" pitchFamily="34" charset="0"/>
            </a:endParaRPr>
          </a:p>
          <a:p>
            <a:pPr defTabSz="457200">
              <a:buClr>
                <a:schemeClr val="accent1"/>
              </a:buClr>
            </a:pPr>
            <a:endParaRPr lang="ar-SA" sz="28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endParaRPr lang="ar-SA" sz="2800" dirty="0">
              <a:latin typeface="Calibri" panose="020F0502020204030204" pitchFamily="34" charset="0"/>
              <a:cs typeface="Calibri" panose="020F0502020204030204" pitchFamily="34" charset="0"/>
            </a:endParaRPr>
          </a:p>
        </p:txBody>
      </p:sp>
      <p:pic>
        <p:nvPicPr>
          <p:cNvPr id="3" name="صورة 2">
            <a:extLst>
              <a:ext uri="{FF2B5EF4-FFF2-40B4-BE49-F238E27FC236}">
                <a16:creationId xmlns:a16="http://schemas.microsoft.com/office/drawing/2014/main" id="{2C3DC1F4-7A97-8F4C-B854-0A6E033AA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1" y="5063096"/>
            <a:ext cx="5167313" cy="1550194"/>
          </a:xfrm>
          <a:prstGeom prst="rect">
            <a:avLst/>
          </a:prstGeom>
        </p:spPr>
      </p:pic>
      <p:pic>
        <p:nvPicPr>
          <p:cNvPr id="5" name="صورة 4">
            <a:extLst>
              <a:ext uri="{FF2B5EF4-FFF2-40B4-BE49-F238E27FC236}">
                <a16:creationId xmlns:a16="http://schemas.microsoft.com/office/drawing/2014/main" id="{F5C3D446-8669-8D4F-8820-5A1214D8C8B3}"/>
              </a:ext>
            </a:extLst>
          </p:cNvPr>
          <p:cNvPicPr>
            <a:picLocks noChangeAspect="1"/>
          </p:cNvPicPr>
          <p:nvPr/>
        </p:nvPicPr>
        <p:blipFill rotWithShape="1">
          <a:blip r:embed="rId4">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9688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algn="ctr" defTabSz="914400" rtl="1" eaLnBrk="1" latinLnBrk="0" hangingPunct="1">
              <a:lnSpc>
                <a:spcPct val="90000"/>
              </a:lnSpc>
              <a:spcBef>
                <a:spcPct val="0"/>
              </a:spcBef>
              <a:buNone/>
            </a:pPr>
            <a:r>
              <a:rPr lang="ar-SA" sz="4000" b="1" dirty="0">
                <a:latin typeface="Calibri" panose="020F0502020204030204" pitchFamily="34" charset="0"/>
                <a:cs typeface="Calibri" panose="020F0502020204030204" pitchFamily="34" charset="0"/>
              </a:rPr>
              <a:t>الدورة المستندية للمشتريات الحكومية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grpSp>
        <p:nvGrpSpPr>
          <p:cNvPr id="3" name="مجموعة 2">
            <a:extLst>
              <a:ext uri="{FF2B5EF4-FFF2-40B4-BE49-F238E27FC236}">
                <a16:creationId xmlns:a16="http://schemas.microsoft.com/office/drawing/2014/main" id="{0EBC98F7-AE6A-4B4E-9C6D-CD53E07A89EF}"/>
              </a:ext>
            </a:extLst>
          </p:cNvPr>
          <p:cNvGrpSpPr/>
          <p:nvPr/>
        </p:nvGrpSpPr>
        <p:grpSpPr>
          <a:xfrm>
            <a:off x="770039" y="1888110"/>
            <a:ext cx="10651922" cy="3986551"/>
            <a:chOff x="2467796" y="1684911"/>
            <a:chExt cx="7764278" cy="2905831"/>
          </a:xfrm>
        </p:grpSpPr>
        <p:grpSp>
          <p:nvGrpSpPr>
            <p:cNvPr id="7" name="Google Shape;160;p17">
              <a:extLst>
                <a:ext uri="{FF2B5EF4-FFF2-40B4-BE49-F238E27FC236}">
                  <a16:creationId xmlns:a16="http://schemas.microsoft.com/office/drawing/2014/main" id="{C3A140B5-1956-8A4D-A53A-441D5BF01F7B}"/>
                </a:ext>
              </a:extLst>
            </p:cNvPr>
            <p:cNvGrpSpPr/>
            <p:nvPr/>
          </p:nvGrpSpPr>
          <p:grpSpPr>
            <a:xfrm rot="9574045">
              <a:off x="4756952" y="4154289"/>
              <a:ext cx="1421545" cy="436453"/>
              <a:chOff x="473690" y="3806031"/>
              <a:chExt cx="1421545" cy="436453"/>
            </a:xfrm>
          </p:grpSpPr>
          <p:sp>
            <p:nvSpPr>
              <p:cNvPr id="8" name="Google Shape;161;p17">
                <a:extLst>
                  <a:ext uri="{FF2B5EF4-FFF2-40B4-BE49-F238E27FC236}">
                    <a16:creationId xmlns:a16="http://schemas.microsoft.com/office/drawing/2014/main" id="{2F38E0D1-A44E-824A-AAA1-8064DB5A8623}"/>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8C65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9" name="Google Shape;162;p17">
                <a:extLst>
                  <a:ext uri="{FF2B5EF4-FFF2-40B4-BE49-F238E27FC236}">
                    <a16:creationId xmlns:a16="http://schemas.microsoft.com/office/drawing/2014/main" id="{2F9E768C-E680-9E49-99CC-7F155FD3D2A7}"/>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3;p17">
                <a:extLst>
                  <a:ext uri="{FF2B5EF4-FFF2-40B4-BE49-F238E27FC236}">
                    <a16:creationId xmlns:a16="http://schemas.microsoft.com/office/drawing/2014/main" id="{6B0779F5-DC9D-934F-B512-DB34BE843C00}"/>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p17">
                <a:extLst>
                  <a:ext uri="{FF2B5EF4-FFF2-40B4-BE49-F238E27FC236}">
                    <a16:creationId xmlns:a16="http://schemas.microsoft.com/office/drawing/2014/main" id="{1DCCE686-59BB-BF40-9DD4-ABDBD75F24BD}"/>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5;p17">
                <a:extLst>
                  <a:ext uri="{FF2B5EF4-FFF2-40B4-BE49-F238E27FC236}">
                    <a16:creationId xmlns:a16="http://schemas.microsoft.com/office/drawing/2014/main" id="{853A8CB2-5884-4145-85F0-7E7F67EE8D03}"/>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p17">
                <a:extLst>
                  <a:ext uri="{FF2B5EF4-FFF2-40B4-BE49-F238E27FC236}">
                    <a16:creationId xmlns:a16="http://schemas.microsoft.com/office/drawing/2014/main" id="{7570A38A-C4F0-5A4F-91E9-F6F56E874DD7}"/>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7;p17">
                <a:extLst>
                  <a:ext uri="{FF2B5EF4-FFF2-40B4-BE49-F238E27FC236}">
                    <a16:creationId xmlns:a16="http://schemas.microsoft.com/office/drawing/2014/main" id="{FC21D657-7826-4749-82FB-CE371DE9EDA2}"/>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p17">
                <a:extLst>
                  <a:ext uri="{FF2B5EF4-FFF2-40B4-BE49-F238E27FC236}">
                    <a16:creationId xmlns:a16="http://schemas.microsoft.com/office/drawing/2014/main" id="{C397AD82-345A-0C46-B4B6-B52A24F7B9C8}"/>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9;p17">
                <a:extLst>
                  <a:ext uri="{FF2B5EF4-FFF2-40B4-BE49-F238E27FC236}">
                    <a16:creationId xmlns:a16="http://schemas.microsoft.com/office/drawing/2014/main" id="{20E8376B-3672-3346-AF97-43B0AB74B65B}"/>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70;p17">
              <a:extLst>
                <a:ext uri="{FF2B5EF4-FFF2-40B4-BE49-F238E27FC236}">
                  <a16:creationId xmlns:a16="http://schemas.microsoft.com/office/drawing/2014/main" id="{EE9C053D-94C5-E84D-8B34-787D6CC728C4}"/>
                </a:ext>
              </a:extLst>
            </p:cNvPr>
            <p:cNvGrpSpPr/>
            <p:nvPr/>
          </p:nvGrpSpPr>
          <p:grpSpPr>
            <a:xfrm rot="9807892">
              <a:off x="7564686" y="4154289"/>
              <a:ext cx="1421545" cy="436453"/>
              <a:chOff x="473690" y="3806031"/>
              <a:chExt cx="1421545" cy="436453"/>
            </a:xfrm>
          </p:grpSpPr>
          <p:sp>
            <p:nvSpPr>
              <p:cNvPr id="20" name="Google Shape;171;p17">
                <a:extLst>
                  <a:ext uri="{FF2B5EF4-FFF2-40B4-BE49-F238E27FC236}">
                    <a16:creationId xmlns:a16="http://schemas.microsoft.com/office/drawing/2014/main" id="{3B78C1A4-3AA4-AF48-9AFE-B0060279EA0F}"/>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8C65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72;p17">
                <a:extLst>
                  <a:ext uri="{FF2B5EF4-FFF2-40B4-BE49-F238E27FC236}">
                    <a16:creationId xmlns:a16="http://schemas.microsoft.com/office/drawing/2014/main" id="{3AA2C779-05D7-2848-A3B4-C5BEC1015F63}"/>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3;p17">
                <a:extLst>
                  <a:ext uri="{FF2B5EF4-FFF2-40B4-BE49-F238E27FC236}">
                    <a16:creationId xmlns:a16="http://schemas.microsoft.com/office/drawing/2014/main" id="{A17BC954-91C4-6044-BC38-857A71F39BD4}"/>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p17">
                <a:extLst>
                  <a:ext uri="{FF2B5EF4-FFF2-40B4-BE49-F238E27FC236}">
                    <a16:creationId xmlns:a16="http://schemas.microsoft.com/office/drawing/2014/main" id="{AB905515-08B2-8642-917B-5680432EDD75}"/>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5;p17">
                <a:extLst>
                  <a:ext uri="{FF2B5EF4-FFF2-40B4-BE49-F238E27FC236}">
                    <a16:creationId xmlns:a16="http://schemas.microsoft.com/office/drawing/2014/main" id="{8A5EFEE2-6EB3-A244-9160-55D1C00F3CC8}"/>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6;p17">
                <a:extLst>
                  <a:ext uri="{FF2B5EF4-FFF2-40B4-BE49-F238E27FC236}">
                    <a16:creationId xmlns:a16="http://schemas.microsoft.com/office/drawing/2014/main" id="{43D53F24-ACB2-6D4E-95F6-99759605A4EE}"/>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7;p17">
                <a:extLst>
                  <a:ext uri="{FF2B5EF4-FFF2-40B4-BE49-F238E27FC236}">
                    <a16:creationId xmlns:a16="http://schemas.microsoft.com/office/drawing/2014/main" id="{219951EF-79B1-3149-B8FE-B63B5DD55252}"/>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8;p17">
                <a:extLst>
                  <a:ext uri="{FF2B5EF4-FFF2-40B4-BE49-F238E27FC236}">
                    <a16:creationId xmlns:a16="http://schemas.microsoft.com/office/drawing/2014/main" id="{16EE0270-4859-924C-A427-46DABC82F32D}"/>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p17">
                <a:extLst>
                  <a:ext uri="{FF2B5EF4-FFF2-40B4-BE49-F238E27FC236}">
                    <a16:creationId xmlns:a16="http://schemas.microsoft.com/office/drawing/2014/main" id="{AFCCD745-F6EB-544A-BA4A-E5EA84785B4F}"/>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80;p17">
              <a:extLst>
                <a:ext uri="{FF2B5EF4-FFF2-40B4-BE49-F238E27FC236}">
                  <a16:creationId xmlns:a16="http://schemas.microsoft.com/office/drawing/2014/main" id="{95DE8DF2-2C98-B142-A464-D8534B20840C}"/>
                </a:ext>
              </a:extLst>
            </p:cNvPr>
            <p:cNvGrpSpPr/>
            <p:nvPr/>
          </p:nvGrpSpPr>
          <p:grpSpPr>
            <a:xfrm>
              <a:off x="2467796" y="1684911"/>
              <a:ext cx="2179549" cy="2522077"/>
              <a:chOff x="685796" y="1220188"/>
              <a:chExt cx="2179549" cy="2522077"/>
            </a:xfrm>
          </p:grpSpPr>
          <p:grpSp>
            <p:nvGrpSpPr>
              <p:cNvPr id="30" name="Google Shape;181;p17">
                <a:extLst>
                  <a:ext uri="{FF2B5EF4-FFF2-40B4-BE49-F238E27FC236}">
                    <a16:creationId xmlns:a16="http://schemas.microsoft.com/office/drawing/2014/main" id="{DF382F6B-5806-194B-8988-8F8A1E344DC1}"/>
                  </a:ext>
                </a:extLst>
              </p:cNvPr>
              <p:cNvGrpSpPr/>
              <p:nvPr/>
            </p:nvGrpSpPr>
            <p:grpSpPr>
              <a:xfrm>
                <a:off x="685796" y="1220188"/>
                <a:ext cx="2179549" cy="2522077"/>
                <a:chOff x="4386721" y="1217320"/>
                <a:chExt cx="2179549" cy="2522077"/>
              </a:xfrm>
            </p:grpSpPr>
            <p:sp>
              <p:nvSpPr>
                <p:cNvPr id="42" name="Google Shape;182;p17">
                  <a:extLst>
                    <a:ext uri="{FF2B5EF4-FFF2-40B4-BE49-F238E27FC236}">
                      <a16:creationId xmlns:a16="http://schemas.microsoft.com/office/drawing/2014/main" id="{FDE972B4-F1AA-7749-81F5-46647B3867F8}"/>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46A58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43" name="Google Shape;183;p17">
                  <a:extLst>
                    <a:ext uri="{FF2B5EF4-FFF2-40B4-BE49-F238E27FC236}">
                      <a16:creationId xmlns:a16="http://schemas.microsoft.com/office/drawing/2014/main" id="{CE562547-194B-FE45-8054-71B5E209DE2F}"/>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4;p17">
                  <a:extLst>
                    <a:ext uri="{FF2B5EF4-FFF2-40B4-BE49-F238E27FC236}">
                      <a16:creationId xmlns:a16="http://schemas.microsoft.com/office/drawing/2014/main" id="{DA4FD4D7-1A77-A64E-900B-CB4D50DB7B9E}"/>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5;p17">
                  <a:extLst>
                    <a:ext uri="{FF2B5EF4-FFF2-40B4-BE49-F238E27FC236}">
                      <a16:creationId xmlns:a16="http://schemas.microsoft.com/office/drawing/2014/main" id="{3BEF1301-6585-BE45-A9D5-31C85C9D4E88}"/>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6;p17">
                  <a:extLst>
                    <a:ext uri="{FF2B5EF4-FFF2-40B4-BE49-F238E27FC236}">
                      <a16:creationId xmlns:a16="http://schemas.microsoft.com/office/drawing/2014/main" id="{F53ABD26-3044-8C43-A8DF-B08941B0C17E}"/>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7;p17">
                  <a:extLst>
                    <a:ext uri="{FF2B5EF4-FFF2-40B4-BE49-F238E27FC236}">
                      <a16:creationId xmlns:a16="http://schemas.microsoft.com/office/drawing/2014/main" id="{FB814329-86C5-964E-A6C0-D74430A0123F}"/>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8;p17">
                  <a:extLst>
                    <a:ext uri="{FF2B5EF4-FFF2-40B4-BE49-F238E27FC236}">
                      <a16:creationId xmlns:a16="http://schemas.microsoft.com/office/drawing/2014/main" id="{3BB009F9-7404-BE49-B54C-F6E8FCD1384F}"/>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9;p17">
                  <a:extLst>
                    <a:ext uri="{FF2B5EF4-FFF2-40B4-BE49-F238E27FC236}">
                      <a16:creationId xmlns:a16="http://schemas.microsoft.com/office/drawing/2014/main" id="{49527E39-B914-D847-A2AA-40E9B4CEE9F5}"/>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0;p17">
                  <a:extLst>
                    <a:ext uri="{FF2B5EF4-FFF2-40B4-BE49-F238E27FC236}">
                      <a16:creationId xmlns:a16="http://schemas.microsoft.com/office/drawing/2014/main" id="{E0E46D90-63AD-2E4F-9F77-E470B681DA0B}"/>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1;p17">
                  <a:extLst>
                    <a:ext uri="{FF2B5EF4-FFF2-40B4-BE49-F238E27FC236}">
                      <a16:creationId xmlns:a16="http://schemas.microsoft.com/office/drawing/2014/main" id="{0CDA6D85-5C7F-3C46-9986-61F0C5D44A9A}"/>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2;p17">
                  <a:extLst>
                    <a:ext uri="{FF2B5EF4-FFF2-40B4-BE49-F238E27FC236}">
                      <a16:creationId xmlns:a16="http://schemas.microsoft.com/office/drawing/2014/main" id="{518B52DA-639B-DF41-A885-A9982BD1C3B8}"/>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p17">
                  <a:extLst>
                    <a:ext uri="{FF2B5EF4-FFF2-40B4-BE49-F238E27FC236}">
                      <a16:creationId xmlns:a16="http://schemas.microsoft.com/office/drawing/2014/main" id="{F77554DB-83AB-2447-BA0C-63E3426200D1}"/>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4;p17">
                  <a:extLst>
                    <a:ext uri="{FF2B5EF4-FFF2-40B4-BE49-F238E27FC236}">
                      <a16:creationId xmlns:a16="http://schemas.microsoft.com/office/drawing/2014/main" id="{7EC99F47-780B-CE46-850A-A85BD7B3C83A}"/>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p17">
                  <a:extLst>
                    <a:ext uri="{FF2B5EF4-FFF2-40B4-BE49-F238E27FC236}">
                      <a16:creationId xmlns:a16="http://schemas.microsoft.com/office/drawing/2014/main" id="{E8400AB1-4F24-F345-800E-3FD01C893821}"/>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6;p17">
                  <a:extLst>
                    <a:ext uri="{FF2B5EF4-FFF2-40B4-BE49-F238E27FC236}">
                      <a16:creationId xmlns:a16="http://schemas.microsoft.com/office/drawing/2014/main" id="{C8DE4B4E-5DD8-2445-B823-BBFB61125EC7}"/>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7;p17">
                  <a:extLst>
                    <a:ext uri="{FF2B5EF4-FFF2-40B4-BE49-F238E27FC236}">
                      <a16:creationId xmlns:a16="http://schemas.microsoft.com/office/drawing/2014/main" id="{ED097DF9-7994-6148-B2A5-28343C8194C0}"/>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8;p17">
                  <a:extLst>
                    <a:ext uri="{FF2B5EF4-FFF2-40B4-BE49-F238E27FC236}">
                      <a16:creationId xmlns:a16="http://schemas.microsoft.com/office/drawing/2014/main" id="{3E568849-5665-504F-91A9-9E9245A72C8F}"/>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09;p17">
                <a:extLst>
                  <a:ext uri="{FF2B5EF4-FFF2-40B4-BE49-F238E27FC236}">
                    <a16:creationId xmlns:a16="http://schemas.microsoft.com/office/drawing/2014/main" id="{4A0BF96D-8673-4649-907E-259ED45D90B5}"/>
                  </a:ext>
                </a:extLst>
              </p:cNvPr>
              <p:cNvSpPr txBox="1"/>
              <p:nvPr/>
            </p:nvSpPr>
            <p:spPr>
              <a:xfrm>
                <a:off x="101962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الارتباط على المبلغ</a:t>
                </a:r>
                <a:endParaRPr lang="ar-SA" sz="1600" b="1" dirty="0">
                  <a:latin typeface="Calibri" panose="020F0502020204030204" pitchFamily="34" charset="0"/>
                  <a:cs typeface="Calibri" panose="020F0502020204030204" pitchFamily="34" charset="0"/>
                </a:endParaRPr>
              </a:p>
            </p:txBody>
          </p:sp>
        </p:grpSp>
        <p:grpSp>
          <p:nvGrpSpPr>
            <p:cNvPr id="59" name="Google Shape;210;p17">
              <a:extLst>
                <a:ext uri="{FF2B5EF4-FFF2-40B4-BE49-F238E27FC236}">
                  <a16:creationId xmlns:a16="http://schemas.microsoft.com/office/drawing/2014/main" id="{14453031-EB78-B546-90CC-0B5D5451D6F0}"/>
                </a:ext>
              </a:extLst>
            </p:cNvPr>
            <p:cNvGrpSpPr/>
            <p:nvPr/>
          </p:nvGrpSpPr>
          <p:grpSpPr>
            <a:xfrm>
              <a:off x="5260160" y="1684911"/>
              <a:ext cx="2179549" cy="2522077"/>
              <a:chOff x="3478160" y="1220188"/>
              <a:chExt cx="2179549" cy="2522077"/>
            </a:xfrm>
          </p:grpSpPr>
          <p:grpSp>
            <p:nvGrpSpPr>
              <p:cNvPr id="61" name="Google Shape;214;p17">
                <a:extLst>
                  <a:ext uri="{FF2B5EF4-FFF2-40B4-BE49-F238E27FC236}">
                    <a16:creationId xmlns:a16="http://schemas.microsoft.com/office/drawing/2014/main" id="{0EBEDF1E-1B32-3B41-92F9-B77B7BF6A204}"/>
                  </a:ext>
                </a:extLst>
              </p:cNvPr>
              <p:cNvGrpSpPr/>
              <p:nvPr/>
            </p:nvGrpSpPr>
            <p:grpSpPr>
              <a:xfrm>
                <a:off x="3478160" y="1220188"/>
                <a:ext cx="2179549" cy="2522077"/>
                <a:chOff x="4386721" y="1217320"/>
                <a:chExt cx="2179549" cy="2522077"/>
              </a:xfrm>
            </p:grpSpPr>
            <p:sp>
              <p:nvSpPr>
                <p:cNvPr id="70" name="Google Shape;215;p17">
                  <a:extLst>
                    <a:ext uri="{FF2B5EF4-FFF2-40B4-BE49-F238E27FC236}">
                      <a16:creationId xmlns:a16="http://schemas.microsoft.com/office/drawing/2014/main" id="{5C841A46-F5A2-384D-9872-C1F1F1498B80}"/>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71" name="Google Shape;216;p17">
                  <a:extLst>
                    <a:ext uri="{FF2B5EF4-FFF2-40B4-BE49-F238E27FC236}">
                      <a16:creationId xmlns:a16="http://schemas.microsoft.com/office/drawing/2014/main" id="{5946A90C-F574-404E-8A91-72CEC7E371E0}"/>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p17">
                  <a:extLst>
                    <a:ext uri="{FF2B5EF4-FFF2-40B4-BE49-F238E27FC236}">
                      <a16:creationId xmlns:a16="http://schemas.microsoft.com/office/drawing/2014/main" id="{BF726DFD-13B5-8A45-8E0A-A427FC8F1F2B}"/>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73" name="Google Shape;218;p17">
                  <a:extLst>
                    <a:ext uri="{FF2B5EF4-FFF2-40B4-BE49-F238E27FC236}">
                      <a16:creationId xmlns:a16="http://schemas.microsoft.com/office/drawing/2014/main" id="{7A70FA16-901E-FA48-AA4C-8159335149B0}"/>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p17">
                  <a:extLst>
                    <a:ext uri="{FF2B5EF4-FFF2-40B4-BE49-F238E27FC236}">
                      <a16:creationId xmlns:a16="http://schemas.microsoft.com/office/drawing/2014/main" id="{FC339EA3-C4AC-994B-BD89-5273D9FF137B}"/>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0;p17">
                  <a:extLst>
                    <a:ext uri="{FF2B5EF4-FFF2-40B4-BE49-F238E27FC236}">
                      <a16:creationId xmlns:a16="http://schemas.microsoft.com/office/drawing/2014/main" id="{B06E4BF3-63A6-D545-9209-7835D35DCF48}"/>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1;p17">
                  <a:extLst>
                    <a:ext uri="{FF2B5EF4-FFF2-40B4-BE49-F238E27FC236}">
                      <a16:creationId xmlns:a16="http://schemas.microsoft.com/office/drawing/2014/main" id="{134ABE15-15B3-7146-BAE8-9D7A273937EE}"/>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2;p17">
                  <a:extLst>
                    <a:ext uri="{FF2B5EF4-FFF2-40B4-BE49-F238E27FC236}">
                      <a16:creationId xmlns:a16="http://schemas.microsoft.com/office/drawing/2014/main" id="{7BBAF7E7-1587-7346-B5EB-F6D86A44BDCD}"/>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3;p17">
                  <a:extLst>
                    <a:ext uri="{FF2B5EF4-FFF2-40B4-BE49-F238E27FC236}">
                      <a16:creationId xmlns:a16="http://schemas.microsoft.com/office/drawing/2014/main" id="{1201065D-86F0-4548-AB46-ADFBDD4BB75A}"/>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4;p17">
                  <a:extLst>
                    <a:ext uri="{FF2B5EF4-FFF2-40B4-BE49-F238E27FC236}">
                      <a16:creationId xmlns:a16="http://schemas.microsoft.com/office/drawing/2014/main" id="{965D7090-6948-3F4C-B5A2-06F98D0314F8}"/>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5;p17">
                  <a:extLst>
                    <a:ext uri="{FF2B5EF4-FFF2-40B4-BE49-F238E27FC236}">
                      <a16:creationId xmlns:a16="http://schemas.microsoft.com/office/drawing/2014/main" id="{910A8CC0-5CBD-E849-B9FA-BBAA482C8C19}"/>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6;p17">
                  <a:extLst>
                    <a:ext uri="{FF2B5EF4-FFF2-40B4-BE49-F238E27FC236}">
                      <a16:creationId xmlns:a16="http://schemas.microsoft.com/office/drawing/2014/main" id="{85934ED5-EEA6-AA4F-8B6F-7B5C95408863}"/>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p17">
                  <a:extLst>
                    <a:ext uri="{FF2B5EF4-FFF2-40B4-BE49-F238E27FC236}">
                      <a16:creationId xmlns:a16="http://schemas.microsoft.com/office/drawing/2014/main" id="{A0DE746A-325E-704D-B5AE-1AEC3C01CBD8}"/>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8;p17">
                  <a:extLst>
                    <a:ext uri="{FF2B5EF4-FFF2-40B4-BE49-F238E27FC236}">
                      <a16:creationId xmlns:a16="http://schemas.microsoft.com/office/drawing/2014/main" id="{EBC8A441-D8D6-8041-BEA7-868DFD18C034}"/>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9;p17">
                  <a:extLst>
                    <a:ext uri="{FF2B5EF4-FFF2-40B4-BE49-F238E27FC236}">
                      <a16:creationId xmlns:a16="http://schemas.microsoft.com/office/drawing/2014/main" id="{8E3E5D09-3F17-0A4B-ABFC-4F5F37239CB3}"/>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0;p17">
                  <a:extLst>
                    <a:ext uri="{FF2B5EF4-FFF2-40B4-BE49-F238E27FC236}">
                      <a16:creationId xmlns:a16="http://schemas.microsoft.com/office/drawing/2014/main" id="{E9904345-2CC2-E848-A279-04EE4E974190}"/>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1;p17">
                  <a:extLst>
                    <a:ext uri="{FF2B5EF4-FFF2-40B4-BE49-F238E27FC236}">
                      <a16:creationId xmlns:a16="http://schemas.microsoft.com/office/drawing/2014/main" id="{DB9843DF-DD15-B742-8F89-A2E85107243E}"/>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33;p17">
                <a:extLst>
                  <a:ext uri="{FF2B5EF4-FFF2-40B4-BE49-F238E27FC236}">
                    <a16:creationId xmlns:a16="http://schemas.microsoft.com/office/drawing/2014/main" id="{2E115E58-69D4-4644-870F-E9E6B8C0700C}"/>
                  </a:ext>
                </a:extLst>
              </p:cNvPr>
              <p:cNvSpPr txBox="1"/>
              <p:nvPr/>
            </p:nvSpPr>
            <p:spPr>
              <a:xfrm>
                <a:off x="3811975" y="1407275"/>
                <a:ext cx="912900" cy="377700"/>
              </a:xfrm>
              <a:prstGeom prst="rect">
                <a:avLst/>
              </a:prstGeom>
              <a:noFill/>
              <a:ln>
                <a:noFill/>
              </a:ln>
            </p:spPr>
            <p:txBody>
              <a:bodyPr spcFirstLastPara="1" wrap="square" lIns="91425" tIns="91425" rIns="91425" bIns="91425" anchor="ctr" anchorCtr="0">
                <a:noAutofit/>
              </a:bodyPr>
              <a:lstStyle/>
              <a:p>
                <a:pPr algn="ctr" rtl="0">
                  <a:buClr>
                    <a:schemeClr val="dk1"/>
                  </a:buClr>
                  <a:buSzPts val="1100"/>
                </a:pPr>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اختيار جهات التأمين</a:t>
                </a:r>
                <a:endParaRPr lang="ar-SA" sz="1600" b="1" dirty="0">
                  <a:latin typeface="Calibri" panose="020F0502020204030204" pitchFamily="34" charset="0"/>
                  <a:cs typeface="Calibri" panose="020F0502020204030204" pitchFamily="34" charset="0"/>
                </a:endParaRPr>
              </a:p>
            </p:txBody>
          </p:sp>
        </p:grpSp>
        <p:grpSp>
          <p:nvGrpSpPr>
            <p:cNvPr id="89" name="Google Shape;240;p17">
              <a:extLst>
                <a:ext uri="{FF2B5EF4-FFF2-40B4-BE49-F238E27FC236}">
                  <a16:creationId xmlns:a16="http://schemas.microsoft.com/office/drawing/2014/main" id="{FEEB191C-4E94-B04D-B6DF-70059C738947}"/>
                </a:ext>
              </a:extLst>
            </p:cNvPr>
            <p:cNvGrpSpPr/>
            <p:nvPr/>
          </p:nvGrpSpPr>
          <p:grpSpPr>
            <a:xfrm>
              <a:off x="8052525" y="1684911"/>
              <a:ext cx="2179549" cy="2522077"/>
              <a:chOff x="6270525" y="1220188"/>
              <a:chExt cx="2179549" cy="2522077"/>
            </a:xfrm>
          </p:grpSpPr>
          <p:grpSp>
            <p:nvGrpSpPr>
              <p:cNvPr id="91" name="Google Shape;244;p17">
                <a:extLst>
                  <a:ext uri="{FF2B5EF4-FFF2-40B4-BE49-F238E27FC236}">
                    <a16:creationId xmlns:a16="http://schemas.microsoft.com/office/drawing/2014/main" id="{4AA31CCD-4A83-9547-B9A7-A65D97E677E7}"/>
                  </a:ext>
                </a:extLst>
              </p:cNvPr>
              <p:cNvGrpSpPr/>
              <p:nvPr/>
            </p:nvGrpSpPr>
            <p:grpSpPr>
              <a:xfrm>
                <a:off x="6270525" y="1220188"/>
                <a:ext cx="2179549" cy="2522077"/>
                <a:chOff x="4386721" y="1217320"/>
                <a:chExt cx="2179549" cy="2522077"/>
              </a:xfrm>
            </p:grpSpPr>
            <p:sp>
              <p:nvSpPr>
                <p:cNvPr id="100" name="Google Shape;245;p17">
                  <a:extLst>
                    <a:ext uri="{FF2B5EF4-FFF2-40B4-BE49-F238E27FC236}">
                      <a16:creationId xmlns:a16="http://schemas.microsoft.com/office/drawing/2014/main" id="{445C9C83-6151-9E44-825D-2A8EECFE4E49}"/>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0070C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01" name="Google Shape;246;p17">
                  <a:extLst>
                    <a:ext uri="{FF2B5EF4-FFF2-40B4-BE49-F238E27FC236}">
                      <a16:creationId xmlns:a16="http://schemas.microsoft.com/office/drawing/2014/main" id="{867D2EE0-0CA3-C544-ACD1-F61B972AFF3C}"/>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7;p17">
                  <a:extLst>
                    <a:ext uri="{FF2B5EF4-FFF2-40B4-BE49-F238E27FC236}">
                      <a16:creationId xmlns:a16="http://schemas.microsoft.com/office/drawing/2014/main" id="{4931DDB5-4423-274F-A154-17EDEF4D5889}"/>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8;p17">
                  <a:extLst>
                    <a:ext uri="{FF2B5EF4-FFF2-40B4-BE49-F238E27FC236}">
                      <a16:creationId xmlns:a16="http://schemas.microsoft.com/office/drawing/2014/main" id="{17220F91-8E27-0847-93BF-9D9366A5F87A}"/>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p17">
                  <a:extLst>
                    <a:ext uri="{FF2B5EF4-FFF2-40B4-BE49-F238E27FC236}">
                      <a16:creationId xmlns:a16="http://schemas.microsoft.com/office/drawing/2014/main" id="{F3636F1A-9A86-594E-BE8E-51DC53176899}"/>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0;p17">
                  <a:extLst>
                    <a:ext uri="{FF2B5EF4-FFF2-40B4-BE49-F238E27FC236}">
                      <a16:creationId xmlns:a16="http://schemas.microsoft.com/office/drawing/2014/main" id="{EDB563E9-E3D5-334E-9D1B-2C0D93929A17}"/>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1;p17">
                  <a:extLst>
                    <a:ext uri="{FF2B5EF4-FFF2-40B4-BE49-F238E27FC236}">
                      <a16:creationId xmlns:a16="http://schemas.microsoft.com/office/drawing/2014/main" id="{EDAD2E20-E740-7D4D-B630-FF9D5AD53609}"/>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2;p17">
                  <a:extLst>
                    <a:ext uri="{FF2B5EF4-FFF2-40B4-BE49-F238E27FC236}">
                      <a16:creationId xmlns:a16="http://schemas.microsoft.com/office/drawing/2014/main" id="{F4A583D0-2DFE-1143-B08F-8BC2F9204D38}"/>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3;p17">
                  <a:extLst>
                    <a:ext uri="{FF2B5EF4-FFF2-40B4-BE49-F238E27FC236}">
                      <a16:creationId xmlns:a16="http://schemas.microsoft.com/office/drawing/2014/main" id="{D78F4C49-A3A3-E94F-A246-547763266B81}"/>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4;p17">
                  <a:extLst>
                    <a:ext uri="{FF2B5EF4-FFF2-40B4-BE49-F238E27FC236}">
                      <a16:creationId xmlns:a16="http://schemas.microsoft.com/office/drawing/2014/main" id="{17250BC2-DBC9-3E47-B3A2-20C064B0537D}"/>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5;p17">
                  <a:extLst>
                    <a:ext uri="{FF2B5EF4-FFF2-40B4-BE49-F238E27FC236}">
                      <a16:creationId xmlns:a16="http://schemas.microsoft.com/office/drawing/2014/main" id="{E4C8C574-DE75-E84D-A3A1-63D462BD5B06}"/>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6;p17">
                  <a:extLst>
                    <a:ext uri="{FF2B5EF4-FFF2-40B4-BE49-F238E27FC236}">
                      <a16:creationId xmlns:a16="http://schemas.microsoft.com/office/drawing/2014/main" id="{D20A3C92-D04B-274F-AC47-3125D2AD51E7}"/>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7;p17">
                  <a:extLst>
                    <a:ext uri="{FF2B5EF4-FFF2-40B4-BE49-F238E27FC236}">
                      <a16:creationId xmlns:a16="http://schemas.microsoft.com/office/drawing/2014/main" id="{C03D507B-1240-9B41-9E17-38C19911DCE4}"/>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8;p17">
                  <a:extLst>
                    <a:ext uri="{FF2B5EF4-FFF2-40B4-BE49-F238E27FC236}">
                      <a16:creationId xmlns:a16="http://schemas.microsoft.com/office/drawing/2014/main" id="{914D17C4-44C3-BD4B-B6A0-3FC91527588F}"/>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9;p17">
                  <a:extLst>
                    <a:ext uri="{FF2B5EF4-FFF2-40B4-BE49-F238E27FC236}">
                      <a16:creationId xmlns:a16="http://schemas.microsoft.com/office/drawing/2014/main" id="{1DC05F80-B162-4947-9C8A-BC12A2DA5AEB}"/>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0;p17">
                  <a:extLst>
                    <a:ext uri="{FF2B5EF4-FFF2-40B4-BE49-F238E27FC236}">
                      <a16:creationId xmlns:a16="http://schemas.microsoft.com/office/drawing/2014/main" id="{B9DC42AC-4D18-7843-8C62-DBCA0FEBFEAB}"/>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1;p17">
                  <a:extLst>
                    <a:ext uri="{FF2B5EF4-FFF2-40B4-BE49-F238E27FC236}">
                      <a16:creationId xmlns:a16="http://schemas.microsoft.com/office/drawing/2014/main" id="{E90BC720-09AA-B94D-8F2A-B35B7743E76A}"/>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263;p17">
                <a:extLst>
                  <a:ext uri="{FF2B5EF4-FFF2-40B4-BE49-F238E27FC236}">
                    <a16:creationId xmlns:a16="http://schemas.microsoft.com/office/drawing/2014/main" id="{64C53AF3-D67D-124C-8323-3FBDF392B254}"/>
                  </a:ext>
                </a:extLst>
              </p:cNvPr>
              <p:cNvSpPr txBox="1"/>
              <p:nvPr/>
            </p:nvSpPr>
            <p:spPr>
              <a:xfrm>
                <a:off x="660432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وصف الاحتياج</a:t>
                </a:r>
                <a:endParaRPr lang="ar-SA" sz="1600" b="1" dirty="0">
                  <a:latin typeface="Calibri" panose="020F0502020204030204" pitchFamily="34" charset="0"/>
                  <a:cs typeface="Calibri" panose="020F0502020204030204" pitchFamily="34" charset="0"/>
                </a:endParaRPr>
              </a:p>
            </p:txBody>
          </p:sp>
        </p:grpSp>
      </p:grpSp>
      <p:sp>
        <p:nvSpPr>
          <p:cNvPr id="88" name="Google Shape;1081;p27">
            <a:extLst>
              <a:ext uri="{FF2B5EF4-FFF2-40B4-BE49-F238E27FC236}">
                <a16:creationId xmlns:a16="http://schemas.microsoft.com/office/drawing/2014/main" id="{A2C30AF0-3ADD-5040-90C3-A12FFD7B1ECD}"/>
              </a:ext>
            </a:extLst>
          </p:cNvPr>
          <p:cNvSpPr/>
          <p:nvPr/>
        </p:nvSpPr>
        <p:spPr>
          <a:xfrm>
            <a:off x="10394589" y="5463652"/>
            <a:ext cx="492403" cy="492403"/>
          </a:xfrm>
          <a:prstGeom prst="ellipse">
            <a:avLst/>
          </a:prstGeom>
          <a:solidFill>
            <a:srgbClr val="0070C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600" dirty="0">
                <a:solidFill>
                  <a:srgbClr val="FFFFFF"/>
                </a:solidFill>
                <a:latin typeface="Fira Sans Extra Condensed SemiBold"/>
                <a:ea typeface="Fira Sans Extra Condensed SemiBold"/>
                <a:cs typeface="Fira Sans Extra Condensed SemiBold"/>
                <a:sym typeface="Fira Sans Extra Condensed SemiBold"/>
              </a:rPr>
              <a:t>٤</a:t>
            </a:r>
            <a:endParaRPr sz="16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0" name="Google Shape;1081;p27">
            <a:extLst>
              <a:ext uri="{FF2B5EF4-FFF2-40B4-BE49-F238E27FC236}">
                <a16:creationId xmlns:a16="http://schemas.microsoft.com/office/drawing/2014/main" id="{6B0661EC-D58B-B647-A3DD-B8CEFA78A8A6}"/>
              </a:ext>
            </a:extLst>
          </p:cNvPr>
          <p:cNvSpPr/>
          <p:nvPr/>
        </p:nvSpPr>
        <p:spPr>
          <a:xfrm>
            <a:off x="6569964" y="5503614"/>
            <a:ext cx="492403" cy="492403"/>
          </a:xfrm>
          <a:prstGeom prst="ellipse">
            <a:avLst/>
          </a:prstGeom>
          <a:solidFill>
            <a:srgbClr val="FFC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600" dirty="0">
                <a:solidFill>
                  <a:srgbClr val="FFFFFF"/>
                </a:solidFill>
                <a:latin typeface="Fira Sans Extra Condensed SemiBold"/>
                <a:ea typeface="Fira Sans Extra Condensed SemiBold"/>
                <a:cs typeface="Fira Sans Extra Condensed SemiBold"/>
                <a:sym typeface="Fira Sans Extra Condensed SemiBold"/>
              </a:rPr>
              <a:t>٥</a:t>
            </a:r>
            <a:endParaRPr sz="16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4" name="Google Shape;1081;p27">
            <a:extLst>
              <a:ext uri="{FF2B5EF4-FFF2-40B4-BE49-F238E27FC236}">
                <a16:creationId xmlns:a16="http://schemas.microsoft.com/office/drawing/2014/main" id="{C5A80D7A-5FB2-104B-A4F3-53E46E82AB1D}"/>
              </a:ext>
            </a:extLst>
          </p:cNvPr>
          <p:cNvSpPr/>
          <p:nvPr/>
        </p:nvSpPr>
        <p:spPr>
          <a:xfrm>
            <a:off x="2737067" y="5507855"/>
            <a:ext cx="492403" cy="492403"/>
          </a:xfrm>
          <a:prstGeom prst="ellipse">
            <a:avLst/>
          </a:prstGeom>
          <a:solidFill>
            <a:srgbClr val="46A58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600" dirty="0">
                <a:solidFill>
                  <a:srgbClr val="FFFFFF"/>
                </a:solidFill>
                <a:latin typeface="Fira Sans Extra Condensed SemiBold"/>
                <a:ea typeface="Fira Sans Extra Condensed SemiBold"/>
                <a:cs typeface="Fira Sans Extra Condensed SemiBold"/>
                <a:sym typeface="Fira Sans Extra Condensed SemiBold"/>
              </a:rPr>
              <a:t>٦</a:t>
            </a:r>
            <a:endParaRPr sz="16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5" name="Google Shape;262;p17">
            <a:extLst>
              <a:ext uri="{FF2B5EF4-FFF2-40B4-BE49-F238E27FC236}">
                <a16:creationId xmlns:a16="http://schemas.microsoft.com/office/drawing/2014/main" id="{6B0E576C-6DD2-C046-ADC9-3B6E98DC073D}"/>
              </a:ext>
            </a:extLst>
          </p:cNvPr>
          <p:cNvSpPr txBox="1"/>
          <p:nvPr/>
        </p:nvSpPr>
        <p:spPr>
          <a:xfrm>
            <a:off x="8527542" y="2757141"/>
            <a:ext cx="2714279" cy="1892627"/>
          </a:xfrm>
          <a:prstGeom prst="rect">
            <a:avLst/>
          </a:prstGeom>
          <a:no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r>
              <a:rPr lang="ar-SA" b="1" dirty="0">
                <a:solidFill>
                  <a:srgbClr val="FFFFFF"/>
                </a:solidFill>
                <a:latin typeface="Calibri" panose="020F0502020204030204" pitchFamily="34" charset="0"/>
                <a:ea typeface="Roboto"/>
                <a:cs typeface="Calibri" panose="020F0502020204030204" pitchFamily="34" charset="0"/>
                <a:sym typeface="Roboto"/>
              </a:rPr>
              <a:t>تتم مراجعة طلب الشراء في ضوء ما يتوفر من معلومات عن هذه الأصناف وفق مسح للسوق والتأكد من سلامة المواصفات المطلوبة وأنها في حدود الاحتياج الفعلي.</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96" name="Google Shape;262;p17">
            <a:extLst>
              <a:ext uri="{FF2B5EF4-FFF2-40B4-BE49-F238E27FC236}">
                <a16:creationId xmlns:a16="http://schemas.microsoft.com/office/drawing/2014/main" id="{E63908F8-D6CC-ED48-B265-A8CBD422F6ED}"/>
              </a:ext>
            </a:extLst>
          </p:cNvPr>
          <p:cNvSpPr txBox="1"/>
          <p:nvPr/>
        </p:nvSpPr>
        <p:spPr>
          <a:xfrm>
            <a:off x="4718661" y="2628856"/>
            <a:ext cx="2714279" cy="1892627"/>
          </a:xfrm>
          <a:prstGeom prst="rect">
            <a:avLst/>
          </a:prstGeom>
          <a:no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r>
              <a:rPr lang="ar-SA" b="1" dirty="0">
                <a:solidFill>
                  <a:srgbClr val="FFFFFF"/>
                </a:solidFill>
                <a:latin typeface="Calibri" panose="020F0502020204030204" pitchFamily="34" charset="0"/>
                <a:ea typeface="Roboto"/>
                <a:cs typeface="Calibri" panose="020F0502020204030204" pitchFamily="34" charset="0"/>
                <a:sym typeface="Roboto"/>
              </a:rPr>
              <a:t>يتم اختيار الأسلوب المناسب وفق نظام المنافسات والمشتريات لتحديد أفضل جهة قادرة لتلبية الاحتياج.</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97" name="Google Shape;262;p17">
            <a:extLst>
              <a:ext uri="{FF2B5EF4-FFF2-40B4-BE49-F238E27FC236}">
                <a16:creationId xmlns:a16="http://schemas.microsoft.com/office/drawing/2014/main" id="{43E7200D-3704-D94C-8FF1-3AF76A9B129B}"/>
              </a:ext>
            </a:extLst>
          </p:cNvPr>
          <p:cNvSpPr txBox="1"/>
          <p:nvPr/>
        </p:nvSpPr>
        <p:spPr>
          <a:xfrm>
            <a:off x="881138" y="2653186"/>
            <a:ext cx="2714279" cy="1892627"/>
          </a:xfrm>
          <a:prstGeom prst="rect">
            <a:avLst/>
          </a:prstGeom>
          <a:no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r>
              <a:rPr lang="ar-SA" b="1" dirty="0">
                <a:solidFill>
                  <a:srgbClr val="FFFFFF"/>
                </a:solidFill>
                <a:latin typeface="Calibri" panose="020F0502020204030204" pitchFamily="34" charset="0"/>
                <a:ea typeface="Roboto"/>
                <a:cs typeface="Calibri" panose="020F0502020204030204" pitchFamily="34" charset="0"/>
                <a:sym typeface="Roboto"/>
              </a:rPr>
              <a:t>يتم تحديد البند المختص بالمصروف والملغ المقرر صرفه ويتم رفع طلب بالارتباط لإدارة الميزانية للتأكد من توفر المبالغ قبل الشروع في عمليات التعاقد والتأمين</a:t>
            </a:r>
            <a:endParaRPr b="1" dirty="0">
              <a:solidFill>
                <a:srgbClr val="FFFFFF"/>
              </a:solidFill>
              <a:latin typeface="Calibri" panose="020F0502020204030204" pitchFamily="34" charset="0"/>
              <a:ea typeface="Roboto"/>
              <a:cs typeface="Calibri" panose="020F0502020204030204" pitchFamily="34" charset="0"/>
              <a:sym typeface="Roboto"/>
            </a:endParaRPr>
          </a:p>
        </p:txBody>
      </p:sp>
      <p:cxnSp>
        <p:nvCxnSpPr>
          <p:cNvPr id="92" name="موصل مستقيم 91">
            <a:extLst>
              <a:ext uri="{FF2B5EF4-FFF2-40B4-BE49-F238E27FC236}">
                <a16:creationId xmlns:a16="http://schemas.microsoft.com/office/drawing/2014/main" id="{6329D2E7-A4CE-EC4E-82FE-3C8C443713DC}"/>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98" name="صورة 97" descr="صورة تحتوي على نص, ألعاب القوى&#10;&#10;تم إنشاء الوصف تلقائياً">
            <a:extLst>
              <a:ext uri="{FF2B5EF4-FFF2-40B4-BE49-F238E27FC236}">
                <a16:creationId xmlns:a16="http://schemas.microsoft.com/office/drawing/2014/main" id="{76630945-3736-9E4A-A0E0-9137917B15C1}"/>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11457150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algn="ctr" defTabSz="914400" rtl="1" eaLnBrk="1" latinLnBrk="0" hangingPunct="1">
              <a:lnSpc>
                <a:spcPct val="90000"/>
              </a:lnSpc>
              <a:spcBef>
                <a:spcPct val="0"/>
              </a:spcBef>
              <a:buNone/>
            </a:pPr>
            <a:r>
              <a:rPr lang="ar-SA" sz="4000" b="1" dirty="0">
                <a:latin typeface="Calibri" panose="020F0502020204030204" pitchFamily="34" charset="0"/>
                <a:cs typeface="Calibri" panose="020F0502020204030204" pitchFamily="34" charset="0"/>
              </a:rPr>
              <a:t>الدورة المستندية للمشتريات الحكومية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grpSp>
        <p:nvGrpSpPr>
          <p:cNvPr id="3" name="مجموعة 2">
            <a:extLst>
              <a:ext uri="{FF2B5EF4-FFF2-40B4-BE49-F238E27FC236}">
                <a16:creationId xmlns:a16="http://schemas.microsoft.com/office/drawing/2014/main" id="{0EBC98F7-AE6A-4B4E-9C6D-CD53E07A89EF}"/>
              </a:ext>
            </a:extLst>
          </p:cNvPr>
          <p:cNvGrpSpPr/>
          <p:nvPr/>
        </p:nvGrpSpPr>
        <p:grpSpPr>
          <a:xfrm>
            <a:off x="770039" y="1888110"/>
            <a:ext cx="10651922" cy="3986551"/>
            <a:chOff x="2467796" y="1684911"/>
            <a:chExt cx="7764278" cy="2905831"/>
          </a:xfrm>
        </p:grpSpPr>
        <p:grpSp>
          <p:nvGrpSpPr>
            <p:cNvPr id="7" name="Google Shape;160;p17">
              <a:extLst>
                <a:ext uri="{FF2B5EF4-FFF2-40B4-BE49-F238E27FC236}">
                  <a16:creationId xmlns:a16="http://schemas.microsoft.com/office/drawing/2014/main" id="{C3A140B5-1956-8A4D-A53A-441D5BF01F7B}"/>
                </a:ext>
              </a:extLst>
            </p:cNvPr>
            <p:cNvGrpSpPr/>
            <p:nvPr/>
          </p:nvGrpSpPr>
          <p:grpSpPr>
            <a:xfrm rot="9574045">
              <a:off x="4756952" y="4154289"/>
              <a:ext cx="1421545" cy="436453"/>
              <a:chOff x="473690" y="3806031"/>
              <a:chExt cx="1421545" cy="436453"/>
            </a:xfrm>
          </p:grpSpPr>
          <p:sp>
            <p:nvSpPr>
              <p:cNvPr id="8" name="Google Shape;161;p17">
                <a:extLst>
                  <a:ext uri="{FF2B5EF4-FFF2-40B4-BE49-F238E27FC236}">
                    <a16:creationId xmlns:a16="http://schemas.microsoft.com/office/drawing/2014/main" id="{2F38E0D1-A44E-824A-AAA1-8064DB5A8623}"/>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8C65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9" name="Google Shape;162;p17">
                <a:extLst>
                  <a:ext uri="{FF2B5EF4-FFF2-40B4-BE49-F238E27FC236}">
                    <a16:creationId xmlns:a16="http://schemas.microsoft.com/office/drawing/2014/main" id="{2F9E768C-E680-9E49-99CC-7F155FD3D2A7}"/>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3;p17">
                <a:extLst>
                  <a:ext uri="{FF2B5EF4-FFF2-40B4-BE49-F238E27FC236}">
                    <a16:creationId xmlns:a16="http://schemas.microsoft.com/office/drawing/2014/main" id="{6B0779F5-DC9D-934F-B512-DB34BE843C00}"/>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p17">
                <a:extLst>
                  <a:ext uri="{FF2B5EF4-FFF2-40B4-BE49-F238E27FC236}">
                    <a16:creationId xmlns:a16="http://schemas.microsoft.com/office/drawing/2014/main" id="{1DCCE686-59BB-BF40-9DD4-ABDBD75F24BD}"/>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5;p17">
                <a:extLst>
                  <a:ext uri="{FF2B5EF4-FFF2-40B4-BE49-F238E27FC236}">
                    <a16:creationId xmlns:a16="http://schemas.microsoft.com/office/drawing/2014/main" id="{853A8CB2-5884-4145-85F0-7E7F67EE8D03}"/>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p17">
                <a:extLst>
                  <a:ext uri="{FF2B5EF4-FFF2-40B4-BE49-F238E27FC236}">
                    <a16:creationId xmlns:a16="http://schemas.microsoft.com/office/drawing/2014/main" id="{7570A38A-C4F0-5A4F-91E9-F6F56E874DD7}"/>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7;p17">
                <a:extLst>
                  <a:ext uri="{FF2B5EF4-FFF2-40B4-BE49-F238E27FC236}">
                    <a16:creationId xmlns:a16="http://schemas.microsoft.com/office/drawing/2014/main" id="{FC21D657-7826-4749-82FB-CE371DE9EDA2}"/>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p17">
                <a:extLst>
                  <a:ext uri="{FF2B5EF4-FFF2-40B4-BE49-F238E27FC236}">
                    <a16:creationId xmlns:a16="http://schemas.microsoft.com/office/drawing/2014/main" id="{C397AD82-345A-0C46-B4B6-B52A24F7B9C8}"/>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9;p17">
                <a:extLst>
                  <a:ext uri="{FF2B5EF4-FFF2-40B4-BE49-F238E27FC236}">
                    <a16:creationId xmlns:a16="http://schemas.microsoft.com/office/drawing/2014/main" id="{20E8376B-3672-3346-AF97-43B0AB74B65B}"/>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70;p17">
              <a:extLst>
                <a:ext uri="{FF2B5EF4-FFF2-40B4-BE49-F238E27FC236}">
                  <a16:creationId xmlns:a16="http://schemas.microsoft.com/office/drawing/2014/main" id="{EE9C053D-94C5-E84D-8B34-787D6CC728C4}"/>
                </a:ext>
              </a:extLst>
            </p:cNvPr>
            <p:cNvGrpSpPr/>
            <p:nvPr/>
          </p:nvGrpSpPr>
          <p:grpSpPr>
            <a:xfrm rot="9807892">
              <a:off x="7564686" y="4154289"/>
              <a:ext cx="1421545" cy="436453"/>
              <a:chOff x="473690" y="3806031"/>
              <a:chExt cx="1421545" cy="436453"/>
            </a:xfrm>
          </p:grpSpPr>
          <p:sp>
            <p:nvSpPr>
              <p:cNvPr id="20" name="Google Shape;171;p17">
                <a:extLst>
                  <a:ext uri="{FF2B5EF4-FFF2-40B4-BE49-F238E27FC236}">
                    <a16:creationId xmlns:a16="http://schemas.microsoft.com/office/drawing/2014/main" id="{3B78C1A4-3AA4-AF48-9AFE-B0060279EA0F}"/>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8C65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72;p17">
                <a:extLst>
                  <a:ext uri="{FF2B5EF4-FFF2-40B4-BE49-F238E27FC236}">
                    <a16:creationId xmlns:a16="http://schemas.microsoft.com/office/drawing/2014/main" id="{3AA2C779-05D7-2848-A3B4-C5BEC1015F63}"/>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3;p17">
                <a:extLst>
                  <a:ext uri="{FF2B5EF4-FFF2-40B4-BE49-F238E27FC236}">
                    <a16:creationId xmlns:a16="http://schemas.microsoft.com/office/drawing/2014/main" id="{A17BC954-91C4-6044-BC38-857A71F39BD4}"/>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p17">
                <a:extLst>
                  <a:ext uri="{FF2B5EF4-FFF2-40B4-BE49-F238E27FC236}">
                    <a16:creationId xmlns:a16="http://schemas.microsoft.com/office/drawing/2014/main" id="{AB905515-08B2-8642-917B-5680432EDD75}"/>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5;p17">
                <a:extLst>
                  <a:ext uri="{FF2B5EF4-FFF2-40B4-BE49-F238E27FC236}">
                    <a16:creationId xmlns:a16="http://schemas.microsoft.com/office/drawing/2014/main" id="{8A5EFEE2-6EB3-A244-9160-55D1C00F3CC8}"/>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6;p17">
                <a:extLst>
                  <a:ext uri="{FF2B5EF4-FFF2-40B4-BE49-F238E27FC236}">
                    <a16:creationId xmlns:a16="http://schemas.microsoft.com/office/drawing/2014/main" id="{43D53F24-ACB2-6D4E-95F6-99759605A4EE}"/>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7;p17">
                <a:extLst>
                  <a:ext uri="{FF2B5EF4-FFF2-40B4-BE49-F238E27FC236}">
                    <a16:creationId xmlns:a16="http://schemas.microsoft.com/office/drawing/2014/main" id="{219951EF-79B1-3149-B8FE-B63B5DD55252}"/>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8;p17">
                <a:extLst>
                  <a:ext uri="{FF2B5EF4-FFF2-40B4-BE49-F238E27FC236}">
                    <a16:creationId xmlns:a16="http://schemas.microsoft.com/office/drawing/2014/main" id="{16EE0270-4859-924C-A427-46DABC82F32D}"/>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p17">
                <a:extLst>
                  <a:ext uri="{FF2B5EF4-FFF2-40B4-BE49-F238E27FC236}">
                    <a16:creationId xmlns:a16="http://schemas.microsoft.com/office/drawing/2014/main" id="{AFCCD745-F6EB-544A-BA4A-E5EA84785B4F}"/>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80;p17">
              <a:extLst>
                <a:ext uri="{FF2B5EF4-FFF2-40B4-BE49-F238E27FC236}">
                  <a16:creationId xmlns:a16="http://schemas.microsoft.com/office/drawing/2014/main" id="{95DE8DF2-2C98-B142-A464-D8534B20840C}"/>
                </a:ext>
              </a:extLst>
            </p:cNvPr>
            <p:cNvGrpSpPr/>
            <p:nvPr/>
          </p:nvGrpSpPr>
          <p:grpSpPr>
            <a:xfrm>
              <a:off x="2467796" y="1684911"/>
              <a:ext cx="2179549" cy="2522077"/>
              <a:chOff x="685796" y="1220188"/>
              <a:chExt cx="2179549" cy="2522077"/>
            </a:xfrm>
          </p:grpSpPr>
          <p:grpSp>
            <p:nvGrpSpPr>
              <p:cNvPr id="30" name="Google Shape;181;p17">
                <a:extLst>
                  <a:ext uri="{FF2B5EF4-FFF2-40B4-BE49-F238E27FC236}">
                    <a16:creationId xmlns:a16="http://schemas.microsoft.com/office/drawing/2014/main" id="{DF382F6B-5806-194B-8988-8F8A1E344DC1}"/>
                  </a:ext>
                </a:extLst>
              </p:cNvPr>
              <p:cNvGrpSpPr/>
              <p:nvPr/>
            </p:nvGrpSpPr>
            <p:grpSpPr>
              <a:xfrm>
                <a:off x="685796" y="1220188"/>
                <a:ext cx="2179549" cy="2522077"/>
                <a:chOff x="4386721" y="1217320"/>
                <a:chExt cx="2179549" cy="2522077"/>
              </a:xfrm>
            </p:grpSpPr>
            <p:sp>
              <p:nvSpPr>
                <p:cNvPr id="42" name="Google Shape;182;p17">
                  <a:extLst>
                    <a:ext uri="{FF2B5EF4-FFF2-40B4-BE49-F238E27FC236}">
                      <a16:creationId xmlns:a16="http://schemas.microsoft.com/office/drawing/2014/main" id="{FDE972B4-F1AA-7749-81F5-46647B3867F8}"/>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0070C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43" name="Google Shape;183;p17">
                  <a:extLst>
                    <a:ext uri="{FF2B5EF4-FFF2-40B4-BE49-F238E27FC236}">
                      <a16:creationId xmlns:a16="http://schemas.microsoft.com/office/drawing/2014/main" id="{CE562547-194B-FE45-8054-71B5E209DE2F}"/>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4;p17">
                  <a:extLst>
                    <a:ext uri="{FF2B5EF4-FFF2-40B4-BE49-F238E27FC236}">
                      <a16:creationId xmlns:a16="http://schemas.microsoft.com/office/drawing/2014/main" id="{DA4FD4D7-1A77-A64E-900B-CB4D50DB7B9E}"/>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5;p17">
                  <a:extLst>
                    <a:ext uri="{FF2B5EF4-FFF2-40B4-BE49-F238E27FC236}">
                      <a16:creationId xmlns:a16="http://schemas.microsoft.com/office/drawing/2014/main" id="{3BEF1301-6585-BE45-A9D5-31C85C9D4E88}"/>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6;p17">
                  <a:extLst>
                    <a:ext uri="{FF2B5EF4-FFF2-40B4-BE49-F238E27FC236}">
                      <a16:creationId xmlns:a16="http://schemas.microsoft.com/office/drawing/2014/main" id="{F53ABD26-3044-8C43-A8DF-B08941B0C17E}"/>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7;p17">
                  <a:extLst>
                    <a:ext uri="{FF2B5EF4-FFF2-40B4-BE49-F238E27FC236}">
                      <a16:creationId xmlns:a16="http://schemas.microsoft.com/office/drawing/2014/main" id="{FB814329-86C5-964E-A6C0-D74430A0123F}"/>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8;p17">
                  <a:extLst>
                    <a:ext uri="{FF2B5EF4-FFF2-40B4-BE49-F238E27FC236}">
                      <a16:creationId xmlns:a16="http://schemas.microsoft.com/office/drawing/2014/main" id="{3BB009F9-7404-BE49-B54C-F6E8FCD1384F}"/>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9;p17">
                  <a:extLst>
                    <a:ext uri="{FF2B5EF4-FFF2-40B4-BE49-F238E27FC236}">
                      <a16:creationId xmlns:a16="http://schemas.microsoft.com/office/drawing/2014/main" id="{49527E39-B914-D847-A2AA-40E9B4CEE9F5}"/>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0;p17">
                  <a:extLst>
                    <a:ext uri="{FF2B5EF4-FFF2-40B4-BE49-F238E27FC236}">
                      <a16:creationId xmlns:a16="http://schemas.microsoft.com/office/drawing/2014/main" id="{E0E46D90-63AD-2E4F-9F77-E470B681DA0B}"/>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1;p17">
                  <a:extLst>
                    <a:ext uri="{FF2B5EF4-FFF2-40B4-BE49-F238E27FC236}">
                      <a16:creationId xmlns:a16="http://schemas.microsoft.com/office/drawing/2014/main" id="{0CDA6D85-5C7F-3C46-9986-61F0C5D44A9A}"/>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2;p17">
                  <a:extLst>
                    <a:ext uri="{FF2B5EF4-FFF2-40B4-BE49-F238E27FC236}">
                      <a16:creationId xmlns:a16="http://schemas.microsoft.com/office/drawing/2014/main" id="{518B52DA-639B-DF41-A885-A9982BD1C3B8}"/>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p17">
                  <a:extLst>
                    <a:ext uri="{FF2B5EF4-FFF2-40B4-BE49-F238E27FC236}">
                      <a16:creationId xmlns:a16="http://schemas.microsoft.com/office/drawing/2014/main" id="{F77554DB-83AB-2447-BA0C-63E3426200D1}"/>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4;p17">
                  <a:extLst>
                    <a:ext uri="{FF2B5EF4-FFF2-40B4-BE49-F238E27FC236}">
                      <a16:creationId xmlns:a16="http://schemas.microsoft.com/office/drawing/2014/main" id="{7EC99F47-780B-CE46-850A-A85BD7B3C83A}"/>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p17">
                  <a:extLst>
                    <a:ext uri="{FF2B5EF4-FFF2-40B4-BE49-F238E27FC236}">
                      <a16:creationId xmlns:a16="http://schemas.microsoft.com/office/drawing/2014/main" id="{E8400AB1-4F24-F345-800E-3FD01C893821}"/>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6;p17">
                  <a:extLst>
                    <a:ext uri="{FF2B5EF4-FFF2-40B4-BE49-F238E27FC236}">
                      <a16:creationId xmlns:a16="http://schemas.microsoft.com/office/drawing/2014/main" id="{C8DE4B4E-5DD8-2445-B823-BBFB61125EC7}"/>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7;p17">
                  <a:extLst>
                    <a:ext uri="{FF2B5EF4-FFF2-40B4-BE49-F238E27FC236}">
                      <a16:creationId xmlns:a16="http://schemas.microsoft.com/office/drawing/2014/main" id="{ED097DF9-7994-6148-B2A5-28343C8194C0}"/>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8;p17">
                  <a:extLst>
                    <a:ext uri="{FF2B5EF4-FFF2-40B4-BE49-F238E27FC236}">
                      <a16:creationId xmlns:a16="http://schemas.microsoft.com/office/drawing/2014/main" id="{3E568849-5665-504F-91A9-9E9245A72C8F}"/>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09;p17">
                <a:extLst>
                  <a:ext uri="{FF2B5EF4-FFF2-40B4-BE49-F238E27FC236}">
                    <a16:creationId xmlns:a16="http://schemas.microsoft.com/office/drawing/2014/main" id="{4A0BF96D-8673-4649-907E-259ED45D90B5}"/>
                  </a:ext>
                </a:extLst>
              </p:cNvPr>
              <p:cNvSpPr txBox="1"/>
              <p:nvPr/>
            </p:nvSpPr>
            <p:spPr>
              <a:xfrm>
                <a:off x="101962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الاستلام والفحص</a:t>
                </a:r>
                <a:endParaRPr lang="ar-SA" sz="1600" b="1" dirty="0">
                  <a:latin typeface="Calibri" panose="020F0502020204030204" pitchFamily="34" charset="0"/>
                  <a:cs typeface="Calibri" panose="020F0502020204030204" pitchFamily="34" charset="0"/>
                </a:endParaRPr>
              </a:p>
            </p:txBody>
          </p:sp>
        </p:grpSp>
        <p:grpSp>
          <p:nvGrpSpPr>
            <p:cNvPr id="59" name="Google Shape;210;p17">
              <a:extLst>
                <a:ext uri="{FF2B5EF4-FFF2-40B4-BE49-F238E27FC236}">
                  <a16:creationId xmlns:a16="http://schemas.microsoft.com/office/drawing/2014/main" id="{14453031-EB78-B546-90CC-0B5D5451D6F0}"/>
                </a:ext>
              </a:extLst>
            </p:cNvPr>
            <p:cNvGrpSpPr/>
            <p:nvPr/>
          </p:nvGrpSpPr>
          <p:grpSpPr>
            <a:xfrm>
              <a:off x="5260160" y="1684911"/>
              <a:ext cx="2179549" cy="2522077"/>
              <a:chOff x="3478160" y="1220188"/>
              <a:chExt cx="2179549" cy="2522077"/>
            </a:xfrm>
          </p:grpSpPr>
          <p:grpSp>
            <p:nvGrpSpPr>
              <p:cNvPr id="61" name="Google Shape;214;p17">
                <a:extLst>
                  <a:ext uri="{FF2B5EF4-FFF2-40B4-BE49-F238E27FC236}">
                    <a16:creationId xmlns:a16="http://schemas.microsoft.com/office/drawing/2014/main" id="{0EBEDF1E-1B32-3B41-92F9-B77B7BF6A204}"/>
                  </a:ext>
                </a:extLst>
              </p:cNvPr>
              <p:cNvGrpSpPr/>
              <p:nvPr/>
            </p:nvGrpSpPr>
            <p:grpSpPr>
              <a:xfrm>
                <a:off x="3478160" y="1220188"/>
                <a:ext cx="2179549" cy="2522077"/>
                <a:chOff x="4386721" y="1217320"/>
                <a:chExt cx="2179549" cy="2522077"/>
              </a:xfrm>
            </p:grpSpPr>
            <p:sp>
              <p:nvSpPr>
                <p:cNvPr id="70" name="Google Shape;215;p17">
                  <a:extLst>
                    <a:ext uri="{FF2B5EF4-FFF2-40B4-BE49-F238E27FC236}">
                      <a16:creationId xmlns:a16="http://schemas.microsoft.com/office/drawing/2014/main" id="{5C841A46-F5A2-384D-9872-C1F1F1498B80}"/>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465D71"/>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71" name="Google Shape;216;p17">
                  <a:extLst>
                    <a:ext uri="{FF2B5EF4-FFF2-40B4-BE49-F238E27FC236}">
                      <a16:creationId xmlns:a16="http://schemas.microsoft.com/office/drawing/2014/main" id="{5946A90C-F574-404E-8A91-72CEC7E371E0}"/>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p17">
                  <a:extLst>
                    <a:ext uri="{FF2B5EF4-FFF2-40B4-BE49-F238E27FC236}">
                      <a16:creationId xmlns:a16="http://schemas.microsoft.com/office/drawing/2014/main" id="{BF726DFD-13B5-8A45-8E0A-A427FC8F1F2B}"/>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73" name="Google Shape;218;p17">
                  <a:extLst>
                    <a:ext uri="{FF2B5EF4-FFF2-40B4-BE49-F238E27FC236}">
                      <a16:creationId xmlns:a16="http://schemas.microsoft.com/office/drawing/2014/main" id="{7A70FA16-901E-FA48-AA4C-8159335149B0}"/>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p17">
                  <a:extLst>
                    <a:ext uri="{FF2B5EF4-FFF2-40B4-BE49-F238E27FC236}">
                      <a16:creationId xmlns:a16="http://schemas.microsoft.com/office/drawing/2014/main" id="{FC339EA3-C4AC-994B-BD89-5273D9FF137B}"/>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0;p17">
                  <a:extLst>
                    <a:ext uri="{FF2B5EF4-FFF2-40B4-BE49-F238E27FC236}">
                      <a16:creationId xmlns:a16="http://schemas.microsoft.com/office/drawing/2014/main" id="{B06E4BF3-63A6-D545-9209-7835D35DCF48}"/>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1;p17">
                  <a:extLst>
                    <a:ext uri="{FF2B5EF4-FFF2-40B4-BE49-F238E27FC236}">
                      <a16:creationId xmlns:a16="http://schemas.microsoft.com/office/drawing/2014/main" id="{134ABE15-15B3-7146-BAE8-9D7A273937EE}"/>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2;p17">
                  <a:extLst>
                    <a:ext uri="{FF2B5EF4-FFF2-40B4-BE49-F238E27FC236}">
                      <a16:creationId xmlns:a16="http://schemas.microsoft.com/office/drawing/2014/main" id="{7BBAF7E7-1587-7346-B5EB-F6D86A44BDCD}"/>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3;p17">
                  <a:extLst>
                    <a:ext uri="{FF2B5EF4-FFF2-40B4-BE49-F238E27FC236}">
                      <a16:creationId xmlns:a16="http://schemas.microsoft.com/office/drawing/2014/main" id="{1201065D-86F0-4548-AB46-ADFBDD4BB75A}"/>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4;p17">
                  <a:extLst>
                    <a:ext uri="{FF2B5EF4-FFF2-40B4-BE49-F238E27FC236}">
                      <a16:creationId xmlns:a16="http://schemas.microsoft.com/office/drawing/2014/main" id="{965D7090-6948-3F4C-B5A2-06F98D0314F8}"/>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5;p17">
                  <a:extLst>
                    <a:ext uri="{FF2B5EF4-FFF2-40B4-BE49-F238E27FC236}">
                      <a16:creationId xmlns:a16="http://schemas.microsoft.com/office/drawing/2014/main" id="{910A8CC0-5CBD-E849-B9FA-BBAA482C8C19}"/>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6;p17">
                  <a:extLst>
                    <a:ext uri="{FF2B5EF4-FFF2-40B4-BE49-F238E27FC236}">
                      <a16:creationId xmlns:a16="http://schemas.microsoft.com/office/drawing/2014/main" id="{85934ED5-EEA6-AA4F-8B6F-7B5C95408863}"/>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p17">
                  <a:extLst>
                    <a:ext uri="{FF2B5EF4-FFF2-40B4-BE49-F238E27FC236}">
                      <a16:creationId xmlns:a16="http://schemas.microsoft.com/office/drawing/2014/main" id="{A0DE746A-325E-704D-B5AE-1AEC3C01CBD8}"/>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8;p17">
                  <a:extLst>
                    <a:ext uri="{FF2B5EF4-FFF2-40B4-BE49-F238E27FC236}">
                      <a16:creationId xmlns:a16="http://schemas.microsoft.com/office/drawing/2014/main" id="{EBC8A441-D8D6-8041-BEA7-868DFD18C034}"/>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9;p17">
                  <a:extLst>
                    <a:ext uri="{FF2B5EF4-FFF2-40B4-BE49-F238E27FC236}">
                      <a16:creationId xmlns:a16="http://schemas.microsoft.com/office/drawing/2014/main" id="{8E3E5D09-3F17-0A4B-ABFC-4F5F37239CB3}"/>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0;p17">
                  <a:extLst>
                    <a:ext uri="{FF2B5EF4-FFF2-40B4-BE49-F238E27FC236}">
                      <a16:creationId xmlns:a16="http://schemas.microsoft.com/office/drawing/2014/main" id="{E9904345-2CC2-E848-A279-04EE4E974190}"/>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1;p17">
                  <a:extLst>
                    <a:ext uri="{FF2B5EF4-FFF2-40B4-BE49-F238E27FC236}">
                      <a16:creationId xmlns:a16="http://schemas.microsoft.com/office/drawing/2014/main" id="{DB9843DF-DD15-B742-8F89-A2E85107243E}"/>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33;p17">
                <a:extLst>
                  <a:ext uri="{FF2B5EF4-FFF2-40B4-BE49-F238E27FC236}">
                    <a16:creationId xmlns:a16="http://schemas.microsoft.com/office/drawing/2014/main" id="{2E115E58-69D4-4644-870F-E9E6B8C0700C}"/>
                  </a:ext>
                </a:extLst>
              </p:cNvPr>
              <p:cNvSpPr txBox="1"/>
              <p:nvPr/>
            </p:nvSpPr>
            <p:spPr>
              <a:xfrm>
                <a:off x="381197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متابعة أمر التوريد</a:t>
                </a:r>
                <a:endParaRPr lang="ar-SA" sz="1600" b="1" dirty="0">
                  <a:latin typeface="Calibri" panose="020F0502020204030204" pitchFamily="34" charset="0"/>
                  <a:cs typeface="Calibri" panose="020F0502020204030204" pitchFamily="34" charset="0"/>
                </a:endParaRPr>
              </a:p>
            </p:txBody>
          </p:sp>
        </p:grpSp>
        <p:grpSp>
          <p:nvGrpSpPr>
            <p:cNvPr id="89" name="Google Shape;240;p17">
              <a:extLst>
                <a:ext uri="{FF2B5EF4-FFF2-40B4-BE49-F238E27FC236}">
                  <a16:creationId xmlns:a16="http://schemas.microsoft.com/office/drawing/2014/main" id="{FEEB191C-4E94-B04D-B6DF-70059C738947}"/>
                </a:ext>
              </a:extLst>
            </p:cNvPr>
            <p:cNvGrpSpPr/>
            <p:nvPr/>
          </p:nvGrpSpPr>
          <p:grpSpPr>
            <a:xfrm>
              <a:off x="8052525" y="1684911"/>
              <a:ext cx="2179549" cy="2522077"/>
              <a:chOff x="6270525" y="1220188"/>
              <a:chExt cx="2179549" cy="2522077"/>
            </a:xfrm>
          </p:grpSpPr>
          <p:grpSp>
            <p:nvGrpSpPr>
              <p:cNvPr id="91" name="Google Shape;244;p17">
                <a:extLst>
                  <a:ext uri="{FF2B5EF4-FFF2-40B4-BE49-F238E27FC236}">
                    <a16:creationId xmlns:a16="http://schemas.microsoft.com/office/drawing/2014/main" id="{4AA31CCD-4A83-9547-B9A7-A65D97E677E7}"/>
                  </a:ext>
                </a:extLst>
              </p:cNvPr>
              <p:cNvGrpSpPr/>
              <p:nvPr/>
            </p:nvGrpSpPr>
            <p:grpSpPr>
              <a:xfrm>
                <a:off x="6270525" y="1220188"/>
                <a:ext cx="2179549" cy="2522077"/>
                <a:chOff x="4386721" y="1217320"/>
                <a:chExt cx="2179549" cy="2522077"/>
              </a:xfrm>
            </p:grpSpPr>
            <p:sp>
              <p:nvSpPr>
                <p:cNvPr id="100" name="Google Shape;245;p17">
                  <a:extLst>
                    <a:ext uri="{FF2B5EF4-FFF2-40B4-BE49-F238E27FC236}">
                      <a16:creationId xmlns:a16="http://schemas.microsoft.com/office/drawing/2014/main" id="{445C9C83-6151-9E44-825D-2A8EECFE4E49}"/>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F6434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01" name="Google Shape;246;p17">
                  <a:extLst>
                    <a:ext uri="{FF2B5EF4-FFF2-40B4-BE49-F238E27FC236}">
                      <a16:creationId xmlns:a16="http://schemas.microsoft.com/office/drawing/2014/main" id="{867D2EE0-0CA3-C544-ACD1-F61B972AFF3C}"/>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7;p17">
                  <a:extLst>
                    <a:ext uri="{FF2B5EF4-FFF2-40B4-BE49-F238E27FC236}">
                      <a16:creationId xmlns:a16="http://schemas.microsoft.com/office/drawing/2014/main" id="{4931DDB5-4423-274F-A154-17EDEF4D5889}"/>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8;p17">
                  <a:extLst>
                    <a:ext uri="{FF2B5EF4-FFF2-40B4-BE49-F238E27FC236}">
                      <a16:creationId xmlns:a16="http://schemas.microsoft.com/office/drawing/2014/main" id="{17220F91-8E27-0847-93BF-9D9366A5F87A}"/>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p17">
                  <a:extLst>
                    <a:ext uri="{FF2B5EF4-FFF2-40B4-BE49-F238E27FC236}">
                      <a16:creationId xmlns:a16="http://schemas.microsoft.com/office/drawing/2014/main" id="{F3636F1A-9A86-594E-BE8E-51DC53176899}"/>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0;p17">
                  <a:extLst>
                    <a:ext uri="{FF2B5EF4-FFF2-40B4-BE49-F238E27FC236}">
                      <a16:creationId xmlns:a16="http://schemas.microsoft.com/office/drawing/2014/main" id="{EDB563E9-E3D5-334E-9D1B-2C0D93929A17}"/>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1;p17">
                  <a:extLst>
                    <a:ext uri="{FF2B5EF4-FFF2-40B4-BE49-F238E27FC236}">
                      <a16:creationId xmlns:a16="http://schemas.microsoft.com/office/drawing/2014/main" id="{EDAD2E20-E740-7D4D-B630-FF9D5AD53609}"/>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2;p17">
                  <a:extLst>
                    <a:ext uri="{FF2B5EF4-FFF2-40B4-BE49-F238E27FC236}">
                      <a16:creationId xmlns:a16="http://schemas.microsoft.com/office/drawing/2014/main" id="{F4A583D0-2DFE-1143-B08F-8BC2F9204D38}"/>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3;p17">
                  <a:extLst>
                    <a:ext uri="{FF2B5EF4-FFF2-40B4-BE49-F238E27FC236}">
                      <a16:creationId xmlns:a16="http://schemas.microsoft.com/office/drawing/2014/main" id="{D78F4C49-A3A3-E94F-A246-547763266B81}"/>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4;p17">
                  <a:extLst>
                    <a:ext uri="{FF2B5EF4-FFF2-40B4-BE49-F238E27FC236}">
                      <a16:creationId xmlns:a16="http://schemas.microsoft.com/office/drawing/2014/main" id="{17250BC2-DBC9-3E47-B3A2-20C064B0537D}"/>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5;p17">
                  <a:extLst>
                    <a:ext uri="{FF2B5EF4-FFF2-40B4-BE49-F238E27FC236}">
                      <a16:creationId xmlns:a16="http://schemas.microsoft.com/office/drawing/2014/main" id="{E4C8C574-DE75-E84D-A3A1-63D462BD5B06}"/>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6;p17">
                  <a:extLst>
                    <a:ext uri="{FF2B5EF4-FFF2-40B4-BE49-F238E27FC236}">
                      <a16:creationId xmlns:a16="http://schemas.microsoft.com/office/drawing/2014/main" id="{D20A3C92-D04B-274F-AC47-3125D2AD51E7}"/>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7;p17">
                  <a:extLst>
                    <a:ext uri="{FF2B5EF4-FFF2-40B4-BE49-F238E27FC236}">
                      <a16:creationId xmlns:a16="http://schemas.microsoft.com/office/drawing/2014/main" id="{C03D507B-1240-9B41-9E17-38C19911DCE4}"/>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8;p17">
                  <a:extLst>
                    <a:ext uri="{FF2B5EF4-FFF2-40B4-BE49-F238E27FC236}">
                      <a16:creationId xmlns:a16="http://schemas.microsoft.com/office/drawing/2014/main" id="{914D17C4-44C3-BD4B-B6A0-3FC91527588F}"/>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9;p17">
                  <a:extLst>
                    <a:ext uri="{FF2B5EF4-FFF2-40B4-BE49-F238E27FC236}">
                      <a16:creationId xmlns:a16="http://schemas.microsoft.com/office/drawing/2014/main" id="{1DC05F80-B162-4947-9C8A-BC12A2DA5AEB}"/>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0;p17">
                  <a:extLst>
                    <a:ext uri="{FF2B5EF4-FFF2-40B4-BE49-F238E27FC236}">
                      <a16:creationId xmlns:a16="http://schemas.microsoft.com/office/drawing/2014/main" id="{B9DC42AC-4D18-7843-8C62-DBCA0FEBFEAB}"/>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1;p17">
                  <a:extLst>
                    <a:ext uri="{FF2B5EF4-FFF2-40B4-BE49-F238E27FC236}">
                      <a16:creationId xmlns:a16="http://schemas.microsoft.com/office/drawing/2014/main" id="{E90BC720-09AA-B94D-8F2A-B35B7743E76A}"/>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263;p17">
                <a:extLst>
                  <a:ext uri="{FF2B5EF4-FFF2-40B4-BE49-F238E27FC236}">
                    <a16:creationId xmlns:a16="http://schemas.microsoft.com/office/drawing/2014/main" id="{64C53AF3-D67D-124C-8323-3FBDF392B254}"/>
                  </a:ext>
                </a:extLst>
              </p:cNvPr>
              <p:cNvSpPr txBox="1"/>
              <p:nvPr/>
            </p:nvSpPr>
            <p:spPr>
              <a:xfrm>
                <a:off x="660432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إصدار أمر التوريد</a:t>
                </a:r>
                <a:endParaRPr lang="ar-SA" b="1" dirty="0">
                  <a:latin typeface="Calibri" panose="020F0502020204030204" pitchFamily="34" charset="0"/>
                  <a:cs typeface="Calibri" panose="020F0502020204030204" pitchFamily="34" charset="0"/>
                </a:endParaRPr>
              </a:p>
            </p:txBody>
          </p:sp>
        </p:grpSp>
      </p:grpSp>
      <p:sp>
        <p:nvSpPr>
          <p:cNvPr id="88" name="Google Shape;1081;p27">
            <a:extLst>
              <a:ext uri="{FF2B5EF4-FFF2-40B4-BE49-F238E27FC236}">
                <a16:creationId xmlns:a16="http://schemas.microsoft.com/office/drawing/2014/main" id="{5D38BAD7-D98F-4A47-BE94-42041CC5D06D}"/>
              </a:ext>
            </a:extLst>
          </p:cNvPr>
          <p:cNvSpPr/>
          <p:nvPr/>
        </p:nvSpPr>
        <p:spPr>
          <a:xfrm>
            <a:off x="10394589" y="5463652"/>
            <a:ext cx="492403" cy="492403"/>
          </a:xfrm>
          <a:prstGeom prst="ellipse">
            <a:avLst/>
          </a:prstGeom>
          <a:solidFill>
            <a:srgbClr val="F643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600" dirty="0">
                <a:solidFill>
                  <a:srgbClr val="FFFFFF"/>
                </a:solidFill>
                <a:latin typeface="Fira Sans Extra Condensed SemiBold"/>
                <a:ea typeface="Fira Sans Extra Condensed SemiBold"/>
                <a:cs typeface="Fira Sans Extra Condensed SemiBold"/>
                <a:sym typeface="Fira Sans Extra Condensed SemiBold"/>
              </a:rPr>
              <a:t>٧</a:t>
            </a:r>
            <a:endParaRPr sz="16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0" name="Google Shape;1081;p27">
            <a:extLst>
              <a:ext uri="{FF2B5EF4-FFF2-40B4-BE49-F238E27FC236}">
                <a16:creationId xmlns:a16="http://schemas.microsoft.com/office/drawing/2014/main" id="{3566B797-8159-CE40-954D-2A7CE2674F8C}"/>
              </a:ext>
            </a:extLst>
          </p:cNvPr>
          <p:cNvSpPr/>
          <p:nvPr/>
        </p:nvSpPr>
        <p:spPr>
          <a:xfrm>
            <a:off x="6569964" y="5503614"/>
            <a:ext cx="492403" cy="492403"/>
          </a:xfrm>
          <a:prstGeom prst="ellipse">
            <a:avLst/>
          </a:prstGeom>
          <a:solidFill>
            <a:srgbClr val="465D7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600" dirty="0">
                <a:solidFill>
                  <a:srgbClr val="FFFFFF"/>
                </a:solidFill>
                <a:latin typeface="Fira Sans Extra Condensed SemiBold"/>
                <a:ea typeface="Fira Sans Extra Condensed SemiBold"/>
                <a:cs typeface="Fira Sans Extra Condensed SemiBold"/>
                <a:sym typeface="Fira Sans Extra Condensed SemiBold"/>
              </a:rPr>
              <a:t>٨</a:t>
            </a:r>
            <a:endParaRPr sz="16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4" name="Google Shape;1081;p27">
            <a:extLst>
              <a:ext uri="{FF2B5EF4-FFF2-40B4-BE49-F238E27FC236}">
                <a16:creationId xmlns:a16="http://schemas.microsoft.com/office/drawing/2014/main" id="{87BB63CB-F57A-C14A-8270-71A0C219074B}"/>
              </a:ext>
            </a:extLst>
          </p:cNvPr>
          <p:cNvSpPr/>
          <p:nvPr/>
        </p:nvSpPr>
        <p:spPr>
          <a:xfrm>
            <a:off x="2737067" y="5507855"/>
            <a:ext cx="492403" cy="492403"/>
          </a:xfrm>
          <a:prstGeom prst="ellipse">
            <a:avLst/>
          </a:prstGeom>
          <a:solidFill>
            <a:srgbClr val="0070C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600" dirty="0">
                <a:solidFill>
                  <a:srgbClr val="FFFFFF"/>
                </a:solidFill>
                <a:latin typeface="Fira Sans Extra Condensed SemiBold"/>
                <a:ea typeface="Fira Sans Extra Condensed SemiBold"/>
                <a:cs typeface="Fira Sans Extra Condensed SemiBold"/>
                <a:sym typeface="Fira Sans Extra Condensed SemiBold"/>
              </a:rPr>
              <a:t>٩</a:t>
            </a:r>
            <a:endParaRPr sz="16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5" name="Google Shape;262;p17">
            <a:extLst>
              <a:ext uri="{FF2B5EF4-FFF2-40B4-BE49-F238E27FC236}">
                <a16:creationId xmlns:a16="http://schemas.microsoft.com/office/drawing/2014/main" id="{D5A127C0-A406-D148-8A3D-43BC357F3115}"/>
              </a:ext>
            </a:extLst>
          </p:cNvPr>
          <p:cNvSpPr txBox="1"/>
          <p:nvPr/>
        </p:nvSpPr>
        <p:spPr>
          <a:xfrm>
            <a:off x="8527542" y="2757141"/>
            <a:ext cx="2714279" cy="1892627"/>
          </a:xfrm>
          <a:prstGeom prst="rect">
            <a:avLst/>
          </a:prstGeom>
          <a:noFill/>
          <a:ln>
            <a:noFill/>
          </a:ln>
        </p:spPr>
        <p:txBody>
          <a:bodyPr spcFirstLastPara="1" wrap="square" lIns="91425" tIns="91425" rIns="91425" bIns="91425" anchor="ctr" anchorCtr="0">
            <a:noAutofit/>
          </a:bodyPr>
          <a:lstStyle/>
          <a:p>
            <a:pPr lvl="0" algn="ctr"/>
            <a:r>
              <a:rPr lang="ar-SA" b="1" dirty="0">
                <a:solidFill>
                  <a:srgbClr val="FFFFFF"/>
                </a:solidFill>
                <a:latin typeface="Calibri" panose="020F0502020204030204" pitchFamily="34" charset="0"/>
                <a:ea typeface="Roboto"/>
                <a:cs typeface="Calibri" panose="020F0502020204030204" pitchFamily="34" charset="0"/>
                <a:sym typeface="Roboto"/>
              </a:rPr>
              <a:t>بعد وصول ما يفيد بحجز المبلغ من إدارة الميزانية وبعد الاتفاق النهائي مع الموردين على الأصناف وأسعارها يصدر أمر توريد أو يبرم عقد توريد موقع من صاحب الصلاحية.</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96" name="Google Shape;262;p17">
            <a:extLst>
              <a:ext uri="{FF2B5EF4-FFF2-40B4-BE49-F238E27FC236}">
                <a16:creationId xmlns:a16="http://schemas.microsoft.com/office/drawing/2014/main" id="{E552212B-A30A-2245-8AC3-C8E8A072D274}"/>
              </a:ext>
            </a:extLst>
          </p:cNvPr>
          <p:cNvSpPr txBox="1"/>
          <p:nvPr/>
        </p:nvSpPr>
        <p:spPr>
          <a:xfrm>
            <a:off x="4715050" y="2645498"/>
            <a:ext cx="2714279" cy="1892627"/>
          </a:xfrm>
          <a:prstGeom prst="rect">
            <a:avLst/>
          </a:prstGeom>
          <a:noFill/>
          <a:ln>
            <a:noFill/>
          </a:ln>
        </p:spPr>
        <p:txBody>
          <a:bodyPr spcFirstLastPara="1" wrap="square" lIns="91425" tIns="91425" rIns="91425" bIns="91425" anchor="ctr" anchorCtr="0">
            <a:noAutofit/>
          </a:bodyPr>
          <a:lstStyle/>
          <a:p>
            <a:pPr lvl="0" algn="ctr"/>
            <a:r>
              <a:rPr lang="ar-SA" b="1" dirty="0">
                <a:solidFill>
                  <a:srgbClr val="FFFFFF"/>
                </a:solidFill>
                <a:latin typeface="Calibri" panose="020F0502020204030204" pitchFamily="34" charset="0"/>
                <a:ea typeface="Roboto"/>
                <a:cs typeface="Calibri" panose="020F0502020204030204" pitchFamily="34" charset="0"/>
                <a:sym typeface="Roboto"/>
              </a:rPr>
              <a:t>تقوم إدارة المشتريات بإرسال العقد أو أمر التوريد للمور لاستكمال عملية التوريد</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97" name="Google Shape;262;p17">
            <a:extLst>
              <a:ext uri="{FF2B5EF4-FFF2-40B4-BE49-F238E27FC236}">
                <a16:creationId xmlns:a16="http://schemas.microsoft.com/office/drawing/2014/main" id="{28748F28-01F3-624F-85E0-872E56B1DBA5}"/>
              </a:ext>
            </a:extLst>
          </p:cNvPr>
          <p:cNvSpPr txBox="1"/>
          <p:nvPr/>
        </p:nvSpPr>
        <p:spPr>
          <a:xfrm>
            <a:off x="841373" y="2760713"/>
            <a:ext cx="2714279" cy="1892627"/>
          </a:xfrm>
          <a:prstGeom prst="rect">
            <a:avLst/>
          </a:prstGeom>
          <a:noFill/>
          <a:ln>
            <a:noFill/>
          </a:ln>
        </p:spPr>
        <p:txBody>
          <a:bodyPr spcFirstLastPara="1" wrap="square" lIns="91425" tIns="91425" rIns="91425" bIns="91425" anchor="ctr" anchorCtr="0">
            <a:noAutofit/>
          </a:bodyPr>
          <a:lstStyle/>
          <a:p>
            <a:pPr lvl="0" algn="ctr"/>
            <a:r>
              <a:rPr lang="ar-SA" b="1" dirty="0">
                <a:solidFill>
                  <a:srgbClr val="FFFFFF"/>
                </a:solidFill>
                <a:latin typeface="Calibri" panose="020F0502020204030204" pitchFamily="34" charset="0"/>
                <a:ea typeface="Roboto"/>
                <a:cs typeface="Calibri" panose="020F0502020204030204" pitchFamily="34" charset="0"/>
                <a:sym typeface="Roboto"/>
              </a:rPr>
              <a:t>يتم الاستلام من قبل المستودع بمذكرة إدخال للمستودع وإذا كانت الأصناف ستستخدم مباشرة من قبل الإدارة يعد محضر استلام بدلا من المذكرة، وتتم مطابقة بين الفاتورة والتعميد لاستلام الأصناف</a:t>
            </a:r>
            <a:endParaRPr b="1" dirty="0">
              <a:solidFill>
                <a:srgbClr val="FFFFFF"/>
              </a:solidFill>
              <a:latin typeface="Calibri" panose="020F0502020204030204" pitchFamily="34" charset="0"/>
              <a:ea typeface="Roboto"/>
              <a:cs typeface="Calibri" panose="020F0502020204030204" pitchFamily="34" charset="0"/>
              <a:sym typeface="Roboto"/>
            </a:endParaRPr>
          </a:p>
        </p:txBody>
      </p:sp>
      <p:cxnSp>
        <p:nvCxnSpPr>
          <p:cNvPr id="92" name="موصل مستقيم 91">
            <a:extLst>
              <a:ext uri="{FF2B5EF4-FFF2-40B4-BE49-F238E27FC236}">
                <a16:creationId xmlns:a16="http://schemas.microsoft.com/office/drawing/2014/main" id="{45A4A247-48CB-5D4F-8C0B-4EAD2EBA6AB2}"/>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98" name="صورة 97" descr="صورة تحتوي على نص, ألعاب القوى&#10;&#10;تم إنشاء الوصف تلقائياً">
            <a:extLst>
              <a:ext uri="{FF2B5EF4-FFF2-40B4-BE49-F238E27FC236}">
                <a16:creationId xmlns:a16="http://schemas.microsoft.com/office/drawing/2014/main" id="{C52C3902-E2D7-D04C-9597-573C8909516C}"/>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pic>
        <p:nvPicPr>
          <p:cNvPr id="99" name="صورة 98">
            <a:extLst>
              <a:ext uri="{FF2B5EF4-FFF2-40B4-BE49-F238E27FC236}">
                <a16:creationId xmlns:a16="http://schemas.microsoft.com/office/drawing/2014/main" id="{DEA69007-66E2-144A-8838-36EACB5DDDDC}"/>
              </a:ext>
            </a:extLst>
          </p:cNvPr>
          <p:cNvPicPr>
            <a:picLocks noChangeAspect="1"/>
          </p:cNvPicPr>
          <p:nvPr/>
        </p:nvPicPr>
        <p:blipFill rotWithShape="1">
          <a:blip r:embed="rId4">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6705311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algn="ctr" defTabSz="914400" rtl="1" eaLnBrk="1" latinLnBrk="0" hangingPunct="1">
              <a:lnSpc>
                <a:spcPct val="90000"/>
              </a:lnSpc>
              <a:spcBef>
                <a:spcPct val="0"/>
              </a:spcBef>
              <a:buNone/>
            </a:pPr>
            <a:r>
              <a:rPr lang="ar-SA" sz="4000" b="1" dirty="0">
                <a:latin typeface="Calibri" panose="020F0502020204030204" pitchFamily="34" charset="0"/>
                <a:cs typeface="Calibri" panose="020F0502020204030204" pitchFamily="34" charset="0"/>
              </a:rPr>
              <a:t>الدورة المستندية للمشتريات الحكومية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grpSp>
        <p:nvGrpSpPr>
          <p:cNvPr id="3" name="مجموعة 2">
            <a:extLst>
              <a:ext uri="{FF2B5EF4-FFF2-40B4-BE49-F238E27FC236}">
                <a16:creationId xmlns:a16="http://schemas.microsoft.com/office/drawing/2014/main" id="{0EBC98F7-AE6A-4B4E-9C6D-CD53E07A89EF}"/>
              </a:ext>
            </a:extLst>
          </p:cNvPr>
          <p:cNvGrpSpPr/>
          <p:nvPr/>
        </p:nvGrpSpPr>
        <p:grpSpPr>
          <a:xfrm>
            <a:off x="770039" y="1888110"/>
            <a:ext cx="10651922" cy="3986551"/>
            <a:chOff x="2467796" y="1684911"/>
            <a:chExt cx="7764278" cy="2905831"/>
          </a:xfrm>
        </p:grpSpPr>
        <p:grpSp>
          <p:nvGrpSpPr>
            <p:cNvPr id="7" name="Google Shape;160;p17">
              <a:extLst>
                <a:ext uri="{FF2B5EF4-FFF2-40B4-BE49-F238E27FC236}">
                  <a16:creationId xmlns:a16="http://schemas.microsoft.com/office/drawing/2014/main" id="{C3A140B5-1956-8A4D-A53A-441D5BF01F7B}"/>
                </a:ext>
              </a:extLst>
            </p:cNvPr>
            <p:cNvGrpSpPr/>
            <p:nvPr/>
          </p:nvGrpSpPr>
          <p:grpSpPr>
            <a:xfrm rot="9574045">
              <a:off x="4756952" y="4154289"/>
              <a:ext cx="1421545" cy="436453"/>
              <a:chOff x="473690" y="3806031"/>
              <a:chExt cx="1421545" cy="436453"/>
            </a:xfrm>
          </p:grpSpPr>
          <p:sp>
            <p:nvSpPr>
              <p:cNvPr id="8" name="Google Shape;161;p17">
                <a:extLst>
                  <a:ext uri="{FF2B5EF4-FFF2-40B4-BE49-F238E27FC236}">
                    <a16:creationId xmlns:a16="http://schemas.microsoft.com/office/drawing/2014/main" id="{2F38E0D1-A44E-824A-AAA1-8064DB5A8623}"/>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8C65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9" name="Google Shape;162;p17">
                <a:extLst>
                  <a:ext uri="{FF2B5EF4-FFF2-40B4-BE49-F238E27FC236}">
                    <a16:creationId xmlns:a16="http://schemas.microsoft.com/office/drawing/2014/main" id="{2F9E768C-E680-9E49-99CC-7F155FD3D2A7}"/>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3;p17">
                <a:extLst>
                  <a:ext uri="{FF2B5EF4-FFF2-40B4-BE49-F238E27FC236}">
                    <a16:creationId xmlns:a16="http://schemas.microsoft.com/office/drawing/2014/main" id="{6B0779F5-DC9D-934F-B512-DB34BE843C00}"/>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p17">
                <a:extLst>
                  <a:ext uri="{FF2B5EF4-FFF2-40B4-BE49-F238E27FC236}">
                    <a16:creationId xmlns:a16="http://schemas.microsoft.com/office/drawing/2014/main" id="{1DCCE686-59BB-BF40-9DD4-ABDBD75F24BD}"/>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5;p17">
                <a:extLst>
                  <a:ext uri="{FF2B5EF4-FFF2-40B4-BE49-F238E27FC236}">
                    <a16:creationId xmlns:a16="http://schemas.microsoft.com/office/drawing/2014/main" id="{853A8CB2-5884-4145-85F0-7E7F67EE8D03}"/>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p17">
                <a:extLst>
                  <a:ext uri="{FF2B5EF4-FFF2-40B4-BE49-F238E27FC236}">
                    <a16:creationId xmlns:a16="http://schemas.microsoft.com/office/drawing/2014/main" id="{7570A38A-C4F0-5A4F-91E9-F6F56E874DD7}"/>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7;p17">
                <a:extLst>
                  <a:ext uri="{FF2B5EF4-FFF2-40B4-BE49-F238E27FC236}">
                    <a16:creationId xmlns:a16="http://schemas.microsoft.com/office/drawing/2014/main" id="{FC21D657-7826-4749-82FB-CE371DE9EDA2}"/>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p17">
                <a:extLst>
                  <a:ext uri="{FF2B5EF4-FFF2-40B4-BE49-F238E27FC236}">
                    <a16:creationId xmlns:a16="http://schemas.microsoft.com/office/drawing/2014/main" id="{C397AD82-345A-0C46-B4B6-B52A24F7B9C8}"/>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9;p17">
                <a:extLst>
                  <a:ext uri="{FF2B5EF4-FFF2-40B4-BE49-F238E27FC236}">
                    <a16:creationId xmlns:a16="http://schemas.microsoft.com/office/drawing/2014/main" id="{20E8376B-3672-3346-AF97-43B0AB74B65B}"/>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70;p17">
              <a:extLst>
                <a:ext uri="{FF2B5EF4-FFF2-40B4-BE49-F238E27FC236}">
                  <a16:creationId xmlns:a16="http://schemas.microsoft.com/office/drawing/2014/main" id="{EE9C053D-94C5-E84D-8B34-787D6CC728C4}"/>
                </a:ext>
              </a:extLst>
            </p:cNvPr>
            <p:cNvGrpSpPr/>
            <p:nvPr/>
          </p:nvGrpSpPr>
          <p:grpSpPr>
            <a:xfrm rot="9807892">
              <a:off x="7564686" y="4154289"/>
              <a:ext cx="1421545" cy="436453"/>
              <a:chOff x="473690" y="3806031"/>
              <a:chExt cx="1421545" cy="436453"/>
            </a:xfrm>
          </p:grpSpPr>
          <p:sp>
            <p:nvSpPr>
              <p:cNvPr id="20" name="Google Shape;171;p17">
                <a:extLst>
                  <a:ext uri="{FF2B5EF4-FFF2-40B4-BE49-F238E27FC236}">
                    <a16:creationId xmlns:a16="http://schemas.microsoft.com/office/drawing/2014/main" id="{3B78C1A4-3AA4-AF48-9AFE-B0060279EA0F}"/>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8C65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72;p17">
                <a:extLst>
                  <a:ext uri="{FF2B5EF4-FFF2-40B4-BE49-F238E27FC236}">
                    <a16:creationId xmlns:a16="http://schemas.microsoft.com/office/drawing/2014/main" id="{3AA2C779-05D7-2848-A3B4-C5BEC1015F63}"/>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3;p17">
                <a:extLst>
                  <a:ext uri="{FF2B5EF4-FFF2-40B4-BE49-F238E27FC236}">
                    <a16:creationId xmlns:a16="http://schemas.microsoft.com/office/drawing/2014/main" id="{A17BC954-91C4-6044-BC38-857A71F39BD4}"/>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p17">
                <a:extLst>
                  <a:ext uri="{FF2B5EF4-FFF2-40B4-BE49-F238E27FC236}">
                    <a16:creationId xmlns:a16="http://schemas.microsoft.com/office/drawing/2014/main" id="{AB905515-08B2-8642-917B-5680432EDD75}"/>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5;p17">
                <a:extLst>
                  <a:ext uri="{FF2B5EF4-FFF2-40B4-BE49-F238E27FC236}">
                    <a16:creationId xmlns:a16="http://schemas.microsoft.com/office/drawing/2014/main" id="{8A5EFEE2-6EB3-A244-9160-55D1C00F3CC8}"/>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6;p17">
                <a:extLst>
                  <a:ext uri="{FF2B5EF4-FFF2-40B4-BE49-F238E27FC236}">
                    <a16:creationId xmlns:a16="http://schemas.microsoft.com/office/drawing/2014/main" id="{43D53F24-ACB2-6D4E-95F6-99759605A4EE}"/>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7;p17">
                <a:extLst>
                  <a:ext uri="{FF2B5EF4-FFF2-40B4-BE49-F238E27FC236}">
                    <a16:creationId xmlns:a16="http://schemas.microsoft.com/office/drawing/2014/main" id="{219951EF-79B1-3149-B8FE-B63B5DD55252}"/>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8;p17">
                <a:extLst>
                  <a:ext uri="{FF2B5EF4-FFF2-40B4-BE49-F238E27FC236}">
                    <a16:creationId xmlns:a16="http://schemas.microsoft.com/office/drawing/2014/main" id="{16EE0270-4859-924C-A427-46DABC82F32D}"/>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p17">
                <a:extLst>
                  <a:ext uri="{FF2B5EF4-FFF2-40B4-BE49-F238E27FC236}">
                    <a16:creationId xmlns:a16="http://schemas.microsoft.com/office/drawing/2014/main" id="{AFCCD745-F6EB-544A-BA4A-E5EA84785B4F}"/>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80;p17">
              <a:extLst>
                <a:ext uri="{FF2B5EF4-FFF2-40B4-BE49-F238E27FC236}">
                  <a16:creationId xmlns:a16="http://schemas.microsoft.com/office/drawing/2014/main" id="{95DE8DF2-2C98-B142-A464-D8534B20840C}"/>
                </a:ext>
              </a:extLst>
            </p:cNvPr>
            <p:cNvGrpSpPr/>
            <p:nvPr/>
          </p:nvGrpSpPr>
          <p:grpSpPr>
            <a:xfrm>
              <a:off x="2467796" y="1684911"/>
              <a:ext cx="2179549" cy="2522077"/>
              <a:chOff x="685796" y="1220188"/>
              <a:chExt cx="2179549" cy="2522077"/>
            </a:xfrm>
          </p:grpSpPr>
          <p:grpSp>
            <p:nvGrpSpPr>
              <p:cNvPr id="30" name="Google Shape;181;p17">
                <a:extLst>
                  <a:ext uri="{FF2B5EF4-FFF2-40B4-BE49-F238E27FC236}">
                    <a16:creationId xmlns:a16="http://schemas.microsoft.com/office/drawing/2014/main" id="{DF382F6B-5806-194B-8988-8F8A1E344DC1}"/>
                  </a:ext>
                </a:extLst>
              </p:cNvPr>
              <p:cNvGrpSpPr/>
              <p:nvPr/>
            </p:nvGrpSpPr>
            <p:grpSpPr>
              <a:xfrm>
                <a:off x="685796" y="1220188"/>
                <a:ext cx="2179549" cy="2522077"/>
                <a:chOff x="4386721" y="1217320"/>
                <a:chExt cx="2179549" cy="2522077"/>
              </a:xfrm>
            </p:grpSpPr>
            <p:sp>
              <p:nvSpPr>
                <p:cNvPr id="42" name="Google Shape;182;p17">
                  <a:extLst>
                    <a:ext uri="{FF2B5EF4-FFF2-40B4-BE49-F238E27FC236}">
                      <a16:creationId xmlns:a16="http://schemas.microsoft.com/office/drawing/2014/main" id="{FDE972B4-F1AA-7749-81F5-46647B3867F8}"/>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46A58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43" name="Google Shape;183;p17">
                  <a:extLst>
                    <a:ext uri="{FF2B5EF4-FFF2-40B4-BE49-F238E27FC236}">
                      <a16:creationId xmlns:a16="http://schemas.microsoft.com/office/drawing/2014/main" id="{CE562547-194B-FE45-8054-71B5E209DE2F}"/>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4;p17">
                  <a:extLst>
                    <a:ext uri="{FF2B5EF4-FFF2-40B4-BE49-F238E27FC236}">
                      <a16:creationId xmlns:a16="http://schemas.microsoft.com/office/drawing/2014/main" id="{DA4FD4D7-1A77-A64E-900B-CB4D50DB7B9E}"/>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5;p17">
                  <a:extLst>
                    <a:ext uri="{FF2B5EF4-FFF2-40B4-BE49-F238E27FC236}">
                      <a16:creationId xmlns:a16="http://schemas.microsoft.com/office/drawing/2014/main" id="{3BEF1301-6585-BE45-A9D5-31C85C9D4E88}"/>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6;p17">
                  <a:extLst>
                    <a:ext uri="{FF2B5EF4-FFF2-40B4-BE49-F238E27FC236}">
                      <a16:creationId xmlns:a16="http://schemas.microsoft.com/office/drawing/2014/main" id="{F53ABD26-3044-8C43-A8DF-B08941B0C17E}"/>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7;p17">
                  <a:extLst>
                    <a:ext uri="{FF2B5EF4-FFF2-40B4-BE49-F238E27FC236}">
                      <a16:creationId xmlns:a16="http://schemas.microsoft.com/office/drawing/2014/main" id="{FB814329-86C5-964E-A6C0-D74430A0123F}"/>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8;p17">
                  <a:extLst>
                    <a:ext uri="{FF2B5EF4-FFF2-40B4-BE49-F238E27FC236}">
                      <a16:creationId xmlns:a16="http://schemas.microsoft.com/office/drawing/2014/main" id="{3BB009F9-7404-BE49-B54C-F6E8FCD1384F}"/>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9;p17">
                  <a:extLst>
                    <a:ext uri="{FF2B5EF4-FFF2-40B4-BE49-F238E27FC236}">
                      <a16:creationId xmlns:a16="http://schemas.microsoft.com/office/drawing/2014/main" id="{49527E39-B914-D847-A2AA-40E9B4CEE9F5}"/>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0;p17">
                  <a:extLst>
                    <a:ext uri="{FF2B5EF4-FFF2-40B4-BE49-F238E27FC236}">
                      <a16:creationId xmlns:a16="http://schemas.microsoft.com/office/drawing/2014/main" id="{E0E46D90-63AD-2E4F-9F77-E470B681DA0B}"/>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1;p17">
                  <a:extLst>
                    <a:ext uri="{FF2B5EF4-FFF2-40B4-BE49-F238E27FC236}">
                      <a16:creationId xmlns:a16="http://schemas.microsoft.com/office/drawing/2014/main" id="{0CDA6D85-5C7F-3C46-9986-61F0C5D44A9A}"/>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2;p17">
                  <a:extLst>
                    <a:ext uri="{FF2B5EF4-FFF2-40B4-BE49-F238E27FC236}">
                      <a16:creationId xmlns:a16="http://schemas.microsoft.com/office/drawing/2014/main" id="{518B52DA-639B-DF41-A885-A9982BD1C3B8}"/>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p17">
                  <a:extLst>
                    <a:ext uri="{FF2B5EF4-FFF2-40B4-BE49-F238E27FC236}">
                      <a16:creationId xmlns:a16="http://schemas.microsoft.com/office/drawing/2014/main" id="{F77554DB-83AB-2447-BA0C-63E3426200D1}"/>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4;p17">
                  <a:extLst>
                    <a:ext uri="{FF2B5EF4-FFF2-40B4-BE49-F238E27FC236}">
                      <a16:creationId xmlns:a16="http://schemas.microsoft.com/office/drawing/2014/main" id="{7EC99F47-780B-CE46-850A-A85BD7B3C83A}"/>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p17">
                  <a:extLst>
                    <a:ext uri="{FF2B5EF4-FFF2-40B4-BE49-F238E27FC236}">
                      <a16:creationId xmlns:a16="http://schemas.microsoft.com/office/drawing/2014/main" id="{E8400AB1-4F24-F345-800E-3FD01C893821}"/>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6;p17">
                  <a:extLst>
                    <a:ext uri="{FF2B5EF4-FFF2-40B4-BE49-F238E27FC236}">
                      <a16:creationId xmlns:a16="http://schemas.microsoft.com/office/drawing/2014/main" id="{C8DE4B4E-5DD8-2445-B823-BBFB61125EC7}"/>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7;p17">
                  <a:extLst>
                    <a:ext uri="{FF2B5EF4-FFF2-40B4-BE49-F238E27FC236}">
                      <a16:creationId xmlns:a16="http://schemas.microsoft.com/office/drawing/2014/main" id="{ED097DF9-7994-6148-B2A5-28343C8194C0}"/>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8;p17">
                  <a:extLst>
                    <a:ext uri="{FF2B5EF4-FFF2-40B4-BE49-F238E27FC236}">
                      <a16:creationId xmlns:a16="http://schemas.microsoft.com/office/drawing/2014/main" id="{3E568849-5665-504F-91A9-9E9245A72C8F}"/>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09;p17">
                <a:extLst>
                  <a:ext uri="{FF2B5EF4-FFF2-40B4-BE49-F238E27FC236}">
                    <a16:creationId xmlns:a16="http://schemas.microsoft.com/office/drawing/2014/main" id="{4A0BF96D-8673-4649-907E-259ED45D90B5}"/>
                  </a:ext>
                </a:extLst>
              </p:cNvPr>
              <p:cNvSpPr txBox="1"/>
              <p:nvPr/>
            </p:nvSpPr>
            <p:spPr>
              <a:xfrm>
                <a:off x="101962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إعداد مستند القيد</a:t>
                </a:r>
                <a:endParaRPr lang="ar-SA" sz="1600" b="1" dirty="0">
                  <a:latin typeface="Calibri" panose="020F0502020204030204" pitchFamily="34" charset="0"/>
                  <a:cs typeface="Calibri" panose="020F0502020204030204" pitchFamily="34" charset="0"/>
                </a:endParaRPr>
              </a:p>
            </p:txBody>
          </p:sp>
        </p:grpSp>
        <p:grpSp>
          <p:nvGrpSpPr>
            <p:cNvPr id="59" name="Google Shape;210;p17">
              <a:extLst>
                <a:ext uri="{FF2B5EF4-FFF2-40B4-BE49-F238E27FC236}">
                  <a16:creationId xmlns:a16="http://schemas.microsoft.com/office/drawing/2014/main" id="{14453031-EB78-B546-90CC-0B5D5451D6F0}"/>
                </a:ext>
              </a:extLst>
            </p:cNvPr>
            <p:cNvGrpSpPr/>
            <p:nvPr/>
          </p:nvGrpSpPr>
          <p:grpSpPr>
            <a:xfrm>
              <a:off x="5260160" y="1684911"/>
              <a:ext cx="2179549" cy="2522077"/>
              <a:chOff x="3478160" y="1220188"/>
              <a:chExt cx="2179549" cy="2522077"/>
            </a:xfrm>
          </p:grpSpPr>
          <p:grpSp>
            <p:nvGrpSpPr>
              <p:cNvPr id="61" name="Google Shape;214;p17">
                <a:extLst>
                  <a:ext uri="{FF2B5EF4-FFF2-40B4-BE49-F238E27FC236}">
                    <a16:creationId xmlns:a16="http://schemas.microsoft.com/office/drawing/2014/main" id="{0EBEDF1E-1B32-3B41-92F9-B77B7BF6A204}"/>
                  </a:ext>
                </a:extLst>
              </p:cNvPr>
              <p:cNvGrpSpPr/>
              <p:nvPr/>
            </p:nvGrpSpPr>
            <p:grpSpPr>
              <a:xfrm>
                <a:off x="3478160" y="1220188"/>
                <a:ext cx="2179549" cy="2522077"/>
                <a:chOff x="4386721" y="1217320"/>
                <a:chExt cx="2179549" cy="2522077"/>
              </a:xfrm>
            </p:grpSpPr>
            <p:sp>
              <p:nvSpPr>
                <p:cNvPr id="70" name="Google Shape;215;p17">
                  <a:extLst>
                    <a:ext uri="{FF2B5EF4-FFF2-40B4-BE49-F238E27FC236}">
                      <a16:creationId xmlns:a16="http://schemas.microsoft.com/office/drawing/2014/main" id="{5C841A46-F5A2-384D-9872-C1F1F1498B80}"/>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F6434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71" name="Google Shape;216;p17">
                  <a:extLst>
                    <a:ext uri="{FF2B5EF4-FFF2-40B4-BE49-F238E27FC236}">
                      <a16:creationId xmlns:a16="http://schemas.microsoft.com/office/drawing/2014/main" id="{5946A90C-F574-404E-8A91-72CEC7E371E0}"/>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p17">
                  <a:extLst>
                    <a:ext uri="{FF2B5EF4-FFF2-40B4-BE49-F238E27FC236}">
                      <a16:creationId xmlns:a16="http://schemas.microsoft.com/office/drawing/2014/main" id="{BF726DFD-13B5-8A45-8E0A-A427FC8F1F2B}"/>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73" name="Google Shape;218;p17">
                  <a:extLst>
                    <a:ext uri="{FF2B5EF4-FFF2-40B4-BE49-F238E27FC236}">
                      <a16:creationId xmlns:a16="http://schemas.microsoft.com/office/drawing/2014/main" id="{7A70FA16-901E-FA48-AA4C-8159335149B0}"/>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p17">
                  <a:extLst>
                    <a:ext uri="{FF2B5EF4-FFF2-40B4-BE49-F238E27FC236}">
                      <a16:creationId xmlns:a16="http://schemas.microsoft.com/office/drawing/2014/main" id="{FC339EA3-C4AC-994B-BD89-5273D9FF137B}"/>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0;p17">
                  <a:extLst>
                    <a:ext uri="{FF2B5EF4-FFF2-40B4-BE49-F238E27FC236}">
                      <a16:creationId xmlns:a16="http://schemas.microsoft.com/office/drawing/2014/main" id="{B06E4BF3-63A6-D545-9209-7835D35DCF48}"/>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1;p17">
                  <a:extLst>
                    <a:ext uri="{FF2B5EF4-FFF2-40B4-BE49-F238E27FC236}">
                      <a16:creationId xmlns:a16="http://schemas.microsoft.com/office/drawing/2014/main" id="{134ABE15-15B3-7146-BAE8-9D7A273937EE}"/>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2;p17">
                  <a:extLst>
                    <a:ext uri="{FF2B5EF4-FFF2-40B4-BE49-F238E27FC236}">
                      <a16:creationId xmlns:a16="http://schemas.microsoft.com/office/drawing/2014/main" id="{7BBAF7E7-1587-7346-B5EB-F6D86A44BDCD}"/>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3;p17">
                  <a:extLst>
                    <a:ext uri="{FF2B5EF4-FFF2-40B4-BE49-F238E27FC236}">
                      <a16:creationId xmlns:a16="http://schemas.microsoft.com/office/drawing/2014/main" id="{1201065D-86F0-4548-AB46-ADFBDD4BB75A}"/>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4;p17">
                  <a:extLst>
                    <a:ext uri="{FF2B5EF4-FFF2-40B4-BE49-F238E27FC236}">
                      <a16:creationId xmlns:a16="http://schemas.microsoft.com/office/drawing/2014/main" id="{965D7090-6948-3F4C-B5A2-06F98D0314F8}"/>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5;p17">
                  <a:extLst>
                    <a:ext uri="{FF2B5EF4-FFF2-40B4-BE49-F238E27FC236}">
                      <a16:creationId xmlns:a16="http://schemas.microsoft.com/office/drawing/2014/main" id="{910A8CC0-5CBD-E849-B9FA-BBAA482C8C19}"/>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6;p17">
                  <a:extLst>
                    <a:ext uri="{FF2B5EF4-FFF2-40B4-BE49-F238E27FC236}">
                      <a16:creationId xmlns:a16="http://schemas.microsoft.com/office/drawing/2014/main" id="{85934ED5-EEA6-AA4F-8B6F-7B5C95408863}"/>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p17">
                  <a:extLst>
                    <a:ext uri="{FF2B5EF4-FFF2-40B4-BE49-F238E27FC236}">
                      <a16:creationId xmlns:a16="http://schemas.microsoft.com/office/drawing/2014/main" id="{A0DE746A-325E-704D-B5AE-1AEC3C01CBD8}"/>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8;p17">
                  <a:extLst>
                    <a:ext uri="{FF2B5EF4-FFF2-40B4-BE49-F238E27FC236}">
                      <a16:creationId xmlns:a16="http://schemas.microsoft.com/office/drawing/2014/main" id="{EBC8A441-D8D6-8041-BEA7-868DFD18C034}"/>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9;p17">
                  <a:extLst>
                    <a:ext uri="{FF2B5EF4-FFF2-40B4-BE49-F238E27FC236}">
                      <a16:creationId xmlns:a16="http://schemas.microsoft.com/office/drawing/2014/main" id="{8E3E5D09-3F17-0A4B-ABFC-4F5F37239CB3}"/>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0;p17">
                  <a:extLst>
                    <a:ext uri="{FF2B5EF4-FFF2-40B4-BE49-F238E27FC236}">
                      <a16:creationId xmlns:a16="http://schemas.microsoft.com/office/drawing/2014/main" id="{E9904345-2CC2-E848-A279-04EE4E974190}"/>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1;p17">
                  <a:extLst>
                    <a:ext uri="{FF2B5EF4-FFF2-40B4-BE49-F238E27FC236}">
                      <a16:creationId xmlns:a16="http://schemas.microsoft.com/office/drawing/2014/main" id="{DB9843DF-DD15-B742-8F89-A2E85107243E}"/>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33;p17">
                <a:extLst>
                  <a:ext uri="{FF2B5EF4-FFF2-40B4-BE49-F238E27FC236}">
                    <a16:creationId xmlns:a16="http://schemas.microsoft.com/office/drawing/2014/main" id="{2E115E58-69D4-4644-870F-E9E6B8C0700C}"/>
                  </a:ext>
                </a:extLst>
              </p:cNvPr>
              <p:cNvSpPr txBox="1"/>
              <p:nvPr/>
            </p:nvSpPr>
            <p:spPr>
              <a:xfrm>
                <a:off x="3811975" y="1407275"/>
                <a:ext cx="912900" cy="377700"/>
              </a:xfrm>
              <a:prstGeom prst="rect">
                <a:avLst/>
              </a:prstGeom>
              <a:noFill/>
              <a:ln>
                <a:noFill/>
              </a:ln>
            </p:spPr>
            <p:txBody>
              <a:bodyPr spcFirstLastPara="1" wrap="square" lIns="91425" tIns="91425" rIns="91425" bIns="91425" anchor="ctr" anchorCtr="0">
                <a:noAutofit/>
              </a:bodyPr>
              <a:lstStyle/>
              <a:p>
                <a:pPr algn="ctr" rtl="0">
                  <a:buClr>
                    <a:schemeClr val="dk1"/>
                  </a:buClr>
                  <a:buSzPts val="1100"/>
                </a:pPr>
                <a:r>
                  <a:rPr lang="ar-SA" sz="14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تدقيق مسوغات طلب الصرف</a:t>
                </a:r>
                <a:endParaRPr lang="ar-SA" sz="1400" b="1" dirty="0">
                  <a:latin typeface="Calibri" panose="020F0502020204030204" pitchFamily="34" charset="0"/>
                  <a:cs typeface="Calibri" panose="020F0502020204030204" pitchFamily="34" charset="0"/>
                </a:endParaRPr>
              </a:p>
            </p:txBody>
          </p:sp>
        </p:grpSp>
        <p:grpSp>
          <p:nvGrpSpPr>
            <p:cNvPr id="89" name="Google Shape;240;p17">
              <a:extLst>
                <a:ext uri="{FF2B5EF4-FFF2-40B4-BE49-F238E27FC236}">
                  <a16:creationId xmlns:a16="http://schemas.microsoft.com/office/drawing/2014/main" id="{FEEB191C-4E94-B04D-B6DF-70059C738947}"/>
                </a:ext>
              </a:extLst>
            </p:cNvPr>
            <p:cNvGrpSpPr/>
            <p:nvPr/>
          </p:nvGrpSpPr>
          <p:grpSpPr>
            <a:xfrm>
              <a:off x="8052525" y="1684911"/>
              <a:ext cx="2179549" cy="2522077"/>
              <a:chOff x="6270525" y="1220188"/>
              <a:chExt cx="2179549" cy="2522077"/>
            </a:xfrm>
          </p:grpSpPr>
          <p:grpSp>
            <p:nvGrpSpPr>
              <p:cNvPr id="91" name="Google Shape;244;p17">
                <a:extLst>
                  <a:ext uri="{FF2B5EF4-FFF2-40B4-BE49-F238E27FC236}">
                    <a16:creationId xmlns:a16="http://schemas.microsoft.com/office/drawing/2014/main" id="{4AA31CCD-4A83-9547-B9A7-A65D97E677E7}"/>
                  </a:ext>
                </a:extLst>
              </p:cNvPr>
              <p:cNvGrpSpPr/>
              <p:nvPr/>
            </p:nvGrpSpPr>
            <p:grpSpPr>
              <a:xfrm>
                <a:off x="6270525" y="1220188"/>
                <a:ext cx="2179549" cy="2522077"/>
                <a:chOff x="4386721" y="1217320"/>
                <a:chExt cx="2179549" cy="2522077"/>
              </a:xfrm>
            </p:grpSpPr>
            <p:sp>
              <p:nvSpPr>
                <p:cNvPr id="100" name="Google Shape;245;p17">
                  <a:extLst>
                    <a:ext uri="{FF2B5EF4-FFF2-40B4-BE49-F238E27FC236}">
                      <a16:creationId xmlns:a16="http://schemas.microsoft.com/office/drawing/2014/main" id="{445C9C83-6151-9E44-825D-2A8EECFE4E49}"/>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0070C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01" name="Google Shape;246;p17">
                  <a:extLst>
                    <a:ext uri="{FF2B5EF4-FFF2-40B4-BE49-F238E27FC236}">
                      <a16:creationId xmlns:a16="http://schemas.microsoft.com/office/drawing/2014/main" id="{867D2EE0-0CA3-C544-ACD1-F61B972AFF3C}"/>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7;p17">
                  <a:extLst>
                    <a:ext uri="{FF2B5EF4-FFF2-40B4-BE49-F238E27FC236}">
                      <a16:creationId xmlns:a16="http://schemas.microsoft.com/office/drawing/2014/main" id="{4931DDB5-4423-274F-A154-17EDEF4D5889}"/>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8;p17">
                  <a:extLst>
                    <a:ext uri="{FF2B5EF4-FFF2-40B4-BE49-F238E27FC236}">
                      <a16:creationId xmlns:a16="http://schemas.microsoft.com/office/drawing/2014/main" id="{17220F91-8E27-0847-93BF-9D9366A5F87A}"/>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p17">
                  <a:extLst>
                    <a:ext uri="{FF2B5EF4-FFF2-40B4-BE49-F238E27FC236}">
                      <a16:creationId xmlns:a16="http://schemas.microsoft.com/office/drawing/2014/main" id="{F3636F1A-9A86-594E-BE8E-51DC53176899}"/>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0;p17">
                  <a:extLst>
                    <a:ext uri="{FF2B5EF4-FFF2-40B4-BE49-F238E27FC236}">
                      <a16:creationId xmlns:a16="http://schemas.microsoft.com/office/drawing/2014/main" id="{EDB563E9-E3D5-334E-9D1B-2C0D93929A17}"/>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1;p17">
                  <a:extLst>
                    <a:ext uri="{FF2B5EF4-FFF2-40B4-BE49-F238E27FC236}">
                      <a16:creationId xmlns:a16="http://schemas.microsoft.com/office/drawing/2014/main" id="{EDAD2E20-E740-7D4D-B630-FF9D5AD53609}"/>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2;p17">
                  <a:extLst>
                    <a:ext uri="{FF2B5EF4-FFF2-40B4-BE49-F238E27FC236}">
                      <a16:creationId xmlns:a16="http://schemas.microsoft.com/office/drawing/2014/main" id="{F4A583D0-2DFE-1143-B08F-8BC2F9204D38}"/>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3;p17">
                  <a:extLst>
                    <a:ext uri="{FF2B5EF4-FFF2-40B4-BE49-F238E27FC236}">
                      <a16:creationId xmlns:a16="http://schemas.microsoft.com/office/drawing/2014/main" id="{D78F4C49-A3A3-E94F-A246-547763266B81}"/>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4;p17">
                  <a:extLst>
                    <a:ext uri="{FF2B5EF4-FFF2-40B4-BE49-F238E27FC236}">
                      <a16:creationId xmlns:a16="http://schemas.microsoft.com/office/drawing/2014/main" id="{17250BC2-DBC9-3E47-B3A2-20C064B0537D}"/>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5;p17">
                  <a:extLst>
                    <a:ext uri="{FF2B5EF4-FFF2-40B4-BE49-F238E27FC236}">
                      <a16:creationId xmlns:a16="http://schemas.microsoft.com/office/drawing/2014/main" id="{E4C8C574-DE75-E84D-A3A1-63D462BD5B06}"/>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6;p17">
                  <a:extLst>
                    <a:ext uri="{FF2B5EF4-FFF2-40B4-BE49-F238E27FC236}">
                      <a16:creationId xmlns:a16="http://schemas.microsoft.com/office/drawing/2014/main" id="{D20A3C92-D04B-274F-AC47-3125D2AD51E7}"/>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7;p17">
                  <a:extLst>
                    <a:ext uri="{FF2B5EF4-FFF2-40B4-BE49-F238E27FC236}">
                      <a16:creationId xmlns:a16="http://schemas.microsoft.com/office/drawing/2014/main" id="{C03D507B-1240-9B41-9E17-38C19911DCE4}"/>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8;p17">
                  <a:extLst>
                    <a:ext uri="{FF2B5EF4-FFF2-40B4-BE49-F238E27FC236}">
                      <a16:creationId xmlns:a16="http://schemas.microsoft.com/office/drawing/2014/main" id="{914D17C4-44C3-BD4B-B6A0-3FC91527588F}"/>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9;p17">
                  <a:extLst>
                    <a:ext uri="{FF2B5EF4-FFF2-40B4-BE49-F238E27FC236}">
                      <a16:creationId xmlns:a16="http://schemas.microsoft.com/office/drawing/2014/main" id="{1DC05F80-B162-4947-9C8A-BC12A2DA5AEB}"/>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0;p17">
                  <a:extLst>
                    <a:ext uri="{FF2B5EF4-FFF2-40B4-BE49-F238E27FC236}">
                      <a16:creationId xmlns:a16="http://schemas.microsoft.com/office/drawing/2014/main" id="{B9DC42AC-4D18-7843-8C62-DBCA0FEBFEAB}"/>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1;p17">
                  <a:extLst>
                    <a:ext uri="{FF2B5EF4-FFF2-40B4-BE49-F238E27FC236}">
                      <a16:creationId xmlns:a16="http://schemas.microsoft.com/office/drawing/2014/main" id="{E90BC720-09AA-B94D-8F2A-B35B7743E76A}"/>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263;p17">
                <a:extLst>
                  <a:ext uri="{FF2B5EF4-FFF2-40B4-BE49-F238E27FC236}">
                    <a16:creationId xmlns:a16="http://schemas.microsoft.com/office/drawing/2014/main" id="{64C53AF3-D67D-124C-8323-3FBDF392B254}"/>
                  </a:ext>
                </a:extLst>
              </p:cNvPr>
              <p:cNvSpPr txBox="1"/>
              <p:nvPr/>
            </p:nvSpPr>
            <p:spPr>
              <a:xfrm>
                <a:off x="660432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مراجعة الفواتير</a:t>
                </a:r>
                <a:endParaRPr lang="ar-SA" sz="1600" b="1" dirty="0">
                  <a:latin typeface="Calibri" panose="020F0502020204030204" pitchFamily="34" charset="0"/>
                  <a:cs typeface="Calibri" panose="020F0502020204030204" pitchFamily="34" charset="0"/>
                </a:endParaRPr>
              </a:p>
            </p:txBody>
          </p:sp>
        </p:grpSp>
      </p:grpSp>
      <p:sp>
        <p:nvSpPr>
          <p:cNvPr id="88" name="Google Shape;1081;p27">
            <a:extLst>
              <a:ext uri="{FF2B5EF4-FFF2-40B4-BE49-F238E27FC236}">
                <a16:creationId xmlns:a16="http://schemas.microsoft.com/office/drawing/2014/main" id="{9F0D6F91-7841-FC42-BF2E-C28C076B5854}"/>
              </a:ext>
            </a:extLst>
          </p:cNvPr>
          <p:cNvSpPr/>
          <p:nvPr/>
        </p:nvSpPr>
        <p:spPr>
          <a:xfrm>
            <a:off x="10394589" y="5463652"/>
            <a:ext cx="492403" cy="492403"/>
          </a:xfrm>
          <a:prstGeom prst="ellipse">
            <a:avLst/>
          </a:prstGeom>
          <a:solidFill>
            <a:srgbClr val="0070C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200" dirty="0">
                <a:solidFill>
                  <a:srgbClr val="FFFFFF"/>
                </a:solidFill>
                <a:latin typeface="Fira Sans Extra Condensed SemiBold"/>
                <a:ea typeface="Fira Sans Extra Condensed SemiBold"/>
                <a:cs typeface="Fira Sans Extra Condensed SemiBold"/>
                <a:sym typeface="Fira Sans Extra Condensed SemiBold"/>
              </a:rPr>
              <a:t>١٠</a:t>
            </a:r>
            <a:endParaRPr sz="12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0" name="Google Shape;1081;p27">
            <a:extLst>
              <a:ext uri="{FF2B5EF4-FFF2-40B4-BE49-F238E27FC236}">
                <a16:creationId xmlns:a16="http://schemas.microsoft.com/office/drawing/2014/main" id="{EE409C38-2980-2841-88EC-D3F77AF43019}"/>
              </a:ext>
            </a:extLst>
          </p:cNvPr>
          <p:cNvSpPr/>
          <p:nvPr/>
        </p:nvSpPr>
        <p:spPr>
          <a:xfrm>
            <a:off x="6569964" y="5503614"/>
            <a:ext cx="492403" cy="492403"/>
          </a:xfrm>
          <a:prstGeom prst="ellipse">
            <a:avLst/>
          </a:prstGeom>
          <a:solidFill>
            <a:srgbClr val="F643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200" dirty="0">
                <a:solidFill>
                  <a:srgbClr val="FFFFFF"/>
                </a:solidFill>
                <a:latin typeface="Fira Sans Extra Condensed SemiBold"/>
                <a:ea typeface="Fira Sans Extra Condensed SemiBold"/>
                <a:cs typeface="Fira Sans Extra Condensed SemiBold"/>
                <a:sym typeface="Fira Sans Extra Condensed SemiBold"/>
              </a:rPr>
              <a:t>١١</a:t>
            </a:r>
            <a:endParaRPr sz="12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4" name="Google Shape;1081;p27">
            <a:extLst>
              <a:ext uri="{FF2B5EF4-FFF2-40B4-BE49-F238E27FC236}">
                <a16:creationId xmlns:a16="http://schemas.microsoft.com/office/drawing/2014/main" id="{45DA70BB-8282-8047-A2B7-4173EADCA81C}"/>
              </a:ext>
            </a:extLst>
          </p:cNvPr>
          <p:cNvSpPr/>
          <p:nvPr/>
        </p:nvSpPr>
        <p:spPr>
          <a:xfrm>
            <a:off x="2737067" y="5507855"/>
            <a:ext cx="492403" cy="492403"/>
          </a:xfrm>
          <a:prstGeom prst="ellipse">
            <a:avLst/>
          </a:prstGeom>
          <a:solidFill>
            <a:srgbClr val="46A58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200" dirty="0">
                <a:solidFill>
                  <a:srgbClr val="FFFFFF"/>
                </a:solidFill>
                <a:latin typeface="Fira Sans Extra Condensed SemiBold"/>
                <a:ea typeface="Fira Sans Extra Condensed SemiBold"/>
                <a:cs typeface="Fira Sans Extra Condensed SemiBold"/>
                <a:sym typeface="Fira Sans Extra Condensed SemiBold"/>
              </a:rPr>
              <a:t>١٢</a:t>
            </a:r>
            <a:endParaRPr sz="12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5" name="Google Shape;262;p17">
            <a:extLst>
              <a:ext uri="{FF2B5EF4-FFF2-40B4-BE49-F238E27FC236}">
                <a16:creationId xmlns:a16="http://schemas.microsoft.com/office/drawing/2014/main" id="{BF77CCF1-0E48-D74D-8FB0-8A32DAE104B0}"/>
              </a:ext>
            </a:extLst>
          </p:cNvPr>
          <p:cNvSpPr txBox="1"/>
          <p:nvPr/>
        </p:nvSpPr>
        <p:spPr>
          <a:xfrm>
            <a:off x="8431805" y="2757141"/>
            <a:ext cx="3006807" cy="1892627"/>
          </a:xfrm>
          <a:prstGeom prst="rect">
            <a:avLst/>
          </a:prstGeom>
          <a:noFill/>
          <a:ln>
            <a:noFill/>
          </a:ln>
        </p:spPr>
        <p:txBody>
          <a:bodyPr spcFirstLastPara="1" wrap="square" lIns="91425" tIns="91425" rIns="91425" bIns="91425" anchor="ctr" anchorCtr="0">
            <a:noAutofit/>
          </a:bodyPr>
          <a:lstStyle/>
          <a:p>
            <a:pPr lvl="0" algn="ctr"/>
            <a:r>
              <a:rPr lang="ar-SA" b="1" dirty="0">
                <a:solidFill>
                  <a:srgbClr val="FFFFFF"/>
                </a:solidFill>
                <a:latin typeface="Calibri" panose="020F0502020204030204" pitchFamily="34" charset="0"/>
                <a:ea typeface="Roboto"/>
                <a:cs typeface="Calibri" panose="020F0502020204030204" pitchFamily="34" charset="0"/>
                <a:sym typeface="Roboto"/>
              </a:rPr>
              <a:t>بعد تقديم المورد الفواتير والمطالبات لإدارة المشتريات لصرف مستحقاته، تستكمل إدارة المشتريات المستندات النظامية للصرف من تعميد وفواتير ومحاضر استلام وترسل للإدارة المالية لاستكمال المراجعة والصرف</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96" name="Google Shape;262;p17">
            <a:extLst>
              <a:ext uri="{FF2B5EF4-FFF2-40B4-BE49-F238E27FC236}">
                <a16:creationId xmlns:a16="http://schemas.microsoft.com/office/drawing/2014/main" id="{991A3F14-0BEA-E244-8FA7-090C497FE8B4}"/>
              </a:ext>
            </a:extLst>
          </p:cNvPr>
          <p:cNvSpPr txBox="1"/>
          <p:nvPr/>
        </p:nvSpPr>
        <p:spPr>
          <a:xfrm>
            <a:off x="4545390" y="2743108"/>
            <a:ext cx="3006807" cy="1892627"/>
          </a:xfrm>
          <a:prstGeom prst="rect">
            <a:avLst/>
          </a:prstGeom>
          <a:noFill/>
          <a:ln>
            <a:noFill/>
          </a:ln>
        </p:spPr>
        <p:txBody>
          <a:bodyPr spcFirstLastPara="1" wrap="square" lIns="91425" tIns="91425" rIns="91425" bIns="91425" anchor="ctr" anchorCtr="0">
            <a:noAutofit/>
          </a:bodyPr>
          <a:lstStyle/>
          <a:p>
            <a:pPr lvl="0" algn="ctr"/>
            <a:r>
              <a:rPr lang="ar-SA" b="1" dirty="0">
                <a:solidFill>
                  <a:srgbClr val="FFFFFF"/>
                </a:solidFill>
                <a:latin typeface="Calibri" panose="020F0502020204030204" pitchFamily="34" charset="0"/>
                <a:ea typeface="Roboto"/>
                <a:cs typeface="Calibri" panose="020F0502020204030204" pitchFamily="34" charset="0"/>
                <a:sym typeface="Roboto"/>
              </a:rPr>
              <a:t>يقوم المحاسب بفحص مستندات التوريد للتأكد من اكتمالها والتأكد من شروط التوريد والأسعار وتاريخ التوريد للتأكد من عدم التأخر وفرض الغرامات حال وجود التأخير في التوريد تمهيدا لصرف المستحقات</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97" name="Google Shape;262;p17">
            <a:extLst>
              <a:ext uri="{FF2B5EF4-FFF2-40B4-BE49-F238E27FC236}">
                <a16:creationId xmlns:a16="http://schemas.microsoft.com/office/drawing/2014/main" id="{6607F29D-EF28-C04F-90F9-ED38E6544E2C}"/>
              </a:ext>
            </a:extLst>
          </p:cNvPr>
          <p:cNvSpPr txBox="1"/>
          <p:nvPr/>
        </p:nvSpPr>
        <p:spPr>
          <a:xfrm>
            <a:off x="733274" y="2639552"/>
            <a:ext cx="3006807" cy="1892627"/>
          </a:xfrm>
          <a:prstGeom prst="rect">
            <a:avLst/>
          </a:prstGeom>
          <a:noFill/>
          <a:ln>
            <a:noFill/>
          </a:ln>
        </p:spPr>
        <p:txBody>
          <a:bodyPr spcFirstLastPara="1" wrap="square" lIns="91425" tIns="91425" rIns="91425" bIns="91425" anchor="ctr" anchorCtr="0">
            <a:noAutofit/>
          </a:bodyPr>
          <a:lstStyle/>
          <a:p>
            <a:pPr lvl="0" algn="ctr"/>
            <a:r>
              <a:rPr lang="ar-SA" b="1" dirty="0">
                <a:solidFill>
                  <a:srgbClr val="FFFFFF"/>
                </a:solidFill>
                <a:latin typeface="Calibri" panose="020F0502020204030204" pitchFamily="34" charset="0"/>
                <a:ea typeface="Roboto"/>
                <a:cs typeface="Calibri" panose="020F0502020204030204" pitchFamily="34" charset="0"/>
                <a:sym typeface="Roboto"/>
              </a:rPr>
              <a:t>يتم إعداد القيد المحاسبي من واقع أمر اعتماد الصرف ويطبع أمر الصرف من النظام المحاسبي وإرساله للمختصين للمراجعة والتوقيع عليه واعتماده من صاحب الصلاحية</a:t>
            </a:r>
            <a:endParaRPr b="1" dirty="0">
              <a:solidFill>
                <a:srgbClr val="FFFFFF"/>
              </a:solidFill>
              <a:latin typeface="Calibri" panose="020F0502020204030204" pitchFamily="34" charset="0"/>
              <a:ea typeface="Roboto"/>
              <a:cs typeface="Calibri" panose="020F0502020204030204" pitchFamily="34" charset="0"/>
              <a:sym typeface="Roboto"/>
            </a:endParaRPr>
          </a:p>
        </p:txBody>
      </p:sp>
      <p:cxnSp>
        <p:nvCxnSpPr>
          <p:cNvPr id="92" name="موصل مستقيم 91">
            <a:extLst>
              <a:ext uri="{FF2B5EF4-FFF2-40B4-BE49-F238E27FC236}">
                <a16:creationId xmlns:a16="http://schemas.microsoft.com/office/drawing/2014/main" id="{32085AE5-4AF5-F643-834E-E6ADBA62125D}"/>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98" name="صورة 97" descr="صورة تحتوي على نص, ألعاب القوى&#10;&#10;تم إنشاء الوصف تلقائياً">
            <a:extLst>
              <a:ext uri="{FF2B5EF4-FFF2-40B4-BE49-F238E27FC236}">
                <a16:creationId xmlns:a16="http://schemas.microsoft.com/office/drawing/2014/main" id="{7A91B28E-9CDD-8B48-A874-2F8B60D28745}"/>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21100336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algn="ctr" defTabSz="914400" rtl="1" eaLnBrk="1" latinLnBrk="0" hangingPunct="1">
              <a:lnSpc>
                <a:spcPct val="90000"/>
              </a:lnSpc>
              <a:spcBef>
                <a:spcPct val="0"/>
              </a:spcBef>
              <a:buNone/>
            </a:pPr>
            <a:r>
              <a:rPr lang="ar-SA" sz="4000" b="1" dirty="0">
                <a:latin typeface="Calibri" panose="020F0502020204030204" pitchFamily="34" charset="0"/>
                <a:cs typeface="Calibri" panose="020F0502020204030204" pitchFamily="34" charset="0"/>
              </a:rPr>
              <a:t>الدورة المستندية للمشتريات الحكومية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grpSp>
        <p:nvGrpSpPr>
          <p:cNvPr id="3" name="مجموعة 2">
            <a:extLst>
              <a:ext uri="{FF2B5EF4-FFF2-40B4-BE49-F238E27FC236}">
                <a16:creationId xmlns:a16="http://schemas.microsoft.com/office/drawing/2014/main" id="{0EBC98F7-AE6A-4B4E-9C6D-CD53E07A89EF}"/>
              </a:ext>
            </a:extLst>
          </p:cNvPr>
          <p:cNvGrpSpPr/>
          <p:nvPr/>
        </p:nvGrpSpPr>
        <p:grpSpPr>
          <a:xfrm>
            <a:off x="770039" y="1888110"/>
            <a:ext cx="10651922" cy="3986551"/>
            <a:chOff x="2467796" y="1684911"/>
            <a:chExt cx="7764278" cy="2905831"/>
          </a:xfrm>
        </p:grpSpPr>
        <p:grpSp>
          <p:nvGrpSpPr>
            <p:cNvPr id="7" name="Google Shape;160;p17">
              <a:extLst>
                <a:ext uri="{FF2B5EF4-FFF2-40B4-BE49-F238E27FC236}">
                  <a16:creationId xmlns:a16="http://schemas.microsoft.com/office/drawing/2014/main" id="{C3A140B5-1956-8A4D-A53A-441D5BF01F7B}"/>
                </a:ext>
              </a:extLst>
            </p:cNvPr>
            <p:cNvGrpSpPr/>
            <p:nvPr/>
          </p:nvGrpSpPr>
          <p:grpSpPr>
            <a:xfrm rot="9574045">
              <a:off x="4756952" y="4154289"/>
              <a:ext cx="1421545" cy="436453"/>
              <a:chOff x="473690" y="3806031"/>
              <a:chExt cx="1421545" cy="436453"/>
            </a:xfrm>
          </p:grpSpPr>
          <p:sp>
            <p:nvSpPr>
              <p:cNvPr id="8" name="Google Shape;161;p17">
                <a:extLst>
                  <a:ext uri="{FF2B5EF4-FFF2-40B4-BE49-F238E27FC236}">
                    <a16:creationId xmlns:a16="http://schemas.microsoft.com/office/drawing/2014/main" id="{2F38E0D1-A44E-824A-AAA1-8064DB5A8623}"/>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8C65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9" name="Google Shape;162;p17">
                <a:extLst>
                  <a:ext uri="{FF2B5EF4-FFF2-40B4-BE49-F238E27FC236}">
                    <a16:creationId xmlns:a16="http://schemas.microsoft.com/office/drawing/2014/main" id="{2F9E768C-E680-9E49-99CC-7F155FD3D2A7}"/>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3;p17">
                <a:extLst>
                  <a:ext uri="{FF2B5EF4-FFF2-40B4-BE49-F238E27FC236}">
                    <a16:creationId xmlns:a16="http://schemas.microsoft.com/office/drawing/2014/main" id="{6B0779F5-DC9D-934F-B512-DB34BE843C00}"/>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p17">
                <a:extLst>
                  <a:ext uri="{FF2B5EF4-FFF2-40B4-BE49-F238E27FC236}">
                    <a16:creationId xmlns:a16="http://schemas.microsoft.com/office/drawing/2014/main" id="{1DCCE686-59BB-BF40-9DD4-ABDBD75F24BD}"/>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5;p17">
                <a:extLst>
                  <a:ext uri="{FF2B5EF4-FFF2-40B4-BE49-F238E27FC236}">
                    <a16:creationId xmlns:a16="http://schemas.microsoft.com/office/drawing/2014/main" id="{853A8CB2-5884-4145-85F0-7E7F67EE8D03}"/>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p17">
                <a:extLst>
                  <a:ext uri="{FF2B5EF4-FFF2-40B4-BE49-F238E27FC236}">
                    <a16:creationId xmlns:a16="http://schemas.microsoft.com/office/drawing/2014/main" id="{7570A38A-C4F0-5A4F-91E9-F6F56E874DD7}"/>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7;p17">
                <a:extLst>
                  <a:ext uri="{FF2B5EF4-FFF2-40B4-BE49-F238E27FC236}">
                    <a16:creationId xmlns:a16="http://schemas.microsoft.com/office/drawing/2014/main" id="{FC21D657-7826-4749-82FB-CE371DE9EDA2}"/>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p17">
                <a:extLst>
                  <a:ext uri="{FF2B5EF4-FFF2-40B4-BE49-F238E27FC236}">
                    <a16:creationId xmlns:a16="http://schemas.microsoft.com/office/drawing/2014/main" id="{C397AD82-345A-0C46-B4B6-B52A24F7B9C8}"/>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9;p17">
                <a:extLst>
                  <a:ext uri="{FF2B5EF4-FFF2-40B4-BE49-F238E27FC236}">
                    <a16:creationId xmlns:a16="http://schemas.microsoft.com/office/drawing/2014/main" id="{20E8376B-3672-3346-AF97-43B0AB74B65B}"/>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70;p17">
              <a:extLst>
                <a:ext uri="{FF2B5EF4-FFF2-40B4-BE49-F238E27FC236}">
                  <a16:creationId xmlns:a16="http://schemas.microsoft.com/office/drawing/2014/main" id="{EE9C053D-94C5-E84D-8B34-787D6CC728C4}"/>
                </a:ext>
              </a:extLst>
            </p:cNvPr>
            <p:cNvGrpSpPr/>
            <p:nvPr/>
          </p:nvGrpSpPr>
          <p:grpSpPr>
            <a:xfrm rot="9807892">
              <a:off x="7564686" y="4154289"/>
              <a:ext cx="1421545" cy="436453"/>
              <a:chOff x="473690" y="3806031"/>
              <a:chExt cx="1421545" cy="436453"/>
            </a:xfrm>
          </p:grpSpPr>
          <p:sp>
            <p:nvSpPr>
              <p:cNvPr id="20" name="Google Shape;171;p17">
                <a:extLst>
                  <a:ext uri="{FF2B5EF4-FFF2-40B4-BE49-F238E27FC236}">
                    <a16:creationId xmlns:a16="http://schemas.microsoft.com/office/drawing/2014/main" id="{3B78C1A4-3AA4-AF48-9AFE-B0060279EA0F}"/>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8C65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72;p17">
                <a:extLst>
                  <a:ext uri="{FF2B5EF4-FFF2-40B4-BE49-F238E27FC236}">
                    <a16:creationId xmlns:a16="http://schemas.microsoft.com/office/drawing/2014/main" id="{3AA2C779-05D7-2848-A3B4-C5BEC1015F63}"/>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3;p17">
                <a:extLst>
                  <a:ext uri="{FF2B5EF4-FFF2-40B4-BE49-F238E27FC236}">
                    <a16:creationId xmlns:a16="http://schemas.microsoft.com/office/drawing/2014/main" id="{A17BC954-91C4-6044-BC38-857A71F39BD4}"/>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p17">
                <a:extLst>
                  <a:ext uri="{FF2B5EF4-FFF2-40B4-BE49-F238E27FC236}">
                    <a16:creationId xmlns:a16="http://schemas.microsoft.com/office/drawing/2014/main" id="{AB905515-08B2-8642-917B-5680432EDD75}"/>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5;p17">
                <a:extLst>
                  <a:ext uri="{FF2B5EF4-FFF2-40B4-BE49-F238E27FC236}">
                    <a16:creationId xmlns:a16="http://schemas.microsoft.com/office/drawing/2014/main" id="{8A5EFEE2-6EB3-A244-9160-55D1C00F3CC8}"/>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6;p17">
                <a:extLst>
                  <a:ext uri="{FF2B5EF4-FFF2-40B4-BE49-F238E27FC236}">
                    <a16:creationId xmlns:a16="http://schemas.microsoft.com/office/drawing/2014/main" id="{43D53F24-ACB2-6D4E-95F6-99759605A4EE}"/>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7;p17">
                <a:extLst>
                  <a:ext uri="{FF2B5EF4-FFF2-40B4-BE49-F238E27FC236}">
                    <a16:creationId xmlns:a16="http://schemas.microsoft.com/office/drawing/2014/main" id="{219951EF-79B1-3149-B8FE-B63B5DD55252}"/>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8;p17">
                <a:extLst>
                  <a:ext uri="{FF2B5EF4-FFF2-40B4-BE49-F238E27FC236}">
                    <a16:creationId xmlns:a16="http://schemas.microsoft.com/office/drawing/2014/main" id="{16EE0270-4859-924C-A427-46DABC82F32D}"/>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p17">
                <a:extLst>
                  <a:ext uri="{FF2B5EF4-FFF2-40B4-BE49-F238E27FC236}">
                    <a16:creationId xmlns:a16="http://schemas.microsoft.com/office/drawing/2014/main" id="{AFCCD745-F6EB-544A-BA4A-E5EA84785B4F}"/>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80;p17">
              <a:extLst>
                <a:ext uri="{FF2B5EF4-FFF2-40B4-BE49-F238E27FC236}">
                  <a16:creationId xmlns:a16="http://schemas.microsoft.com/office/drawing/2014/main" id="{95DE8DF2-2C98-B142-A464-D8534B20840C}"/>
                </a:ext>
              </a:extLst>
            </p:cNvPr>
            <p:cNvGrpSpPr/>
            <p:nvPr/>
          </p:nvGrpSpPr>
          <p:grpSpPr>
            <a:xfrm>
              <a:off x="2467796" y="1684911"/>
              <a:ext cx="2179549" cy="2522077"/>
              <a:chOff x="685796" y="1220188"/>
              <a:chExt cx="2179549" cy="2522077"/>
            </a:xfrm>
          </p:grpSpPr>
          <p:grpSp>
            <p:nvGrpSpPr>
              <p:cNvPr id="30" name="Google Shape;181;p17">
                <a:extLst>
                  <a:ext uri="{FF2B5EF4-FFF2-40B4-BE49-F238E27FC236}">
                    <a16:creationId xmlns:a16="http://schemas.microsoft.com/office/drawing/2014/main" id="{DF382F6B-5806-194B-8988-8F8A1E344DC1}"/>
                  </a:ext>
                </a:extLst>
              </p:cNvPr>
              <p:cNvGrpSpPr/>
              <p:nvPr/>
            </p:nvGrpSpPr>
            <p:grpSpPr>
              <a:xfrm>
                <a:off x="685796" y="1220188"/>
                <a:ext cx="2179549" cy="2522077"/>
                <a:chOff x="4386721" y="1217320"/>
                <a:chExt cx="2179549" cy="2522077"/>
              </a:xfrm>
            </p:grpSpPr>
            <p:sp>
              <p:nvSpPr>
                <p:cNvPr id="42" name="Google Shape;182;p17">
                  <a:extLst>
                    <a:ext uri="{FF2B5EF4-FFF2-40B4-BE49-F238E27FC236}">
                      <a16:creationId xmlns:a16="http://schemas.microsoft.com/office/drawing/2014/main" id="{FDE972B4-F1AA-7749-81F5-46647B3867F8}"/>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465D71"/>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43" name="Google Shape;183;p17">
                  <a:extLst>
                    <a:ext uri="{FF2B5EF4-FFF2-40B4-BE49-F238E27FC236}">
                      <a16:creationId xmlns:a16="http://schemas.microsoft.com/office/drawing/2014/main" id="{CE562547-194B-FE45-8054-71B5E209DE2F}"/>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4;p17">
                  <a:extLst>
                    <a:ext uri="{FF2B5EF4-FFF2-40B4-BE49-F238E27FC236}">
                      <a16:creationId xmlns:a16="http://schemas.microsoft.com/office/drawing/2014/main" id="{DA4FD4D7-1A77-A64E-900B-CB4D50DB7B9E}"/>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5;p17">
                  <a:extLst>
                    <a:ext uri="{FF2B5EF4-FFF2-40B4-BE49-F238E27FC236}">
                      <a16:creationId xmlns:a16="http://schemas.microsoft.com/office/drawing/2014/main" id="{3BEF1301-6585-BE45-A9D5-31C85C9D4E88}"/>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6;p17">
                  <a:extLst>
                    <a:ext uri="{FF2B5EF4-FFF2-40B4-BE49-F238E27FC236}">
                      <a16:creationId xmlns:a16="http://schemas.microsoft.com/office/drawing/2014/main" id="{F53ABD26-3044-8C43-A8DF-B08941B0C17E}"/>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7;p17">
                  <a:extLst>
                    <a:ext uri="{FF2B5EF4-FFF2-40B4-BE49-F238E27FC236}">
                      <a16:creationId xmlns:a16="http://schemas.microsoft.com/office/drawing/2014/main" id="{FB814329-86C5-964E-A6C0-D74430A0123F}"/>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8;p17">
                  <a:extLst>
                    <a:ext uri="{FF2B5EF4-FFF2-40B4-BE49-F238E27FC236}">
                      <a16:creationId xmlns:a16="http://schemas.microsoft.com/office/drawing/2014/main" id="{3BB009F9-7404-BE49-B54C-F6E8FCD1384F}"/>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9;p17">
                  <a:extLst>
                    <a:ext uri="{FF2B5EF4-FFF2-40B4-BE49-F238E27FC236}">
                      <a16:creationId xmlns:a16="http://schemas.microsoft.com/office/drawing/2014/main" id="{49527E39-B914-D847-A2AA-40E9B4CEE9F5}"/>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0;p17">
                  <a:extLst>
                    <a:ext uri="{FF2B5EF4-FFF2-40B4-BE49-F238E27FC236}">
                      <a16:creationId xmlns:a16="http://schemas.microsoft.com/office/drawing/2014/main" id="{E0E46D90-63AD-2E4F-9F77-E470B681DA0B}"/>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1;p17">
                  <a:extLst>
                    <a:ext uri="{FF2B5EF4-FFF2-40B4-BE49-F238E27FC236}">
                      <a16:creationId xmlns:a16="http://schemas.microsoft.com/office/drawing/2014/main" id="{0CDA6D85-5C7F-3C46-9986-61F0C5D44A9A}"/>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2;p17">
                  <a:extLst>
                    <a:ext uri="{FF2B5EF4-FFF2-40B4-BE49-F238E27FC236}">
                      <a16:creationId xmlns:a16="http://schemas.microsoft.com/office/drawing/2014/main" id="{518B52DA-639B-DF41-A885-A9982BD1C3B8}"/>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p17">
                  <a:extLst>
                    <a:ext uri="{FF2B5EF4-FFF2-40B4-BE49-F238E27FC236}">
                      <a16:creationId xmlns:a16="http://schemas.microsoft.com/office/drawing/2014/main" id="{F77554DB-83AB-2447-BA0C-63E3426200D1}"/>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4;p17">
                  <a:extLst>
                    <a:ext uri="{FF2B5EF4-FFF2-40B4-BE49-F238E27FC236}">
                      <a16:creationId xmlns:a16="http://schemas.microsoft.com/office/drawing/2014/main" id="{7EC99F47-780B-CE46-850A-A85BD7B3C83A}"/>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p17">
                  <a:extLst>
                    <a:ext uri="{FF2B5EF4-FFF2-40B4-BE49-F238E27FC236}">
                      <a16:creationId xmlns:a16="http://schemas.microsoft.com/office/drawing/2014/main" id="{E8400AB1-4F24-F345-800E-3FD01C893821}"/>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6;p17">
                  <a:extLst>
                    <a:ext uri="{FF2B5EF4-FFF2-40B4-BE49-F238E27FC236}">
                      <a16:creationId xmlns:a16="http://schemas.microsoft.com/office/drawing/2014/main" id="{C8DE4B4E-5DD8-2445-B823-BBFB61125EC7}"/>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7;p17">
                  <a:extLst>
                    <a:ext uri="{FF2B5EF4-FFF2-40B4-BE49-F238E27FC236}">
                      <a16:creationId xmlns:a16="http://schemas.microsoft.com/office/drawing/2014/main" id="{ED097DF9-7994-6148-B2A5-28343C8194C0}"/>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8;p17">
                  <a:extLst>
                    <a:ext uri="{FF2B5EF4-FFF2-40B4-BE49-F238E27FC236}">
                      <a16:creationId xmlns:a16="http://schemas.microsoft.com/office/drawing/2014/main" id="{3E568849-5665-504F-91A9-9E9245A72C8F}"/>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09;p17">
                <a:extLst>
                  <a:ext uri="{FF2B5EF4-FFF2-40B4-BE49-F238E27FC236}">
                    <a16:creationId xmlns:a16="http://schemas.microsoft.com/office/drawing/2014/main" id="{4A0BF96D-8673-4649-907E-259ED45D90B5}"/>
                  </a:ext>
                </a:extLst>
              </p:cNvPr>
              <p:cNvSpPr txBox="1"/>
              <p:nvPr/>
            </p:nvSpPr>
            <p:spPr>
              <a:xfrm>
                <a:off x="101962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حفظ النماذج والمستندات</a:t>
                </a:r>
                <a:endParaRPr lang="ar-SA" sz="1600" b="1" dirty="0">
                  <a:latin typeface="Calibri" panose="020F0502020204030204" pitchFamily="34" charset="0"/>
                  <a:cs typeface="Calibri" panose="020F0502020204030204" pitchFamily="34" charset="0"/>
                </a:endParaRPr>
              </a:p>
            </p:txBody>
          </p:sp>
        </p:grpSp>
        <p:grpSp>
          <p:nvGrpSpPr>
            <p:cNvPr id="59" name="Google Shape;210;p17">
              <a:extLst>
                <a:ext uri="{FF2B5EF4-FFF2-40B4-BE49-F238E27FC236}">
                  <a16:creationId xmlns:a16="http://schemas.microsoft.com/office/drawing/2014/main" id="{14453031-EB78-B546-90CC-0B5D5451D6F0}"/>
                </a:ext>
              </a:extLst>
            </p:cNvPr>
            <p:cNvGrpSpPr/>
            <p:nvPr/>
          </p:nvGrpSpPr>
          <p:grpSpPr>
            <a:xfrm>
              <a:off x="5260160" y="1684911"/>
              <a:ext cx="2179549" cy="2522077"/>
              <a:chOff x="3478160" y="1220188"/>
              <a:chExt cx="2179549" cy="2522077"/>
            </a:xfrm>
          </p:grpSpPr>
          <p:grpSp>
            <p:nvGrpSpPr>
              <p:cNvPr id="61" name="Google Shape;214;p17">
                <a:extLst>
                  <a:ext uri="{FF2B5EF4-FFF2-40B4-BE49-F238E27FC236}">
                    <a16:creationId xmlns:a16="http://schemas.microsoft.com/office/drawing/2014/main" id="{0EBEDF1E-1B32-3B41-92F9-B77B7BF6A204}"/>
                  </a:ext>
                </a:extLst>
              </p:cNvPr>
              <p:cNvGrpSpPr/>
              <p:nvPr/>
            </p:nvGrpSpPr>
            <p:grpSpPr>
              <a:xfrm>
                <a:off x="3478160" y="1220188"/>
                <a:ext cx="2179549" cy="2522077"/>
                <a:chOff x="4386721" y="1217320"/>
                <a:chExt cx="2179549" cy="2522077"/>
              </a:xfrm>
            </p:grpSpPr>
            <p:sp>
              <p:nvSpPr>
                <p:cNvPr id="70" name="Google Shape;215;p17">
                  <a:extLst>
                    <a:ext uri="{FF2B5EF4-FFF2-40B4-BE49-F238E27FC236}">
                      <a16:creationId xmlns:a16="http://schemas.microsoft.com/office/drawing/2014/main" id="{5C841A46-F5A2-384D-9872-C1F1F1498B80}"/>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46A58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71" name="Google Shape;216;p17">
                  <a:extLst>
                    <a:ext uri="{FF2B5EF4-FFF2-40B4-BE49-F238E27FC236}">
                      <a16:creationId xmlns:a16="http://schemas.microsoft.com/office/drawing/2014/main" id="{5946A90C-F574-404E-8A91-72CEC7E371E0}"/>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p17">
                  <a:extLst>
                    <a:ext uri="{FF2B5EF4-FFF2-40B4-BE49-F238E27FC236}">
                      <a16:creationId xmlns:a16="http://schemas.microsoft.com/office/drawing/2014/main" id="{BF726DFD-13B5-8A45-8E0A-A427FC8F1F2B}"/>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73" name="Google Shape;218;p17">
                  <a:extLst>
                    <a:ext uri="{FF2B5EF4-FFF2-40B4-BE49-F238E27FC236}">
                      <a16:creationId xmlns:a16="http://schemas.microsoft.com/office/drawing/2014/main" id="{7A70FA16-901E-FA48-AA4C-8159335149B0}"/>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p17">
                  <a:extLst>
                    <a:ext uri="{FF2B5EF4-FFF2-40B4-BE49-F238E27FC236}">
                      <a16:creationId xmlns:a16="http://schemas.microsoft.com/office/drawing/2014/main" id="{FC339EA3-C4AC-994B-BD89-5273D9FF137B}"/>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0;p17">
                  <a:extLst>
                    <a:ext uri="{FF2B5EF4-FFF2-40B4-BE49-F238E27FC236}">
                      <a16:creationId xmlns:a16="http://schemas.microsoft.com/office/drawing/2014/main" id="{B06E4BF3-63A6-D545-9209-7835D35DCF48}"/>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1;p17">
                  <a:extLst>
                    <a:ext uri="{FF2B5EF4-FFF2-40B4-BE49-F238E27FC236}">
                      <a16:creationId xmlns:a16="http://schemas.microsoft.com/office/drawing/2014/main" id="{134ABE15-15B3-7146-BAE8-9D7A273937EE}"/>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2;p17">
                  <a:extLst>
                    <a:ext uri="{FF2B5EF4-FFF2-40B4-BE49-F238E27FC236}">
                      <a16:creationId xmlns:a16="http://schemas.microsoft.com/office/drawing/2014/main" id="{7BBAF7E7-1587-7346-B5EB-F6D86A44BDCD}"/>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3;p17">
                  <a:extLst>
                    <a:ext uri="{FF2B5EF4-FFF2-40B4-BE49-F238E27FC236}">
                      <a16:creationId xmlns:a16="http://schemas.microsoft.com/office/drawing/2014/main" id="{1201065D-86F0-4548-AB46-ADFBDD4BB75A}"/>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4;p17">
                  <a:extLst>
                    <a:ext uri="{FF2B5EF4-FFF2-40B4-BE49-F238E27FC236}">
                      <a16:creationId xmlns:a16="http://schemas.microsoft.com/office/drawing/2014/main" id="{965D7090-6948-3F4C-B5A2-06F98D0314F8}"/>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5;p17">
                  <a:extLst>
                    <a:ext uri="{FF2B5EF4-FFF2-40B4-BE49-F238E27FC236}">
                      <a16:creationId xmlns:a16="http://schemas.microsoft.com/office/drawing/2014/main" id="{910A8CC0-5CBD-E849-B9FA-BBAA482C8C19}"/>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6;p17">
                  <a:extLst>
                    <a:ext uri="{FF2B5EF4-FFF2-40B4-BE49-F238E27FC236}">
                      <a16:creationId xmlns:a16="http://schemas.microsoft.com/office/drawing/2014/main" id="{85934ED5-EEA6-AA4F-8B6F-7B5C95408863}"/>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p17">
                  <a:extLst>
                    <a:ext uri="{FF2B5EF4-FFF2-40B4-BE49-F238E27FC236}">
                      <a16:creationId xmlns:a16="http://schemas.microsoft.com/office/drawing/2014/main" id="{A0DE746A-325E-704D-B5AE-1AEC3C01CBD8}"/>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8;p17">
                  <a:extLst>
                    <a:ext uri="{FF2B5EF4-FFF2-40B4-BE49-F238E27FC236}">
                      <a16:creationId xmlns:a16="http://schemas.microsoft.com/office/drawing/2014/main" id="{EBC8A441-D8D6-8041-BEA7-868DFD18C034}"/>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9;p17">
                  <a:extLst>
                    <a:ext uri="{FF2B5EF4-FFF2-40B4-BE49-F238E27FC236}">
                      <a16:creationId xmlns:a16="http://schemas.microsoft.com/office/drawing/2014/main" id="{8E3E5D09-3F17-0A4B-ABFC-4F5F37239CB3}"/>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0;p17">
                  <a:extLst>
                    <a:ext uri="{FF2B5EF4-FFF2-40B4-BE49-F238E27FC236}">
                      <a16:creationId xmlns:a16="http://schemas.microsoft.com/office/drawing/2014/main" id="{E9904345-2CC2-E848-A279-04EE4E974190}"/>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1;p17">
                  <a:extLst>
                    <a:ext uri="{FF2B5EF4-FFF2-40B4-BE49-F238E27FC236}">
                      <a16:creationId xmlns:a16="http://schemas.microsoft.com/office/drawing/2014/main" id="{DB9843DF-DD15-B742-8F89-A2E85107243E}"/>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33;p17">
                <a:extLst>
                  <a:ext uri="{FF2B5EF4-FFF2-40B4-BE49-F238E27FC236}">
                    <a16:creationId xmlns:a16="http://schemas.microsoft.com/office/drawing/2014/main" id="{2E115E58-69D4-4644-870F-E9E6B8C0700C}"/>
                  </a:ext>
                </a:extLst>
              </p:cNvPr>
              <p:cNvSpPr txBox="1"/>
              <p:nvPr/>
            </p:nvSpPr>
            <p:spPr>
              <a:xfrm>
                <a:off x="381197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التسجيل العملية</a:t>
                </a:r>
                <a:endParaRPr lang="ar-SA" sz="1600" b="1" dirty="0">
                  <a:latin typeface="Calibri" panose="020F0502020204030204" pitchFamily="34" charset="0"/>
                  <a:cs typeface="Calibri" panose="020F0502020204030204" pitchFamily="34" charset="0"/>
                </a:endParaRPr>
              </a:p>
            </p:txBody>
          </p:sp>
        </p:grpSp>
        <p:grpSp>
          <p:nvGrpSpPr>
            <p:cNvPr id="89" name="Google Shape;240;p17">
              <a:extLst>
                <a:ext uri="{FF2B5EF4-FFF2-40B4-BE49-F238E27FC236}">
                  <a16:creationId xmlns:a16="http://schemas.microsoft.com/office/drawing/2014/main" id="{FEEB191C-4E94-B04D-B6DF-70059C738947}"/>
                </a:ext>
              </a:extLst>
            </p:cNvPr>
            <p:cNvGrpSpPr/>
            <p:nvPr/>
          </p:nvGrpSpPr>
          <p:grpSpPr>
            <a:xfrm>
              <a:off x="8052525" y="1684911"/>
              <a:ext cx="2179549" cy="2522077"/>
              <a:chOff x="6270525" y="1220188"/>
              <a:chExt cx="2179549" cy="2522077"/>
            </a:xfrm>
          </p:grpSpPr>
          <p:grpSp>
            <p:nvGrpSpPr>
              <p:cNvPr id="91" name="Google Shape;244;p17">
                <a:extLst>
                  <a:ext uri="{FF2B5EF4-FFF2-40B4-BE49-F238E27FC236}">
                    <a16:creationId xmlns:a16="http://schemas.microsoft.com/office/drawing/2014/main" id="{4AA31CCD-4A83-9547-B9A7-A65D97E677E7}"/>
                  </a:ext>
                </a:extLst>
              </p:cNvPr>
              <p:cNvGrpSpPr/>
              <p:nvPr/>
            </p:nvGrpSpPr>
            <p:grpSpPr>
              <a:xfrm>
                <a:off x="6270525" y="1220188"/>
                <a:ext cx="2179549" cy="2522077"/>
                <a:chOff x="4386721" y="1217320"/>
                <a:chExt cx="2179549" cy="2522077"/>
              </a:xfrm>
            </p:grpSpPr>
            <p:sp>
              <p:nvSpPr>
                <p:cNvPr id="100" name="Google Shape;245;p17">
                  <a:extLst>
                    <a:ext uri="{FF2B5EF4-FFF2-40B4-BE49-F238E27FC236}">
                      <a16:creationId xmlns:a16="http://schemas.microsoft.com/office/drawing/2014/main" id="{445C9C83-6151-9E44-825D-2A8EECFE4E49}"/>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F6434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01" name="Google Shape;246;p17">
                  <a:extLst>
                    <a:ext uri="{FF2B5EF4-FFF2-40B4-BE49-F238E27FC236}">
                      <a16:creationId xmlns:a16="http://schemas.microsoft.com/office/drawing/2014/main" id="{867D2EE0-0CA3-C544-ACD1-F61B972AFF3C}"/>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7;p17">
                  <a:extLst>
                    <a:ext uri="{FF2B5EF4-FFF2-40B4-BE49-F238E27FC236}">
                      <a16:creationId xmlns:a16="http://schemas.microsoft.com/office/drawing/2014/main" id="{4931DDB5-4423-274F-A154-17EDEF4D5889}"/>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8;p17">
                  <a:extLst>
                    <a:ext uri="{FF2B5EF4-FFF2-40B4-BE49-F238E27FC236}">
                      <a16:creationId xmlns:a16="http://schemas.microsoft.com/office/drawing/2014/main" id="{17220F91-8E27-0847-93BF-9D9366A5F87A}"/>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p17">
                  <a:extLst>
                    <a:ext uri="{FF2B5EF4-FFF2-40B4-BE49-F238E27FC236}">
                      <a16:creationId xmlns:a16="http://schemas.microsoft.com/office/drawing/2014/main" id="{F3636F1A-9A86-594E-BE8E-51DC53176899}"/>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0;p17">
                  <a:extLst>
                    <a:ext uri="{FF2B5EF4-FFF2-40B4-BE49-F238E27FC236}">
                      <a16:creationId xmlns:a16="http://schemas.microsoft.com/office/drawing/2014/main" id="{EDB563E9-E3D5-334E-9D1B-2C0D93929A17}"/>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1;p17">
                  <a:extLst>
                    <a:ext uri="{FF2B5EF4-FFF2-40B4-BE49-F238E27FC236}">
                      <a16:creationId xmlns:a16="http://schemas.microsoft.com/office/drawing/2014/main" id="{EDAD2E20-E740-7D4D-B630-FF9D5AD53609}"/>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2;p17">
                  <a:extLst>
                    <a:ext uri="{FF2B5EF4-FFF2-40B4-BE49-F238E27FC236}">
                      <a16:creationId xmlns:a16="http://schemas.microsoft.com/office/drawing/2014/main" id="{F4A583D0-2DFE-1143-B08F-8BC2F9204D38}"/>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3;p17">
                  <a:extLst>
                    <a:ext uri="{FF2B5EF4-FFF2-40B4-BE49-F238E27FC236}">
                      <a16:creationId xmlns:a16="http://schemas.microsoft.com/office/drawing/2014/main" id="{D78F4C49-A3A3-E94F-A246-547763266B81}"/>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4;p17">
                  <a:extLst>
                    <a:ext uri="{FF2B5EF4-FFF2-40B4-BE49-F238E27FC236}">
                      <a16:creationId xmlns:a16="http://schemas.microsoft.com/office/drawing/2014/main" id="{17250BC2-DBC9-3E47-B3A2-20C064B0537D}"/>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5;p17">
                  <a:extLst>
                    <a:ext uri="{FF2B5EF4-FFF2-40B4-BE49-F238E27FC236}">
                      <a16:creationId xmlns:a16="http://schemas.microsoft.com/office/drawing/2014/main" id="{E4C8C574-DE75-E84D-A3A1-63D462BD5B06}"/>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6;p17">
                  <a:extLst>
                    <a:ext uri="{FF2B5EF4-FFF2-40B4-BE49-F238E27FC236}">
                      <a16:creationId xmlns:a16="http://schemas.microsoft.com/office/drawing/2014/main" id="{D20A3C92-D04B-274F-AC47-3125D2AD51E7}"/>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7;p17">
                  <a:extLst>
                    <a:ext uri="{FF2B5EF4-FFF2-40B4-BE49-F238E27FC236}">
                      <a16:creationId xmlns:a16="http://schemas.microsoft.com/office/drawing/2014/main" id="{C03D507B-1240-9B41-9E17-38C19911DCE4}"/>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8;p17">
                  <a:extLst>
                    <a:ext uri="{FF2B5EF4-FFF2-40B4-BE49-F238E27FC236}">
                      <a16:creationId xmlns:a16="http://schemas.microsoft.com/office/drawing/2014/main" id="{914D17C4-44C3-BD4B-B6A0-3FC91527588F}"/>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9;p17">
                  <a:extLst>
                    <a:ext uri="{FF2B5EF4-FFF2-40B4-BE49-F238E27FC236}">
                      <a16:creationId xmlns:a16="http://schemas.microsoft.com/office/drawing/2014/main" id="{1DC05F80-B162-4947-9C8A-BC12A2DA5AEB}"/>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0;p17">
                  <a:extLst>
                    <a:ext uri="{FF2B5EF4-FFF2-40B4-BE49-F238E27FC236}">
                      <a16:creationId xmlns:a16="http://schemas.microsoft.com/office/drawing/2014/main" id="{B9DC42AC-4D18-7843-8C62-DBCA0FEBFEAB}"/>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1;p17">
                  <a:extLst>
                    <a:ext uri="{FF2B5EF4-FFF2-40B4-BE49-F238E27FC236}">
                      <a16:creationId xmlns:a16="http://schemas.microsoft.com/office/drawing/2014/main" id="{E90BC720-09AA-B94D-8F2A-B35B7743E76A}"/>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263;p17">
                <a:extLst>
                  <a:ext uri="{FF2B5EF4-FFF2-40B4-BE49-F238E27FC236}">
                    <a16:creationId xmlns:a16="http://schemas.microsoft.com/office/drawing/2014/main" id="{64C53AF3-D67D-124C-8323-3FBDF392B254}"/>
                  </a:ext>
                </a:extLst>
              </p:cNvPr>
              <p:cNvSpPr txBox="1"/>
              <p:nvPr/>
            </p:nvSpPr>
            <p:spPr>
              <a:xfrm>
                <a:off x="6604325" y="1407275"/>
                <a:ext cx="912900" cy="377700"/>
              </a:xfrm>
              <a:prstGeom prst="rect">
                <a:avLst/>
              </a:prstGeom>
              <a:noFill/>
              <a:ln>
                <a:noFill/>
              </a:ln>
            </p:spPr>
            <p:txBody>
              <a:bodyPr spcFirstLastPara="1" wrap="square" lIns="91425" tIns="91425" rIns="91425" bIns="91425" anchor="ctr" anchorCtr="0">
                <a:noAutofit/>
              </a:bodyPr>
              <a:lstStyle/>
              <a:p>
                <a:pPr algn="ctr" rtl="0"/>
                <a:r>
                  <a:rPr lang="ar-SA" sz="1600" b="1" dirty="0">
                    <a:solidFill>
                      <a:srgbClr val="FFFFFF"/>
                    </a:solidFill>
                    <a:latin typeface="Calibri" panose="020F0502020204030204" pitchFamily="34" charset="0"/>
                    <a:ea typeface="Fira Sans Extra Condensed Medium"/>
                    <a:cs typeface="Calibri" panose="020F0502020204030204" pitchFamily="34" charset="0"/>
                    <a:sym typeface="Fira Sans Extra Condensed Medium"/>
                  </a:rPr>
                  <a:t>تحرير وسيلة الدفع</a:t>
                </a:r>
                <a:endParaRPr lang="ar-SA" b="1" dirty="0">
                  <a:latin typeface="Calibri" panose="020F0502020204030204" pitchFamily="34" charset="0"/>
                  <a:cs typeface="Calibri" panose="020F0502020204030204" pitchFamily="34" charset="0"/>
                </a:endParaRPr>
              </a:p>
            </p:txBody>
          </p:sp>
        </p:grpSp>
      </p:grpSp>
      <p:sp>
        <p:nvSpPr>
          <p:cNvPr id="88" name="Google Shape;1081;p27">
            <a:extLst>
              <a:ext uri="{FF2B5EF4-FFF2-40B4-BE49-F238E27FC236}">
                <a16:creationId xmlns:a16="http://schemas.microsoft.com/office/drawing/2014/main" id="{27608D01-FC80-104E-83C7-9DA5369D718E}"/>
              </a:ext>
            </a:extLst>
          </p:cNvPr>
          <p:cNvSpPr/>
          <p:nvPr/>
        </p:nvSpPr>
        <p:spPr>
          <a:xfrm>
            <a:off x="10394589" y="5463652"/>
            <a:ext cx="492403" cy="492403"/>
          </a:xfrm>
          <a:prstGeom prst="ellipse">
            <a:avLst/>
          </a:prstGeom>
          <a:solidFill>
            <a:srgbClr val="F6434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200" dirty="0">
                <a:solidFill>
                  <a:srgbClr val="FFFFFF"/>
                </a:solidFill>
                <a:latin typeface="Fira Sans Extra Condensed SemiBold"/>
                <a:ea typeface="Fira Sans Extra Condensed SemiBold"/>
                <a:cs typeface="Fira Sans Extra Condensed SemiBold"/>
                <a:sym typeface="Fira Sans Extra Condensed SemiBold"/>
              </a:rPr>
              <a:t>١٣</a:t>
            </a:r>
            <a:endParaRPr sz="12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0" name="Google Shape;1081;p27">
            <a:extLst>
              <a:ext uri="{FF2B5EF4-FFF2-40B4-BE49-F238E27FC236}">
                <a16:creationId xmlns:a16="http://schemas.microsoft.com/office/drawing/2014/main" id="{2D4CE361-948D-774B-A69F-6F8F9E619196}"/>
              </a:ext>
            </a:extLst>
          </p:cNvPr>
          <p:cNvSpPr/>
          <p:nvPr/>
        </p:nvSpPr>
        <p:spPr>
          <a:xfrm>
            <a:off x="6569964" y="5503614"/>
            <a:ext cx="492403" cy="492403"/>
          </a:xfrm>
          <a:prstGeom prst="ellipse">
            <a:avLst/>
          </a:prstGeom>
          <a:solidFill>
            <a:srgbClr val="46A58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200" dirty="0">
                <a:solidFill>
                  <a:srgbClr val="FFFFFF"/>
                </a:solidFill>
                <a:latin typeface="Fira Sans Extra Condensed SemiBold"/>
                <a:ea typeface="Fira Sans Extra Condensed SemiBold"/>
                <a:cs typeface="Fira Sans Extra Condensed SemiBold"/>
                <a:sym typeface="Fira Sans Extra Condensed SemiBold"/>
              </a:rPr>
              <a:t>١٤</a:t>
            </a:r>
            <a:endParaRPr sz="12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4" name="Google Shape;1081;p27">
            <a:extLst>
              <a:ext uri="{FF2B5EF4-FFF2-40B4-BE49-F238E27FC236}">
                <a16:creationId xmlns:a16="http://schemas.microsoft.com/office/drawing/2014/main" id="{5DBFCC20-1CDF-C243-A197-AAAB0B863989}"/>
              </a:ext>
            </a:extLst>
          </p:cNvPr>
          <p:cNvSpPr/>
          <p:nvPr/>
        </p:nvSpPr>
        <p:spPr>
          <a:xfrm>
            <a:off x="2737067" y="5507855"/>
            <a:ext cx="492403" cy="492403"/>
          </a:xfrm>
          <a:prstGeom prst="ellipse">
            <a:avLst/>
          </a:prstGeom>
          <a:solidFill>
            <a:srgbClr val="465D7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ar-SA" sz="1200" dirty="0">
                <a:solidFill>
                  <a:srgbClr val="FFFFFF"/>
                </a:solidFill>
                <a:latin typeface="Fira Sans Extra Condensed SemiBold"/>
                <a:ea typeface="Fira Sans Extra Condensed SemiBold"/>
                <a:cs typeface="Fira Sans Extra Condensed SemiBold"/>
                <a:sym typeface="Fira Sans Extra Condensed SemiBold"/>
              </a:rPr>
              <a:t>١٥</a:t>
            </a:r>
            <a:endParaRPr sz="12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95" name="Google Shape;262;p17">
            <a:extLst>
              <a:ext uri="{FF2B5EF4-FFF2-40B4-BE49-F238E27FC236}">
                <a16:creationId xmlns:a16="http://schemas.microsoft.com/office/drawing/2014/main" id="{97BBC410-12C8-4841-B7E0-783FF0FD0828}"/>
              </a:ext>
            </a:extLst>
          </p:cNvPr>
          <p:cNvSpPr txBox="1"/>
          <p:nvPr/>
        </p:nvSpPr>
        <p:spPr>
          <a:xfrm>
            <a:off x="8402644" y="2769879"/>
            <a:ext cx="3006807" cy="1892627"/>
          </a:xfrm>
          <a:prstGeom prst="rect">
            <a:avLst/>
          </a:prstGeom>
          <a:noFill/>
          <a:ln>
            <a:noFill/>
          </a:ln>
        </p:spPr>
        <p:txBody>
          <a:bodyPr spcFirstLastPara="1" wrap="square" lIns="91425" tIns="91425" rIns="91425" bIns="91425" anchor="ctr" anchorCtr="0">
            <a:noAutofit/>
          </a:bodyPr>
          <a:lstStyle/>
          <a:p>
            <a:pPr lvl="0" algn="ctr"/>
            <a:r>
              <a:rPr lang="ar-SA" b="1" dirty="0">
                <a:solidFill>
                  <a:srgbClr val="FFFFFF"/>
                </a:solidFill>
                <a:latin typeface="Calibri" panose="020F0502020204030204" pitchFamily="34" charset="0"/>
                <a:ea typeface="Roboto"/>
                <a:cs typeface="Calibri" panose="020F0502020204030204" pitchFamily="34" charset="0"/>
                <a:sym typeface="Roboto"/>
              </a:rPr>
              <a:t>يقوم المختص بوسائل الدفع بتحرير أمر دفع أو شيك حسب المبلغ أو تحول مباشر لحسابات الموردين وتسلم لهم المبالغ</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96" name="Google Shape;262;p17">
            <a:extLst>
              <a:ext uri="{FF2B5EF4-FFF2-40B4-BE49-F238E27FC236}">
                <a16:creationId xmlns:a16="http://schemas.microsoft.com/office/drawing/2014/main" id="{61684CA5-72A1-8545-A6D9-0B5500BA2749}"/>
              </a:ext>
            </a:extLst>
          </p:cNvPr>
          <p:cNvSpPr txBox="1"/>
          <p:nvPr/>
        </p:nvSpPr>
        <p:spPr>
          <a:xfrm>
            <a:off x="4582497" y="2756656"/>
            <a:ext cx="3006807" cy="1892627"/>
          </a:xfrm>
          <a:prstGeom prst="rect">
            <a:avLst/>
          </a:prstGeom>
          <a:noFill/>
          <a:ln>
            <a:noFill/>
          </a:ln>
        </p:spPr>
        <p:txBody>
          <a:bodyPr spcFirstLastPara="1" wrap="square" lIns="91425" tIns="91425" rIns="91425" bIns="91425" anchor="ctr" anchorCtr="0">
            <a:noAutofit/>
          </a:bodyPr>
          <a:lstStyle/>
          <a:p>
            <a:pPr lvl="0" algn="ctr"/>
            <a:r>
              <a:rPr lang="ar-SA" b="1" dirty="0">
                <a:solidFill>
                  <a:srgbClr val="FFFFFF"/>
                </a:solidFill>
                <a:latin typeface="Calibri" panose="020F0502020204030204" pitchFamily="34" charset="0"/>
                <a:ea typeface="Roboto"/>
                <a:cs typeface="Calibri" panose="020F0502020204030204" pitchFamily="34" charset="0"/>
                <a:sym typeface="Roboto"/>
              </a:rPr>
              <a:t>يتم تسجيل أمر الصرف آليا في سجل اليومية حسب التاريخ والرقم المحدد آليا على المستند. كذلك يتم الترحيل للحسابات ذات العلاقة في سجل الأستاذ العام آليا</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97" name="Google Shape;262;p17">
            <a:extLst>
              <a:ext uri="{FF2B5EF4-FFF2-40B4-BE49-F238E27FC236}">
                <a16:creationId xmlns:a16="http://schemas.microsoft.com/office/drawing/2014/main" id="{310A18EF-5CD1-4848-8DAE-86BF50CF4D42}"/>
              </a:ext>
            </a:extLst>
          </p:cNvPr>
          <p:cNvSpPr txBox="1"/>
          <p:nvPr/>
        </p:nvSpPr>
        <p:spPr>
          <a:xfrm>
            <a:off x="739204" y="2669606"/>
            <a:ext cx="3006807" cy="1892627"/>
          </a:xfrm>
          <a:prstGeom prst="rect">
            <a:avLst/>
          </a:prstGeom>
          <a:noFill/>
          <a:ln>
            <a:noFill/>
          </a:ln>
        </p:spPr>
        <p:txBody>
          <a:bodyPr spcFirstLastPara="1" wrap="square" lIns="91425" tIns="91425" rIns="91425" bIns="91425" anchor="ctr" anchorCtr="0">
            <a:noAutofit/>
          </a:bodyPr>
          <a:lstStyle/>
          <a:p>
            <a:pPr lvl="0" algn="ctr"/>
            <a:r>
              <a:rPr lang="ar-SA" b="1" dirty="0">
                <a:solidFill>
                  <a:srgbClr val="FFFFFF"/>
                </a:solidFill>
                <a:latin typeface="Calibri" panose="020F0502020204030204" pitchFamily="34" charset="0"/>
                <a:ea typeface="Roboto"/>
                <a:cs typeface="Calibri" panose="020F0502020204030204" pitchFamily="34" charset="0"/>
                <a:sym typeface="Roboto"/>
              </a:rPr>
              <a:t>يتم حفظ المستندات في الإدارة المالية تمهيدا لتقديمها للديوان العام للمحاسبة أو مراجع الحسابات الخارجي.</a:t>
            </a:r>
            <a:endParaRPr b="1" dirty="0">
              <a:solidFill>
                <a:srgbClr val="FFFFFF"/>
              </a:solidFill>
              <a:latin typeface="Calibri" panose="020F0502020204030204" pitchFamily="34" charset="0"/>
              <a:ea typeface="Roboto"/>
              <a:cs typeface="Calibri" panose="020F0502020204030204" pitchFamily="34" charset="0"/>
              <a:sym typeface="Roboto"/>
            </a:endParaRPr>
          </a:p>
        </p:txBody>
      </p:sp>
      <p:cxnSp>
        <p:nvCxnSpPr>
          <p:cNvPr id="92" name="موصل مستقيم 91">
            <a:extLst>
              <a:ext uri="{FF2B5EF4-FFF2-40B4-BE49-F238E27FC236}">
                <a16:creationId xmlns:a16="http://schemas.microsoft.com/office/drawing/2014/main" id="{3EAEF974-ACB9-8E43-B7FF-D871E8C29018}"/>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98" name="صورة 97" descr="صورة تحتوي على نص, ألعاب القوى&#10;&#10;تم إنشاء الوصف تلقائياً">
            <a:extLst>
              <a:ext uri="{FF2B5EF4-FFF2-40B4-BE49-F238E27FC236}">
                <a16:creationId xmlns:a16="http://schemas.microsoft.com/office/drawing/2014/main" id="{4942FB68-931F-314D-9CDD-553DAB1B2730}"/>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2367865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79400" y="3429000"/>
            <a:ext cx="5638800" cy="2187575"/>
          </a:xfrm>
        </p:spPr>
        <p:txBody>
          <a:bodyPr>
            <a:normAutofit/>
          </a:bodyPr>
          <a:lstStyle/>
          <a:p>
            <a:pPr marL="0" indent="0" algn="ctr">
              <a:buNone/>
            </a:pPr>
            <a:r>
              <a:rPr lang="ar-SA" sz="5400" b="1" dirty="0">
                <a:latin typeface="Calibri" panose="020F0502020204030204" pitchFamily="34" charset="0"/>
                <a:cs typeface="Calibri" panose="020F0502020204030204" pitchFamily="34" charset="0"/>
              </a:rPr>
              <a:t>نظام</a:t>
            </a:r>
            <a:br>
              <a:rPr lang="ar-SA" sz="5400" b="1" dirty="0">
                <a:latin typeface="Calibri" panose="020F0502020204030204" pitchFamily="34" charset="0"/>
                <a:cs typeface="Calibri" panose="020F0502020204030204" pitchFamily="34" charset="0"/>
              </a:rPr>
            </a:br>
            <a:r>
              <a:rPr lang="ar-SA" sz="5400" b="1" dirty="0">
                <a:latin typeface="Calibri" panose="020F0502020204030204" pitchFamily="34" charset="0"/>
                <a:cs typeface="Calibri" panose="020F0502020204030204" pitchFamily="34" charset="0"/>
              </a:rPr>
              <a:t>المنافسات والمشتريات</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5276343" y="183643"/>
            <a:ext cx="6534657" cy="6534657"/>
          </a:xfrm>
        </p:spPr>
      </p:pic>
      <p:pic>
        <p:nvPicPr>
          <p:cNvPr id="4" name="صورة 3" descr="صورة تحتوي على نص, ألعاب القوى&#10;&#10;تم إنشاء الوصف تلقائياً">
            <a:extLst>
              <a:ext uri="{FF2B5EF4-FFF2-40B4-BE49-F238E27FC236}">
                <a16:creationId xmlns:a16="http://schemas.microsoft.com/office/drawing/2014/main" id="{ECE60EF0-8BD4-B14A-B233-15F4E40D468B}"/>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221620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571500" y="359348"/>
            <a:ext cx="8305800" cy="1325563"/>
          </a:xfrm>
        </p:spPr>
        <p:txBody>
          <a:bodyPr/>
          <a:lstStyle/>
          <a:p>
            <a:pPr algn="ctr" defTabSz="914400" rtl="1" eaLnBrk="1" latinLnBrk="0" hangingPunct="1">
              <a:lnSpc>
                <a:spcPct val="90000"/>
              </a:lnSpc>
              <a:spcBef>
                <a:spcPct val="0"/>
              </a:spcBef>
              <a:buNone/>
            </a:pPr>
            <a:r>
              <a:rPr lang="ar-SA" b="1" dirty="0">
                <a:latin typeface="Calibri" panose="020F0502020204030204" pitchFamily="34" charset="0"/>
                <a:cs typeface="Calibri" panose="020F0502020204030204" pitchFamily="34" charset="0"/>
              </a:rPr>
              <a:t>مزايا نظام المنافسات والمشتريات الجديد</a:t>
            </a:r>
          </a:p>
        </p:txBody>
      </p:sp>
      <p:graphicFrame>
        <p:nvGraphicFramePr>
          <p:cNvPr id="2" name="جدول 2">
            <a:extLst>
              <a:ext uri="{FF2B5EF4-FFF2-40B4-BE49-F238E27FC236}">
                <a16:creationId xmlns:a16="http://schemas.microsoft.com/office/drawing/2014/main" id="{76364FF8-C78F-7E4B-B6B9-C396DB51FDAB}"/>
              </a:ext>
            </a:extLst>
          </p:cNvPr>
          <p:cNvGraphicFramePr>
            <a:graphicFrameLocks noGrp="1"/>
          </p:cNvGraphicFramePr>
          <p:nvPr>
            <p:ph sz="half" idx="2"/>
          </p:nvPr>
        </p:nvGraphicFramePr>
        <p:xfrm>
          <a:off x="196850" y="1745236"/>
          <a:ext cx="11798300" cy="4848732"/>
        </p:xfrm>
        <a:graphic>
          <a:graphicData uri="http://schemas.openxmlformats.org/drawingml/2006/table">
            <a:tbl>
              <a:tblPr rtl="1" firstRow="1" bandRow="1">
                <a:tableStyleId>{5C22544A-7EE6-4342-B048-85BDC9FD1C3A}</a:tableStyleId>
              </a:tblPr>
              <a:tblGrid>
                <a:gridCol w="2949575">
                  <a:extLst>
                    <a:ext uri="{9D8B030D-6E8A-4147-A177-3AD203B41FA5}">
                      <a16:colId xmlns:a16="http://schemas.microsoft.com/office/drawing/2014/main" val="3899069653"/>
                    </a:ext>
                  </a:extLst>
                </a:gridCol>
                <a:gridCol w="2949575">
                  <a:extLst>
                    <a:ext uri="{9D8B030D-6E8A-4147-A177-3AD203B41FA5}">
                      <a16:colId xmlns:a16="http://schemas.microsoft.com/office/drawing/2014/main" val="4014012498"/>
                    </a:ext>
                  </a:extLst>
                </a:gridCol>
                <a:gridCol w="2949575">
                  <a:extLst>
                    <a:ext uri="{9D8B030D-6E8A-4147-A177-3AD203B41FA5}">
                      <a16:colId xmlns:a16="http://schemas.microsoft.com/office/drawing/2014/main" val="75942947"/>
                    </a:ext>
                  </a:extLst>
                </a:gridCol>
                <a:gridCol w="2949575">
                  <a:extLst>
                    <a:ext uri="{9D8B030D-6E8A-4147-A177-3AD203B41FA5}">
                      <a16:colId xmlns:a16="http://schemas.microsoft.com/office/drawing/2014/main" val="3374623943"/>
                    </a:ext>
                  </a:extLst>
                </a:gridCol>
              </a:tblGrid>
              <a:tr h="1616244">
                <a:tc>
                  <a:txBody>
                    <a:bodyPr/>
                    <a:lstStyle/>
                    <a:p>
                      <a:pPr algn="r" rtl="1"/>
                      <a:r>
                        <a:rPr lang="ar-SA" sz="2400" b="1" i="0" dirty="0">
                          <a:solidFill>
                            <a:srgbClr val="46A589"/>
                          </a:solidFill>
                          <a:latin typeface="Calibri" panose="020F0502020204030204" pitchFamily="34" charset="0"/>
                          <a:cs typeface="Calibri" panose="020F0502020204030204" pitchFamily="34" charset="0"/>
                        </a:rPr>
                        <a:t>استحداث</a:t>
                      </a:r>
                      <a:r>
                        <a:rPr lang="ar-SA" b="0" i="0" dirty="0">
                          <a:solidFill>
                            <a:schemeClr val="tx1"/>
                          </a:solidFill>
                          <a:latin typeface="Calibri" panose="020F0502020204030204" pitchFamily="34" charset="0"/>
                          <a:cs typeface="Calibri" panose="020F0502020204030204" pitchFamily="34" charset="0"/>
                        </a:rPr>
                        <a:t> أساليب تعاقد تلبي احتياجات القطاعين العام والخاص</a:t>
                      </a:r>
                      <a:br>
                        <a:rPr lang="ar-SA" b="0" i="0" dirty="0">
                          <a:solidFill>
                            <a:schemeClr val="tx1"/>
                          </a:solidFill>
                          <a:latin typeface="Calibri" panose="020F0502020204030204" pitchFamily="34" charset="0"/>
                          <a:cs typeface="Calibri" panose="020F0502020204030204" pitchFamily="34" charset="0"/>
                        </a:rPr>
                      </a:br>
                      <a:r>
                        <a:rPr lang="ar-SA" b="0" i="0" dirty="0">
                          <a:solidFill>
                            <a:schemeClr val="tx1"/>
                          </a:solidFill>
                          <a:latin typeface="Calibri" panose="020F0502020204030204" pitchFamily="34" charset="0"/>
                          <a:cs typeface="Calibri" panose="020F0502020204030204" pitchFamily="34" charset="0"/>
                        </a:rPr>
                        <a:t/>
                      </a:r>
                      <a:br>
                        <a:rPr lang="ar-SA" b="0" i="0" dirty="0">
                          <a:solidFill>
                            <a:schemeClr val="tx1"/>
                          </a:solidFill>
                          <a:latin typeface="Calibri" panose="020F0502020204030204" pitchFamily="34" charset="0"/>
                          <a:cs typeface="Calibri" panose="020F0502020204030204" pitchFamily="34" charset="0"/>
                        </a:rPr>
                      </a:br>
                      <a:endParaRPr lang="ar-SA" b="0" i="0" dirty="0">
                        <a:solidFill>
                          <a:schemeClr val="tx1"/>
                        </a:solidFill>
                        <a:latin typeface="Calibri" panose="020F0502020204030204" pitchFamily="34" charset="0"/>
                        <a:cs typeface="Calibri" panose="020F0502020204030204" pitchFamily="34" charset="0"/>
                      </a:endParaRPr>
                    </a:p>
                  </a:txBody>
                  <a:tcPr anchor="ctr">
                    <a:lnL w="12700" cmpd="sng">
                      <a:noFill/>
                    </a:lnL>
                    <a:lnR w="9525" cap="flat" cmpd="sng" algn="ctr">
                      <a:solidFill>
                        <a:srgbClr val="46A589"/>
                      </a:solidFill>
                      <a:prstDash val="sysDash"/>
                      <a:round/>
                      <a:headEnd type="none" w="med" len="med"/>
                      <a:tailEnd type="none" w="med" len="med"/>
                    </a:lnR>
                    <a:lnT w="12700" cmpd="sng">
                      <a:noFill/>
                    </a:lnT>
                    <a:lnB w="9525" cap="flat" cmpd="sng" algn="ctr">
                      <a:solidFill>
                        <a:srgbClr val="46A589"/>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rtl="1"/>
                      <a:r>
                        <a:rPr lang="ar-SA" sz="2400" b="1" i="0" kern="1200" dirty="0">
                          <a:solidFill>
                            <a:srgbClr val="46A589"/>
                          </a:solidFill>
                          <a:latin typeface="Calibri" panose="020F0502020204030204" pitchFamily="34" charset="0"/>
                          <a:ea typeface="+mn-ea"/>
                          <a:cs typeface="Calibri" panose="020F0502020204030204" pitchFamily="34" charset="0"/>
                        </a:rPr>
                        <a:t>استحداث</a:t>
                      </a:r>
                      <a:r>
                        <a:rPr lang="ar-SA" b="0" i="0" dirty="0">
                          <a:solidFill>
                            <a:schemeClr val="tx1"/>
                          </a:solidFill>
                          <a:latin typeface="Calibri" panose="020F0502020204030204" pitchFamily="34" charset="0"/>
                          <a:cs typeface="Calibri" panose="020F0502020204030204" pitchFamily="34" charset="0"/>
                        </a:rPr>
                        <a:t> أدوار وآليات الشراء الاستراتيجي الموحد للمشتريات الحكومية من خلال مركز تحقيق الانفاق</a:t>
                      </a:r>
                    </a:p>
                  </a:txBody>
                  <a:tcPr anchor="ctr">
                    <a:lnL w="9525" cap="flat" cmpd="sng" algn="ctr">
                      <a:solidFill>
                        <a:srgbClr val="46A589"/>
                      </a:solidFill>
                      <a:prstDash val="sysDash"/>
                      <a:round/>
                      <a:headEnd type="none" w="med" len="med"/>
                      <a:tailEnd type="none" w="med" len="med"/>
                    </a:lnL>
                    <a:lnR w="9525" cap="flat" cmpd="sng" algn="ctr">
                      <a:solidFill>
                        <a:srgbClr val="46A589"/>
                      </a:solidFill>
                      <a:prstDash val="sysDash"/>
                      <a:round/>
                      <a:headEnd type="none" w="med" len="med"/>
                      <a:tailEnd type="none" w="med" len="med"/>
                    </a:lnR>
                    <a:lnT w="12700" cmpd="sng">
                      <a:noFill/>
                    </a:lnT>
                    <a:lnB w="9525" cap="flat" cmpd="sng" algn="ctr">
                      <a:solidFill>
                        <a:srgbClr val="46A589"/>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rtl="1"/>
                      <a:r>
                        <a:rPr lang="ar-SA" sz="2400" b="1" i="0" kern="1200" dirty="0">
                          <a:solidFill>
                            <a:srgbClr val="46A589"/>
                          </a:solidFill>
                          <a:latin typeface="Calibri" panose="020F0502020204030204" pitchFamily="34" charset="0"/>
                          <a:ea typeface="+mn-ea"/>
                          <a:cs typeface="Calibri" panose="020F0502020204030204" pitchFamily="34" charset="0"/>
                        </a:rPr>
                        <a:t>إعداد</a:t>
                      </a:r>
                      <a:r>
                        <a:rPr lang="ar-SA" b="0" i="0" dirty="0">
                          <a:solidFill>
                            <a:schemeClr val="tx1"/>
                          </a:solidFill>
                          <a:latin typeface="Calibri" panose="020F0502020204030204" pitchFamily="34" charset="0"/>
                          <a:cs typeface="Calibri" panose="020F0502020204030204" pitchFamily="34" charset="0"/>
                        </a:rPr>
                        <a:t> لائحة لتفضيل المحتوى المحلي والمنشآت الصغيرة والمتوسطة والشركات المدرجة في السوق المالية</a:t>
                      </a:r>
                    </a:p>
                  </a:txBody>
                  <a:tcPr anchor="ctr">
                    <a:lnL w="9525" cap="flat" cmpd="sng" algn="ctr">
                      <a:solidFill>
                        <a:srgbClr val="46A589"/>
                      </a:solidFill>
                      <a:prstDash val="sysDash"/>
                      <a:round/>
                      <a:headEnd type="none" w="med" len="med"/>
                      <a:tailEnd type="none" w="med" len="med"/>
                    </a:lnL>
                    <a:lnR w="9525" cap="flat" cmpd="sng" algn="ctr">
                      <a:solidFill>
                        <a:srgbClr val="46A589"/>
                      </a:solidFill>
                      <a:prstDash val="sysDash"/>
                      <a:round/>
                      <a:headEnd type="none" w="med" len="med"/>
                      <a:tailEnd type="none" w="med" len="med"/>
                    </a:lnR>
                    <a:lnT w="12700" cmpd="sng">
                      <a:noFill/>
                    </a:lnT>
                    <a:lnB w="9525" cap="flat" cmpd="sng" algn="ctr">
                      <a:solidFill>
                        <a:srgbClr val="46A589"/>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rtl="1"/>
                      <a:r>
                        <a:rPr lang="ar-SA" sz="2400" b="1" i="0" kern="1200" dirty="0">
                          <a:solidFill>
                            <a:srgbClr val="46A589"/>
                          </a:solidFill>
                          <a:latin typeface="Calibri" panose="020F0502020204030204" pitchFamily="34" charset="0"/>
                          <a:ea typeface="+mn-ea"/>
                          <a:cs typeface="Calibri" panose="020F0502020204030204" pitchFamily="34" charset="0"/>
                        </a:rPr>
                        <a:t>استحداث</a:t>
                      </a:r>
                      <a:r>
                        <a:rPr lang="ar-SA" b="0" i="0" dirty="0">
                          <a:solidFill>
                            <a:schemeClr val="tx1"/>
                          </a:solidFill>
                          <a:latin typeface="Calibri" panose="020F0502020204030204" pitchFamily="34" charset="0"/>
                          <a:cs typeface="Calibri" panose="020F0502020204030204" pitchFamily="34" charset="0"/>
                        </a:rPr>
                        <a:t> مفهوم التخطيط المسبق ونشر الخطط سنويا من خلال البوابة الالكترونية الموحدة (اعتماد)</a:t>
                      </a:r>
                    </a:p>
                  </a:txBody>
                  <a:tcPr anchor="ctr">
                    <a:lnL w="9525" cap="flat" cmpd="sng" algn="ctr">
                      <a:solidFill>
                        <a:srgbClr val="46A589"/>
                      </a:solidFill>
                      <a:prstDash val="sysDash"/>
                      <a:round/>
                      <a:headEnd type="none" w="med" len="med"/>
                      <a:tailEnd type="none" w="med" len="med"/>
                    </a:lnL>
                    <a:lnR w="12700" cmpd="sng">
                      <a:noFill/>
                    </a:lnR>
                    <a:lnT w="12700" cmpd="sng">
                      <a:noFill/>
                    </a:lnT>
                    <a:lnB w="9525" cap="flat" cmpd="sng" algn="ctr">
                      <a:solidFill>
                        <a:srgbClr val="46A589"/>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3883666"/>
                  </a:ext>
                </a:extLst>
              </a:tr>
              <a:tr h="1616244">
                <a:tc>
                  <a:txBody>
                    <a:bodyPr/>
                    <a:lstStyle/>
                    <a:p>
                      <a:pPr algn="r" rtl="1"/>
                      <a:r>
                        <a:rPr lang="ar-SA" sz="2400" b="1" i="0" kern="1200" dirty="0">
                          <a:solidFill>
                            <a:srgbClr val="46A589"/>
                          </a:solidFill>
                          <a:latin typeface="Calibri" panose="020F0502020204030204" pitchFamily="34" charset="0"/>
                          <a:ea typeface="+mn-ea"/>
                          <a:cs typeface="Calibri" panose="020F0502020204030204" pitchFamily="34" charset="0"/>
                        </a:rPr>
                        <a:t>استحداث</a:t>
                      </a:r>
                      <a:r>
                        <a:rPr lang="ar-SA" b="0" i="0" dirty="0">
                          <a:solidFill>
                            <a:schemeClr val="tx1"/>
                          </a:solidFill>
                          <a:latin typeface="Calibri" panose="020F0502020204030204" pitchFamily="34" charset="0"/>
                          <a:cs typeface="Calibri" panose="020F0502020204030204" pitchFamily="34" charset="0"/>
                        </a:rPr>
                        <a:t> آليات تمكن من معرفة وتحديد مؤهلات مقدمي العروض ومقدرتهم على تنفيذ العقود</a:t>
                      </a:r>
                    </a:p>
                  </a:txBody>
                  <a:tcPr anchor="ctr">
                    <a:lnL w="12700" cmpd="sng">
                      <a:noFill/>
                    </a:lnL>
                    <a:lnR w="9525" cap="flat" cmpd="sng" algn="ctr">
                      <a:solidFill>
                        <a:srgbClr val="46A589"/>
                      </a:solidFill>
                      <a:prstDash val="sysDash"/>
                      <a:round/>
                      <a:headEnd type="none" w="med" len="med"/>
                      <a:tailEnd type="none" w="med" len="med"/>
                    </a:lnR>
                    <a:lnT w="9525" cap="flat" cmpd="sng" algn="ctr">
                      <a:solidFill>
                        <a:srgbClr val="46A589"/>
                      </a:solidFill>
                      <a:prstDash val="sysDash"/>
                      <a:round/>
                      <a:headEnd type="none" w="med" len="med"/>
                      <a:tailEnd type="none" w="med" len="med"/>
                    </a:lnT>
                    <a:lnB w="9525" cap="flat" cmpd="sng" algn="ctr">
                      <a:solidFill>
                        <a:srgbClr val="46A589"/>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rtl="1"/>
                      <a:r>
                        <a:rPr lang="ar-SA" sz="2400" b="1" i="0" kern="1200" dirty="0">
                          <a:solidFill>
                            <a:srgbClr val="46A589"/>
                          </a:solidFill>
                          <a:latin typeface="Calibri" panose="020F0502020204030204" pitchFamily="34" charset="0"/>
                          <a:ea typeface="+mn-ea"/>
                          <a:cs typeface="Calibri" panose="020F0502020204030204" pitchFamily="34" charset="0"/>
                        </a:rPr>
                        <a:t>تطوير</a:t>
                      </a:r>
                      <a:r>
                        <a:rPr lang="ar-SA" b="0" i="0" dirty="0">
                          <a:solidFill>
                            <a:schemeClr val="tx1"/>
                          </a:solidFill>
                          <a:latin typeface="Calibri" panose="020F0502020204030204" pitchFamily="34" charset="0"/>
                          <a:cs typeface="Calibri" panose="020F0502020204030204" pitchFamily="34" charset="0"/>
                        </a:rPr>
                        <a:t> آليات إعداد وثائق المنافسة والتركيز على المخرجات ومستويات الآداء المطلوب</a:t>
                      </a:r>
                    </a:p>
                  </a:txBody>
                  <a:tcPr anchor="ctr">
                    <a:lnL w="9525" cap="flat" cmpd="sng" algn="ctr">
                      <a:solidFill>
                        <a:srgbClr val="46A589"/>
                      </a:solidFill>
                      <a:prstDash val="sysDash"/>
                      <a:round/>
                      <a:headEnd type="none" w="med" len="med"/>
                      <a:tailEnd type="none" w="med" len="med"/>
                    </a:lnL>
                    <a:lnR w="9525" cap="flat" cmpd="sng" algn="ctr">
                      <a:solidFill>
                        <a:srgbClr val="46A589"/>
                      </a:solidFill>
                      <a:prstDash val="sysDash"/>
                      <a:round/>
                      <a:headEnd type="none" w="med" len="med"/>
                      <a:tailEnd type="none" w="med" len="med"/>
                    </a:lnR>
                    <a:lnT w="9525" cap="flat" cmpd="sng" algn="ctr">
                      <a:solidFill>
                        <a:srgbClr val="46A589"/>
                      </a:solidFill>
                      <a:prstDash val="sysDash"/>
                      <a:round/>
                      <a:headEnd type="none" w="med" len="med"/>
                      <a:tailEnd type="none" w="med" len="med"/>
                    </a:lnT>
                    <a:lnB w="9525" cap="flat" cmpd="sng" algn="ctr">
                      <a:solidFill>
                        <a:srgbClr val="46A589"/>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rtl="1"/>
                      <a:r>
                        <a:rPr lang="ar-SA" sz="2400" b="1" i="0" kern="1200" dirty="0">
                          <a:solidFill>
                            <a:srgbClr val="46A589"/>
                          </a:solidFill>
                          <a:latin typeface="Calibri" panose="020F0502020204030204" pitchFamily="34" charset="0"/>
                          <a:ea typeface="+mn-ea"/>
                          <a:cs typeface="Calibri" panose="020F0502020204030204" pitchFamily="34" charset="0"/>
                        </a:rPr>
                        <a:t>إعطاء</a:t>
                      </a:r>
                      <a:r>
                        <a:rPr lang="ar-SA" b="0" i="0" dirty="0">
                          <a:solidFill>
                            <a:schemeClr val="tx1"/>
                          </a:solidFill>
                          <a:latin typeface="Calibri" panose="020F0502020204030204" pitchFamily="34" charset="0"/>
                          <a:cs typeface="Calibri" panose="020F0502020204030204" pitchFamily="34" charset="0"/>
                        </a:rPr>
                        <a:t> الأولوية في توجيه الدعوات في المنافسات المحدودة للمنشآت الصغيرة والمتوسطة</a:t>
                      </a:r>
                    </a:p>
                  </a:txBody>
                  <a:tcPr anchor="ctr">
                    <a:lnL w="9525" cap="flat" cmpd="sng" algn="ctr">
                      <a:solidFill>
                        <a:srgbClr val="46A589"/>
                      </a:solidFill>
                      <a:prstDash val="sysDash"/>
                      <a:round/>
                      <a:headEnd type="none" w="med" len="med"/>
                      <a:tailEnd type="none" w="med" len="med"/>
                    </a:lnL>
                    <a:lnR w="9525" cap="flat" cmpd="sng" algn="ctr">
                      <a:solidFill>
                        <a:srgbClr val="46A589"/>
                      </a:solidFill>
                      <a:prstDash val="sysDash"/>
                      <a:round/>
                      <a:headEnd type="none" w="med" len="med"/>
                      <a:tailEnd type="none" w="med" len="med"/>
                    </a:lnR>
                    <a:lnT w="9525" cap="flat" cmpd="sng" algn="ctr">
                      <a:solidFill>
                        <a:srgbClr val="46A589"/>
                      </a:solidFill>
                      <a:prstDash val="sysDash"/>
                      <a:round/>
                      <a:headEnd type="none" w="med" len="med"/>
                      <a:tailEnd type="none" w="med" len="med"/>
                    </a:lnT>
                    <a:lnB w="9525" cap="flat" cmpd="sng" algn="ctr">
                      <a:solidFill>
                        <a:srgbClr val="46A589"/>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rtl="1"/>
                      <a:r>
                        <a:rPr lang="ar-SA" sz="2400" b="1" i="0" kern="1200" dirty="0">
                          <a:solidFill>
                            <a:srgbClr val="46A589"/>
                          </a:solidFill>
                          <a:latin typeface="Calibri" panose="020F0502020204030204" pitchFamily="34" charset="0"/>
                          <a:ea typeface="+mn-ea"/>
                          <a:cs typeface="Calibri" panose="020F0502020204030204" pitchFamily="34" charset="0"/>
                        </a:rPr>
                        <a:t>استحداث</a:t>
                      </a:r>
                      <a:r>
                        <a:rPr lang="ar-SA" b="0" i="0" dirty="0">
                          <a:solidFill>
                            <a:schemeClr val="tx1"/>
                          </a:solidFill>
                          <a:latin typeface="Calibri" panose="020F0502020204030204" pitchFamily="34" charset="0"/>
                          <a:cs typeface="Calibri" panose="020F0502020204030204" pitchFamily="34" charset="0"/>
                        </a:rPr>
                        <a:t> آليات ومعايير مختلفة لتقييم العروض لتحقيق أفضل جودة مقابل الثمن</a:t>
                      </a:r>
                    </a:p>
                  </a:txBody>
                  <a:tcPr anchor="ctr">
                    <a:lnL w="9525" cap="flat" cmpd="sng" algn="ctr">
                      <a:solidFill>
                        <a:srgbClr val="46A589"/>
                      </a:solidFill>
                      <a:prstDash val="sysDash"/>
                      <a:round/>
                      <a:headEnd type="none" w="med" len="med"/>
                      <a:tailEnd type="none" w="med" len="med"/>
                    </a:lnL>
                    <a:lnR w="12700" cmpd="sng">
                      <a:noFill/>
                    </a:lnR>
                    <a:lnT w="9525" cap="flat" cmpd="sng" algn="ctr">
                      <a:solidFill>
                        <a:srgbClr val="46A589"/>
                      </a:solidFill>
                      <a:prstDash val="sysDash"/>
                      <a:round/>
                      <a:headEnd type="none" w="med" len="med"/>
                      <a:tailEnd type="none" w="med" len="med"/>
                    </a:lnT>
                    <a:lnB w="9525" cap="flat" cmpd="sng" algn="ctr">
                      <a:solidFill>
                        <a:srgbClr val="46A589"/>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5904396"/>
                  </a:ext>
                </a:extLst>
              </a:tr>
              <a:tr h="1616244">
                <a:tc>
                  <a:txBody>
                    <a:bodyPr/>
                    <a:lstStyle/>
                    <a:p>
                      <a:pPr algn="r" rtl="1"/>
                      <a:r>
                        <a:rPr lang="ar-SA" sz="2400" b="1" i="0" kern="1200" dirty="0">
                          <a:solidFill>
                            <a:srgbClr val="46A589"/>
                          </a:solidFill>
                          <a:latin typeface="Calibri" panose="020F0502020204030204" pitchFamily="34" charset="0"/>
                          <a:ea typeface="+mn-ea"/>
                          <a:cs typeface="Calibri" panose="020F0502020204030204" pitchFamily="34" charset="0"/>
                        </a:rPr>
                        <a:t>إتمام</a:t>
                      </a:r>
                      <a:r>
                        <a:rPr lang="ar-SA" b="0" i="0" dirty="0">
                          <a:solidFill>
                            <a:schemeClr val="tx1"/>
                          </a:solidFill>
                          <a:latin typeface="Calibri" panose="020F0502020204030204" pitchFamily="34" charset="0"/>
                          <a:cs typeface="Calibri" panose="020F0502020204030204" pitchFamily="34" charset="0"/>
                        </a:rPr>
                        <a:t> جميع إجراءات المنافسات الكترونيا بما في ذلك تقديم وفتح العروض من خلال البوابة الالكترونية الموحدة (اعتماد)</a:t>
                      </a:r>
                    </a:p>
                  </a:txBody>
                  <a:tcPr anchor="ctr">
                    <a:lnL w="12700" cmpd="sng">
                      <a:noFill/>
                    </a:lnL>
                    <a:lnR w="9525" cap="flat" cmpd="sng" algn="ctr">
                      <a:solidFill>
                        <a:srgbClr val="46A589"/>
                      </a:solidFill>
                      <a:prstDash val="sysDash"/>
                      <a:round/>
                      <a:headEnd type="none" w="med" len="med"/>
                      <a:tailEnd type="none" w="med" len="med"/>
                    </a:lnR>
                    <a:lnT w="9525" cap="flat" cmpd="sng" algn="ctr">
                      <a:solidFill>
                        <a:srgbClr val="46A589"/>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1"/>
                      <a:r>
                        <a:rPr lang="ar-SA" sz="2400" b="1" i="0" kern="1200" dirty="0">
                          <a:solidFill>
                            <a:srgbClr val="46A589"/>
                          </a:solidFill>
                          <a:latin typeface="Calibri" panose="020F0502020204030204" pitchFamily="34" charset="0"/>
                          <a:ea typeface="+mn-ea"/>
                          <a:cs typeface="Calibri" panose="020F0502020204030204" pitchFamily="34" charset="0"/>
                        </a:rPr>
                        <a:t>تمكين</a:t>
                      </a:r>
                      <a:r>
                        <a:rPr lang="ar-SA" b="0" i="0" dirty="0">
                          <a:solidFill>
                            <a:schemeClr val="tx1"/>
                          </a:solidFill>
                          <a:latin typeface="Calibri" panose="020F0502020204030204" pitchFamily="34" charset="0"/>
                          <a:cs typeface="Calibri" panose="020F0502020204030204" pitchFamily="34" charset="0"/>
                        </a:rPr>
                        <a:t> إعداد العقود بما يعتمد على مستوى أداء المتعاقد والتأسيس لمفهوم تقييم أداء المتعاقد</a:t>
                      </a:r>
                      <a:br>
                        <a:rPr lang="ar-SA" b="0" i="0" dirty="0">
                          <a:solidFill>
                            <a:schemeClr val="tx1"/>
                          </a:solidFill>
                          <a:latin typeface="Calibri" panose="020F0502020204030204" pitchFamily="34" charset="0"/>
                          <a:cs typeface="Calibri" panose="020F0502020204030204" pitchFamily="34" charset="0"/>
                        </a:rPr>
                      </a:br>
                      <a:endParaRPr lang="ar-SA" b="0" i="0" dirty="0">
                        <a:solidFill>
                          <a:schemeClr val="tx1"/>
                        </a:solidFill>
                        <a:latin typeface="Calibri" panose="020F0502020204030204" pitchFamily="34" charset="0"/>
                        <a:cs typeface="Calibri" panose="020F0502020204030204" pitchFamily="34" charset="0"/>
                      </a:endParaRPr>
                    </a:p>
                  </a:txBody>
                  <a:tcPr anchor="ctr">
                    <a:lnL w="9525" cap="flat" cmpd="sng" algn="ctr">
                      <a:solidFill>
                        <a:srgbClr val="46A589"/>
                      </a:solidFill>
                      <a:prstDash val="sysDash"/>
                      <a:round/>
                      <a:headEnd type="none" w="med" len="med"/>
                      <a:tailEnd type="none" w="med" len="med"/>
                    </a:lnL>
                    <a:lnR w="9525" cap="flat" cmpd="sng" algn="ctr">
                      <a:solidFill>
                        <a:srgbClr val="46A589"/>
                      </a:solidFill>
                      <a:prstDash val="sysDash"/>
                      <a:round/>
                      <a:headEnd type="none" w="med" len="med"/>
                      <a:tailEnd type="none" w="med" len="med"/>
                    </a:lnR>
                    <a:lnT w="9525" cap="flat" cmpd="sng" algn="ctr">
                      <a:solidFill>
                        <a:srgbClr val="46A589"/>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1"/>
                      <a:r>
                        <a:rPr lang="ar-SA" sz="2400" b="1" i="0" kern="1200" dirty="0">
                          <a:solidFill>
                            <a:srgbClr val="46A589"/>
                          </a:solidFill>
                          <a:latin typeface="Calibri" panose="020F0502020204030204" pitchFamily="34" charset="0"/>
                          <a:ea typeface="+mn-ea"/>
                          <a:cs typeface="Calibri" panose="020F0502020204030204" pitchFamily="34" charset="0"/>
                        </a:rPr>
                        <a:t>السماح</a:t>
                      </a:r>
                      <a:r>
                        <a:rPr lang="ar-SA" b="0" i="0" dirty="0">
                          <a:solidFill>
                            <a:schemeClr val="tx1"/>
                          </a:solidFill>
                          <a:latin typeface="Calibri" panose="020F0502020204030204" pitchFamily="34" charset="0"/>
                          <a:cs typeface="Calibri" panose="020F0502020204030204" pitchFamily="34" charset="0"/>
                        </a:rPr>
                        <a:t> بصرف الدفعات مباشرة إلى المتعاقد من الباطن وفق ضوابط محددة</a:t>
                      </a:r>
                      <a:br>
                        <a:rPr lang="ar-SA" b="0" i="0" dirty="0">
                          <a:solidFill>
                            <a:schemeClr val="tx1"/>
                          </a:solidFill>
                          <a:latin typeface="Calibri" panose="020F0502020204030204" pitchFamily="34" charset="0"/>
                          <a:cs typeface="Calibri" panose="020F0502020204030204" pitchFamily="34" charset="0"/>
                        </a:rPr>
                      </a:br>
                      <a:endParaRPr lang="ar-SA" b="0" i="0" dirty="0">
                        <a:solidFill>
                          <a:schemeClr val="tx1"/>
                        </a:solidFill>
                        <a:latin typeface="Calibri" panose="020F0502020204030204" pitchFamily="34" charset="0"/>
                        <a:cs typeface="Calibri" panose="020F0502020204030204" pitchFamily="34" charset="0"/>
                      </a:endParaRPr>
                    </a:p>
                  </a:txBody>
                  <a:tcPr anchor="ctr">
                    <a:lnL w="9525" cap="flat" cmpd="sng" algn="ctr">
                      <a:solidFill>
                        <a:srgbClr val="46A589"/>
                      </a:solidFill>
                      <a:prstDash val="sysDash"/>
                      <a:round/>
                      <a:headEnd type="none" w="med" len="med"/>
                      <a:tailEnd type="none" w="med" len="med"/>
                    </a:lnL>
                    <a:lnR w="9525" cap="flat" cmpd="sng" algn="ctr">
                      <a:solidFill>
                        <a:srgbClr val="46A589"/>
                      </a:solidFill>
                      <a:prstDash val="sysDash"/>
                      <a:round/>
                      <a:headEnd type="none" w="med" len="med"/>
                      <a:tailEnd type="none" w="med" len="med"/>
                    </a:lnR>
                    <a:lnT w="9525" cap="flat" cmpd="sng" algn="ctr">
                      <a:solidFill>
                        <a:srgbClr val="46A589"/>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1"/>
                      <a:r>
                        <a:rPr lang="ar-SA" sz="2400" b="1" i="0" kern="1200" dirty="0">
                          <a:solidFill>
                            <a:srgbClr val="46A589"/>
                          </a:solidFill>
                          <a:latin typeface="Calibri" panose="020F0502020204030204" pitchFamily="34" charset="0"/>
                          <a:ea typeface="+mn-ea"/>
                          <a:cs typeface="Calibri" panose="020F0502020204030204" pitchFamily="34" charset="0"/>
                        </a:rPr>
                        <a:t>استحداث</a:t>
                      </a:r>
                      <a:r>
                        <a:rPr lang="ar-SA" b="0" i="0" dirty="0">
                          <a:solidFill>
                            <a:schemeClr val="tx1"/>
                          </a:solidFill>
                          <a:latin typeface="Calibri" panose="020F0502020204030204" pitchFamily="34" charset="0"/>
                          <a:cs typeface="Calibri" panose="020F0502020204030204" pitchFamily="34" charset="0"/>
                        </a:rPr>
                        <a:t> وسائل لحل النزاعات أثناء التنفيذ بما يتوافق مع أفضل الممارسات العالمية</a:t>
                      </a:r>
                      <a:br>
                        <a:rPr lang="ar-SA" b="0" i="0" dirty="0">
                          <a:solidFill>
                            <a:schemeClr val="tx1"/>
                          </a:solidFill>
                          <a:latin typeface="Calibri" panose="020F0502020204030204" pitchFamily="34" charset="0"/>
                          <a:cs typeface="Calibri" panose="020F0502020204030204" pitchFamily="34" charset="0"/>
                        </a:rPr>
                      </a:br>
                      <a:endParaRPr lang="ar-SA" b="0" i="0" dirty="0">
                        <a:solidFill>
                          <a:schemeClr val="tx1"/>
                        </a:solidFill>
                        <a:latin typeface="Calibri" panose="020F0502020204030204" pitchFamily="34" charset="0"/>
                        <a:cs typeface="Calibri" panose="020F0502020204030204" pitchFamily="34" charset="0"/>
                      </a:endParaRPr>
                    </a:p>
                  </a:txBody>
                  <a:tcPr anchor="ctr">
                    <a:lnL w="9525" cap="flat" cmpd="sng" algn="ctr">
                      <a:solidFill>
                        <a:srgbClr val="46A589"/>
                      </a:solidFill>
                      <a:prstDash val="sysDash"/>
                      <a:round/>
                      <a:headEnd type="none" w="med" len="med"/>
                      <a:tailEnd type="none" w="med" len="med"/>
                    </a:lnL>
                    <a:lnR w="12700" cmpd="sng">
                      <a:noFill/>
                    </a:lnR>
                    <a:lnT w="9525" cap="flat" cmpd="sng" algn="ctr">
                      <a:solidFill>
                        <a:srgbClr val="46A589"/>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4163388"/>
                  </a:ext>
                </a:extLst>
              </a:tr>
            </a:tbl>
          </a:graphicData>
        </a:graphic>
      </p:graphicFrame>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cxnSp>
        <p:nvCxnSpPr>
          <p:cNvPr id="5" name="موصل مستقيم 4">
            <a:extLst>
              <a:ext uri="{FF2B5EF4-FFF2-40B4-BE49-F238E27FC236}">
                <a16:creationId xmlns:a16="http://schemas.microsoft.com/office/drawing/2014/main" id="{C7A43C6D-6E10-3A42-A0A7-9B06D43C0FF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7" name="صورة 6" descr="صورة تحتوي على نص, ألعاب القوى&#10;&#10;تم إنشاء الوصف تلقائياً">
            <a:extLst>
              <a:ext uri="{FF2B5EF4-FFF2-40B4-BE49-F238E27FC236}">
                <a16:creationId xmlns:a16="http://schemas.microsoft.com/office/drawing/2014/main" id="{219E564A-1C9E-1E40-90F3-1D1664A6F872}"/>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20994838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defTabSz="914400" rtl="1" eaLnBrk="1" latinLnBrk="0" hangingPunct="1">
              <a:lnSpc>
                <a:spcPct val="90000"/>
              </a:lnSpc>
              <a:spcBef>
                <a:spcPct val="0"/>
              </a:spcBef>
              <a:buNone/>
            </a:pPr>
            <a:r>
              <a:rPr lang="ar-SA" b="1" dirty="0">
                <a:latin typeface="Calibri" panose="020F0502020204030204" pitchFamily="34" charset="0"/>
                <a:cs typeface="Calibri" panose="020F0502020204030204" pitchFamily="34" charset="0"/>
              </a:rPr>
              <a:t>أهداف نظام المنافسات والمشتريات</a:t>
            </a:r>
          </a:p>
        </p:txBody>
      </p:sp>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165100" y="1815882"/>
            <a:ext cx="11899900" cy="4682770"/>
          </a:xfrm>
        </p:spPr>
        <p:txBody>
          <a:bodyPr anchor="ctr">
            <a:normAutofit/>
          </a:bodyPr>
          <a:lstStyle/>
          <a:p>
            <a:pPr marL="314325" lvl="0" indent="-303213">
              <a:buFont typeface="+mj-lt"/>
              <a:buAutoNum type="arabicPeriod"/>
            </a:pPr>
            <a:r>
              <a:rPr lang="ar-SA" sz="2200" dirty="0">
                <a:latin typeface="Calibri" panose="020F0502020204030204" pitchFamily="34" charset="0"/>
                <a:cs typeface="Calibri" panose="020F0502020204030204" pitchFamily="34" charset="0"/>
              </a:rPr>
              <a:t>تنظيم الإجراءات ذات الصلة بالأعمال والمشتريات ومنع استغلال النفوذ وتأثير المصالح الشخصية فيها وذلك حماية للمال العام</a:t>
            </a:r>
            <a:r>
              <a:rPr lang="en-US" sz="2200" dirty="0">
                <a:latin typeface="Calibri" panose="020F0502020204030204" pitchFamily="34" charset="0"/>
                <a:cs typeface="Calibri" panose="020F0502020204030204" pitchFamily="34" charset="0"/>
              </a:rPr>
              <a:t>.</a:t>
            </a:r>
          </a:p>
          <a:p>
            <a:pPr marL="314325" lvl="0" indent="-303213">
              <a:buFont typeface="+mj-lt"/>
              <a:buAutoNum type="arabicPeriod"/>
            </a:pPr>
            <a:r>
              <a:rPr lang="ar-SA" sz="2200" dirty="0">
                <a:latin typeface="Calibri" panose="020F0502020204030204" pitchFamily="34" charset="0"/>
                <a:cs typeface="Calibri" panose="020F0502020204030204" pitchFamily="34" charset="0"/>
              </a:rPr>
              <a:t>تحقيق أفضل قيمة للمال العام عند التعاقد على الأعمال والمشتريات وتنفيذها بأسعار تنافسية عادلة</a:t>
            </a:r>
            <a:r>
              <a:rPr lang="en-US" sz="2200" dirty="0">
                <a:latin typeface="Calibri" panose="020F0502020204030204" pitchFamily="34" charset="0"/>
                <a:cs typeface="Calibri" panose="020F0502020204030204" pitchFamily="34" charset="0"/>
              </a:rPr>
              <a:t>.</a:t>
            </a:r>
          </a:p>
          <a:p>
            <a:pPr marL="314325" lvl="0" indent="-303213">
              <a:buFont typeface="+mj-lt"/>
              <a:buAutoNum type="arabicPeriod"/>
            </a:pPr>
            <a:r>
              <a:rPr lang="ar-SA" sz="2200" dirty="0">
                <a:latin typeface="Calibri" panose="020F0502020204030204" pitchFamily="34" charset="0"/>
                <a:cs typeface="Calibri" panose="020F0502020204030204" pitchFamily="34" charset="0"/>
              </a:rPr>
              <a:t>تعزيز النزاهة والمنافسة وتحقيق المساواة، وتوفير معاملة عادلة للمتنافسين؛ تحقيقاً لمبدأ تكافؤ الفرص</a:t>
            </a:r>
            <a:r>
              <a:rPr lang="en-US" sz="2200" dirty="0">
                <a:latin typeface="Calibri" panose="020F0502020204030204" pitchFamily="34" charset="0"/>
                <a:cs typeface="Calibri" panose="020F0502020204030204" pitchFamily="34" charset="0"/>
              </a:rPr>
              <a:t>.</a:t>
            </a:r>
          </a:p>
          <a:p>
            <a:pPr marL="314325" lvl="0" indent="-303213">
              <a:buFont typeface="+mj-lt"/>
              <a:buAutoNum type="arabicPeriod"/>
            </a:pPr>
            <a:r>
              <a:rPr lang="ar-SA" sz="2200" dirty="0">
                <a:latin typeface="Calibri" panose="020F0502020204030204" pitchFamily="34" charset="0"/>
                <a:cs typeface="Calibri" panose="020F0502020204030204" pitchFamily="34" charset="0"/>
              </a:rPr>
              <a:t>ضمان الشفافية في جميع إجراءات الأعمال والمشتريات</a:t>
            </a:r>
            <a:r>
              <a:rPr lang="en-US" sz="2200" dirty="0">
                <a:latin typeface="Calibri" panose="020F0502020204030204" pitchFamily="34" charset="0"/>
                <a:cs typeface="Calibri" panose="020F0502020204030204" pitchFamily="34" charset="0"/>
              </a:rPr>
              <a:t>.</a:t>
            </a:r>
          </a:p>
          <a:p>
            <a:pPr marL="314325" lvl="0" indent="-303213">
              <a:buFont typeface="+mj-lt"/>
              <a:buAutoNum type="arabicPeriod"/>
            </a:pPr>
            <a:r>
              <a:rPr lang="ar-SA" sz="2200" dirty="0">
                <a:latin typeface="Calibri" panose="020F0502020204030204" pitchFamily="34" charset="0"/>
                <a:cs typeface="Calibri" panose="020F0502020204030204" pitchFamily="34" charset="0"/>
              </a:rPr>
              <a:t>تعزيز التنمية الاقتصادية</a:t>
            </a:r>
            <a:r>
              <a:rPr lang="en-US" sz="2200" dirty="0">
                <a:latin typeface="Calibri" panose="020F0502020204030204" pitchFamily="34" charset="0"/>
                <a:cs typeface="Calibri" panose="020F0502020204030204" pitchFamily="34" charset="0"/>
              </a:rPr>
              <a:t>.</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cxnSp>
        <p:nvCxnSpPr>
          <p:cNvPr id="5" name="موصل مستقيم 4">
            <a:extLst>
              <a:ext uri="{FF2B5EF4-FFF2-40B4-BE49-F238E27FC236}">
                <a16:creationId xmlns:a16="http://schemas.microsoft.com/office/drawing/2014/main" id="{FDD285B9-940A-224C-AC6A-B54D69DD57B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7" name="صورة 6" descr="صورة تحتوي على نص, ألعاب القوى&#10;&#10;تم إنشاء الوصف تلقائياً">
            <a:extLst>
              <a:ext uri="{FF2B5EF4-FFF2-40B4-BE49-F238E27FC236}">
                <a16:creationId xmlns:a16="http://schemas.microsoft.com/office/drawing/2014/main" id="{CB71FA57-B4A9-7347-A0DE-DCCDA1F44740}"/>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pic>
        <p:nvPicPr>
          <p:cNvPr id="8" name="صورة 7">
            <a:extLst>
              <a:ext uri="{FF2B5EF4-FFF2-40B4-BE49-F238E27FC236}">
                <a16:creationId xmlns:a16="http://schemas.microsoft.com/office/drawing/2014/main" id="{DAFC33F0-F5D9-8145-A012-894297C94C5A}"/>
              </a:ext>
            </a:extLst>
          </p:cNvPr>
          <p:cNvPicPr>
            <a:picLocks noChangeAspect="1"/>
          </p:cNvPicPr>
          <p:nvPr/>
        </p:nvPicPr>
        <p:blipFill rotWithShape="1">
          <a:blip r:embed="rId4">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14283558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defTabSz="914400" rtl="1" eaLnBrk="1" latinLnBrk="0" hangingPunct="1">
              <a:lnSpc>
                <a:spcPct val="90000"/>
              </a:lnSpc>
              <a:spcBef>
                <a:spcPct val="0"/>
              </a:spcBef>
              <a:buNone/>
            </a:pPr>
            <a:r>
              <a:rPr lang="ar-SA" b="1" dirty="0">
                <a:latin typeface="Calibri" panose="020F0502020204030204" pitchFamily="34" charset="0"/>
                <a:cs typeface="Calibri" panose="020F0502020204030204" pitchFamily="34" charset="0"/>
              </a:rPr>
              <a:t>عناصر هامة في النظام</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5" name="Google Shape;717;p26">
            <a:extLst>
              <a:ext uri="{FF2B5EF4-FFF2-40B4-BE49-F238E27FC236}">
                <a16:creationId xmlns:a16="http://schemas.microsoft.com/office/drawing/2014/main" id="{963DEFA5-B807-1947-A934-63D4155AB58F}"/>
              </a:ext>
            </a:extLst>
          </p:cNvPr>
          <p:cNvSpPr/>
          <p:nvPr/>
        </p:nvSpPr>
        <p:spPr>
          <a:xfrm>
            <a:off x="5018798" y="2821704"/>
            <a:ext cx="2160000" cy="2160000"/>
          </a:xfrm>
          <a:prstGeom prst="blockArc">
            <a:avLst>
              <a:gd name="adj1" fmla="val 10800000"/>
              <a:gd name="adj2" fmla="val 18530"/>
              <a:gd name="adj3" fmla="val 14279"/>
            </a:avLst>
          </a:prstGeom>
          <a:solidFill>
            <a:srgbClr val="58B6C0"/>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7" name="Google Shape;718;p26">
            <a:extLst>
              <a:ext uri="{FF2B5EF4-FFF2-40B4-BE49-F238E27FC236}">
                <a16:creationId xmlns:a16="http://schemas.microsoft.com/office/drawing/2014/main" id="{0A6728AA-D547-134D-99CE-B8B8AE2A892E}"/>
              </a:ext>
            </a:extLst>
          </p:cNvPr>
          <p:cNvSpPr/>
          <p:nvPr/>
        </p:nvSpPr>
        <p:spPr>
          <a:xfrm>
            <a:off x="4298798" y="2101704"/>
            <a:ext cx="3600000" cy="3600000"/>
          </a:xfrm>
          <a:prstGeom prst="blockArc">
            <a:avLst>
              <a:gd name="adj1" fmla="val 14041284"/>
              <a:gd name="adj2" fmla="val 8836579"/>
              <a:gd name="adj3" fmla="val 8302"/>
            </a:avLst>
          </a:prstGeom>
          <a:solidFill>
            <a:srgbClr val="7A8C8E"/>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8" name="Google Shape;719;p26">
            <a:extLst>
              <a:ext uri="{FF2B5EF4-FFF2-40B4-BE49-F238E27FC236}">
                <a16:creationId xmlns:a16="http://schemas.microsoft.com/office/drawing/2014/main" id="{1A5E964C-B15C-F449-91FC-01E91D40740C}"/>
              </a:ext>
            </a:extLst>
          </p:cNvPr>
          <p:cNvSpPr/>
          <p:nvPr/>
        </p:nvSpPr>
        <p:spPr>
          <a:xfrm>
            <a:off x="4658798" y="2461704"/>
            <a:ext cx="2880000" cy="2880000"/>
          </a:xfrm>
          <a:prstGeom prst="blockArc">
            <a:avLst>
              <a:gd name="adj1" fmla="val 13129852"/>
              <a:gd name="adj2" fmla="val 5419760"/>
              <a:gd name="adj3" fmla="val 10687"/>
            </a:avLst>
          </a:prstGeom>
          <a:solidFill>
            <a:srgbClr val="75BDA7"/>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9" name="Google Shape;720;p26">
            <a:extLst>
              <a:ext uri="{FF2B5EF4-FFF2-40B4-BE49-F238E27FC236}">
                <a16:creationId xmlns:a16="http://schemas.microsoft.com/office/drawing/2014/main" id="{E9EAB20E-FF7D-E947-9B13-4EE2EDE3FF6D}"/>
              </a:ext>
            </a:extLst>
          </p:cNvPr>
          <p:cNvSpPr/>
          <p:nvPr/>
        </p:nvSpPr>
        <p:spPr>
          <a:xfrm>
            <a:off x="5378798" y="3181704"/>
            <a:ext cx="1440000" cy="1440000"/>
          </a:xfrm>
          <a:prstGeom prst="blockArc">
            <a:avLst>
              <a:gd name="adj1" fmla="val 4048046"/>
              <a:gd name="adj2" fmla="val 13393565"/>
              <a:gd name="adj3" fmla="val 21513"/>
            </a:avLst>
          </a:prstGeom>
          <a:solidFill>
            <a:srgbClr val="3494BA"/>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cxnSp>
        <p:nvCxnSpPr>
          <p:cNvPr id="10" name="Google Shape;721;p26">
            <a:extLst>
              <a:ext uri="{FF2B5EF4-FFF2-40B4-BE49-F238E27FC236}">
                <a16:creationId xmlns:a16="http://schemas.microsoft.com/office/drawing/2014/main" id="{2887DA0F-30DE-7849-BA8E-A722F4B7A1A7}"/>
              </a:ext>
            </a:extLst>
          </p:cNvPr>
          <p:cNvCxnSpPr/>
          <p:nvPr/>
        </p:nvCxnSpPr>
        <p:spPr>
          <a:xfrm>
            <a:off x="927427" y="4255803"/>
            <a:ext cx="3117717" cy="0"/>
          </a:xfrm>
          <a:prstGeom prst="straightConnector1">
            <a:avLst/>
          </a:prstGeom>
          <a:noFill/>
          <a:ln w="9525" cap="flat" cmpd="sng">
            <a:solidFill>
              <a:srgbClr val="7A8C8E"/>
            </a:solidFill>
            <a:prstDash val="solid"/>
            <a:miter lim="800000"/>
            <a:headEnd type="oval" w="med" len="med"/>
            <a:tailEnd type="none" w="sm" len="sm"/>
          </a:ln>
        </p:spPr>
      </p:cxnSp>
      <p:cxnSp>
        <p:nvCxnSpPr>
          <p:cNvPr id="11" name="Google Shape;722;p26">
            <a:extLst>
              <a:ext uri="{FF2B5EF4-FFF2-40B4-BE49-F238E27FC236}">
                <a16:creationId xmlns:a16="http://schemas.microsoft.com/office/drawing/2014/main" id="{A31A13C5-14A7-8548-8C51-D54B23382332}"/>
              </a:ext>
            </a:extLst>
          </p:cNvPr>
          <p:cNvCxnSpPr>
            <a:endCxn id="7" idx="1"/>
          </p:cNvCxnSpPr>
          <p:nvPr/>
        </p:nvCxnSpPr>
        <p:spPr>
          <a:xfrm>
            <a:off x="4060999" y="4255779"/>
            <a:ext cx="649200" cy="538200"/>
          </a:xfrm>
          <a:prstGeom prst="straightConnector1">
            <a:avLst/>
          </a:prstGeom>
          <a:noFill/>
          <a:ln w="12700" cap="flat" cmpd="sng">
            <a:solidFill>
              <a:srgbClr val="7A8C8E"/>
            </a:solidFill>
            <a:prstDash val="solid"/>
            <a:miter lim="800000"/>
            <a:headEnd type="none" w="sm" len="sm"/>
            <a:tailEnd type="none" w="sm" len="sm"/>
          </a:ln>
        </p:spPr>
      </p:cxnSp>
      <p:cxnSp>
        <p:nvCxnSpPr>
          <p:cNvPr id="14" name="Google Shape;724;p26">
            <a:extLst>
              <a:ext uri="{FF2B5EF4-FFF2-40B4-BE49-F238E27FC236}">
                <a16:creationId xmlns:a16="http://schemas.microsoft.com/office/drawing/2014/main" id="{C618415A-832E-F54F-921C-EECD2B75E5FB}"/>
              </a:ext>
            </a:extLst>
          </p:cNvPr>
          <p:cNvCxnSpPr/>
          <p:nvPr/>
        </p:nvCxnSpPr>
        <p:spPr>
          <a:xfrm>
            <a:off x="8025320" y="1831477"/>
            <a:ext cx="3263026" cy="0"/>
          </a:xfrm>
          <a:prstGeom prst="straightConnector1">
            <a:avLst/>
          </a:prstGeom>
          <a:noFill/>
          <a:ln w="9525" cap="flat" cmpd="sng">
            <a:solidFill>
              <a:srgbClr val="58B6C0"/>
            </a:solidFill>
            <a:prstDash val="solid"/>
            <a:miter lim="800000"/>
            <a:headEnd type="none" w="sm" len="sm"/>
            <a:tailEnd type="oval" w="med" len="med"/>
          </a:ln>
        </p:spPr>
      </p:cxnSp>
      <p:cxnSp>
        <p:nvCxnSpPr>
          <p:cNvPr id="15" name="Google Shape;725;p26">
            <a:extLst>
              <a:ext uri="{FF2B5EF4-FFF2-40B4-BE49-F238E27FC236}">
                <a16:creationId xmlns:a16="http://schemas.microsoft.com/office/drawing/2014/main" id="{9EF233A5-F890-784F-B35F-807C3139A682}"/>
              </a:ext>
            </a:extLst>
          </p:cNvPr>
          <p:cNvCxnSpPr/>
          <p:nvPr/>
        </p:nvCxnSpPr>
        <p:spPr>
          <a:xfrm rot="10800000">
            <a:off x="927428" y="1831477"/>
            <a:ext cx="3371371" cy="0"/>
          </a:xfrm>
          <a:prstGeom prst="straightConnector1">
            <a:avLst/>
          </a:prstGeom>
          <a:noFill/>
          <a:ln w="9525" cap="flat" cmpd="sng">
            <a:solidFill>
              <a:srgbClr val="75BDA7"/>
            </a:solidFill>
            <a:prstDash val="solid"/>
            <a:miter lim="800000"/>
            <a:headEnd type="none" w="sm" len="sm"/>
            <a:tailEnd type="oval" w="med" len="med"/>
          </a:ln>
        </p:spPr>
      </p:cxnSp>
      <p:cxnSp>
        <p:nvCxnSpPr>
          <p:cNvPr id="16" name="Google Shape;726;p26">
            <a:extLst>
              <a:ext uri="{FF2B5EF4-FFF2-40B4-BE49-F238E27FC236}">
                <a16:creationId xmlns:a16="http://schemas.microsoft.com/office/drawing/2014/main" id="{481C4C83-71E0-E24B-9492-CD936346E58F}"/>
              </a:ext>
            </a:extLst>
          </p:cNvPr>
          <p:cNvCxnSpPr/>
          <p:nvPr/>
        </p:nvCxnSpPr>
        <p:spPr>
          <a:xfrm>
            <a:off x="8180963" y="4255803"/>
            <a:ext cx="3107383" cy="0"/>
          </a:xfrm>
          <a:prstGeom prst="straightConnector1">
            <a:avLst/>
          </a:prstGeom>
          <a:noFill/>
          <a:ln w="9525" cap="flat" cmpd="sng">
            <a:solidFill>
              <a:srgbClr val="3494BA"/>
            </a:solidFill>
            <a:prstDash val="solid"/>
            <a:miter lim="800000"/>
            <a:headEnd type="none" w="sm" len="sm"/>
            <a:tailEnd type="oval" w="med" len="med"/>
          </a:ln>
        </p:spPr>
      </p:cxnSp>
      <p:cxnSp>
        <p:nvCxnSpPr>
          <p:cNvPr id="21" name="Google Shape;730;p26">
            <a:extLst>
              <a:ext uri="{FF2B5EF4-FFF2-40B4-BE49-F238E27FC236}">
                <a16:creationId xmlns:a16="http://schemas.microsoft.com/office/drawing/2014/main" id="{29FB95E7-85F3-1E43-B567-39C59BD49A0A}"/>
              </a:ext>
            </a:extLst>
          </p:cNvPr>
          <p:cNvCxnSpPr>
            <a:endCxn id="8" idx="0"/>
          </p:cNvCxnSpPr>
          <p:nvPr/>
        </p:nvCxnSpPr>
        <p:spPr>
          <a:xfrm>
            <a:off x="4298920" y="1831384"/>
            <a:ext cx="798000" cy="1263900"/>
          </a:xfrm>
          <a:prstGeom prst="straightConnector1">
            <a:avLst/>
          </a:prstGeom>
          <a:noFill/>
          <a:ln w="9525" cap="flat" cmpd="sng">
            <a:solidFill>
              <a:srgbClr val="75BDA7"/>
            </a:solidFill>
            <a:prstDash val="solid"/>
            <a:miter lim="800000"/>
            <a:headEnd type="none" w="sm" len="sm"/>
            <a:tailEnd type="oval" w="med" len="med"/>
          </a:ln>
        </p:spPr>
      </p:cxnSp>
      <p:cxnSp>
        <p:nvCxnSpPr>
          <p:cNvPr id="22" name="Google Shape;731;p26">
            <a:extLst>
              <a:ext uri="{FF2B5EF4-FFF2-40B4-BE49-F238E27FC236}">
                <a16:creationId xmlns:a16="http://schemas.microsoft.com/office/drawing/2014/main" id="{27D5131D-D3B2-BF4F-BAC2-57D0C5200C39}"/>
              </a:ext>
            </a:extLst>
          </p:cNvPr>
          <p:cNvCxnSpPr/>
          <p:nvPr/>
        </p:nvCxnSpPr>
        <p:spPr>
          <a:xfrm flipH="1">
            <a:off x="7021816" y="1831477"/>
            <a:ext cx="1011836" cy="2065836"/>
          </a:xfrm>
          <a:prstGeom prst="straightConnector1">
            <a:avLst/>
          </a:prstGeom>
          <a:noFill/>
          <a:ln w="9525" cap="flat" cmpd="sng">
            <a:solidFill>
              <a:srgbClr val="58B6C0"/>
            </a:solidFill>
            <a:prstDash val="solid"/>
            <a:miter lim="800000"/>
            <a:headEnd type="none" w="sm" len="sm"/>
            <a:tailEnd type="oval" w="med" len="med"/>
          </a:ln>
        </p:spPr>
      </p:cxnSp>
      <p:grpSp>
        <p:nvGrpSpPr>
          <p:cNvPr id="23" name="Google Shape;732;p26">
            <a:extLst>
              <a:ext uri="{FF2B5EF4-FFF2-40B4-BE49-F238E27FC236}">
                <a16:creationId xmlns:a16="http://schemas.microsoft.com/office/drawing/2014/main" id="{20A414C9-F026-BD4E-9C8A-2308FA106C5F}"/>
              </a:ext>
            </a:extLst>
          </p:cNvPr>
          <p:cNvGrpSpPr/>
          <p:nvPr/>
        </p:nvGrpSpPr>
        <p:grpSpPr>
          <a:xfrm>
            <a:off x="927427" y="4435735"/>
            <a:ext cx="3117717" cy="1938952"/>
            <a:chOff x="2551704" y="4283312"/>
            <a:chExt cx="935720" cy="1938951"/>
          </a:xfrm>
        </p:grpSpPr>
        <p:sp>
          <p:nvSpPr>
            <p:cNvPr id="24" name="Google Shape;733;p26">
              <a:extLst>
                <a:ext uri="{FF2B5EF4-FFF2-40B4-BE49-F238E27FC236}">
                  <a16:creationId xmlns:a16="http://schemas.microsoft.com/office/drawing/2014/main" id="{665A617D-C915-5849-AEBA-27BE75531333}"/>
                </a:ext>
              </a:extLst>
            </p:cNvPr>
            <p:cNvSpPr txBox="1"/>
            <p:nvPr/>
          </p:nvSpPr>
          <p:spPr>
            <a:xfrm>
              <a:off x="2551706"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5" name="Google Shape;734;p26">
              <a:extLst>
                <a:ext uri="{FF2B5EF4-FFF2-40B4-BE49-F238E27FC236}">
                  <a16:creationId xmlns:a16="http://schemas.microsoft.com/office/drawing/2014/main" id="{1C7034B3-CD69-124C-9BEB-2555EF44B997}"/>
                </a:ext>
              </a:extLst>
            </p:cNvPr>
            <p:cNvSpPr txBox="1"/>
            <p:nvPr/>
          </p:nvSpPr>
          <p:spPr>
            <a:xfrm>
              <a:off x="2551704" y="4283314"/>
              <a:ext cx="927764" cy="1938952"/>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لا تجوز تجزئة الأعمال والمشتريات من أجل الوصول بها إلى صلاحية الشراء المباشر </a:t>
              </a:r>
              <a:endParaRPr b="1" dirty="0">
                <a:solidFill>
                  <a:srgbClr val="7A8C8E"/>
                </a:solidFill>
                <a:latin typeface="Calibri" panose="020F0502020204030204" pitchFamily="34" charset="0"/>
                <a:ea typeface="Calibri"/>
                <a:cs typeface="Calibri" panose="020F0502020204030204" pitchFamily="34" charset="0"/>
                <a:sym typeface="Calibri"/>
              </a:endParaRPr>
            </a:p>
          </p:txBody>
        </p:sp>
      </p:grpSp>
      <p:grpSp>
        <p:nvGrpSpPr>
          <p:cNvPr id="26" name="Google Shape;735;p26">
            <a:extLst>
              <a:ext uri="{FF2B5EF4-FFF2-40B4-BE49-F238E27FC236}">
                <a16:creationId xmlns:a16="http://schemas.microsoft.com/office/drawing/2014/main" id="{1D9B4323-14B3-0E40-A145-5993B68B93B7}"/>
              </a:ext>
            </a:extLst>
          </p:cNvPr>
          <p:cNvGrpSpPr/>
          <p:nvPr/>
        </p:nvGrpSpPr>
        <p:grpSpPr>
          <a:xfrm>
            <a:off x="927427" y="2019523"/>
            <a:ext cx="3371367" cy="1015622"/>
            <a:chOff x="2551705" y="4283314"/>
            <a:chExt cx="935718" cy="1015622"/>
          </a:xfrm>
        </p:grpSpPr>
        <p:sp>
          <p:nvSpPr>
            <p:cNvPr id="27" name="Google Shape;736;p26">
              <a:extLst>
                <a:ext uri="{FF2B5EF4-FFF2-40B4-BE49-F238E27FC236}">
                  <a16:creationId xmlns:a16="http://schemas.microsoft.com/office/drawing/2014/main" id="{00485931-007F-2B4F-B800-AC70689543DC}"/>
                </a:ext>
              </a:extLst>
            </p:cNvPr>
            <p:cNvSpPr txBox="1"/>
            <p:nvPr/>
          </p:nvSpPr>
          <p:spPr>
            <a:xfrm>
              <a:off x="2551706" y="4560313"/>
              <a:ext cx="935717"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8" name="Google Shape;737;p26">
              <a:extLst>
                <a:ext uri="{FF2B5EF4-FFF2-40B4-BE49-F238E27FC236}">
                  <a16:creationId xmlns:a16="http://schemas.microsoft.com/office/drawing/2014/main" id="{ACEF53BA-A5E5-394F-B810-978983663DFD}"/>
                </a:ext>
              </a:extLst>
            </p:cNvPr>
            <p:cNvSpPr txBox="1"/>
            <p:nvPr/>
          </p:nvSpPr>
          <p:spPr>
            <a:xfrm>
              <a:off x="2551705" y="4283314"/>
              <a:ext cx="927763" cy="1015622"/>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الأولوية في التعامل للمنشآت الصغيرة والمتوسطة المحلية وللمحتوى المحلي</a:t>
              </a:r>
              <a:endParaRPr b="1" dirty="0">
                <a:solidFill>
                  <a:srgbClr val="75BDA7"/>
                </a:solidFill>
                <a:latin typeface="Calibri" panose="020F0502020204030204" pitchFamily="34" charset="0"/>
                <a:ea typeface="Calibri"/>
                <a:cs typeface="Calibri" panose="020F0502020204030204" pitchFamily="34" charset="0"/>
                <a:sym typeface="Calibri"/>
              </a:endParaRPr>
            </a:p>
          </p:txBody>
        </p:sp>
      </p:grpSp>
      <p:cxnSp>
        <p:nvCxnSpPr>
          <p:cNvPr id="29" name="Google Shape;738;p26">
            <a:extLst>
              <a:ext uri="{FF2B5EF4-FFF2-40B4-BE49-F238E27FC236}">
                <a16:creationId xmlns:a16="http://schemas.microsoft.com/office/drawing/2014/main" id="{65CA4682-F465-5B41-834C-4EBE1A9854BB}"/>
              </a:ext>
            </a:extLst>
          </p:cNvPr>
          <p:cNvCxnSpPr>
            <a:stCxn id="9" idx="0"/>
          </p:cNvCxnSpPr>
          <p:nvPr/>
        </p:nvCxnSpPr>
        <p:spPr>
          <a:xfrm rot="10800000" flipH="1">
            <a:off x="6315352" y="4255671"/>
            <a:ext cx="1865700" cy="168000"/>
          </a:xfrm>
          <a:prstGeom prst="straightConnector1">
            <a:avLst/>
          </a:prstGeom>
          <a:noFill/>
          <a:ln w="9525" cap="flat" cmpd="sng">
            <a:solidFill>
              <a:srgbClr val="3494BA"/>
            </a:solidFill>
            <a:prstDash val="solid"/>
            <a:miter lim="800000"/>
            <a:headEnd type="none" w="sm" len="sm"/>
            <a:tailEnd type="none" w="sm" len="sm"/>
          </a:ln>
        </p:spPr>
      </p:cxnSp>
      <p:grpSp>
        <p:nvGrpSpPr>
          <p:cNvPr id="30" name="Google Shape;739;p26">
            <a:extLst>
              <a:ext uri="{FF2B5EF4-FFF2-40B4-BE49-F238E27FC236}">
                <a16:creationId xmlns:a16="http://schemas.microsoft.com/office/drawing/2014/main" id="{9F12B90E-0CCA-AD4E-9597-9A5DAB0FB714}"/>
              </a:ext>
            </a:extLst>
          </p:cNvPr>
          <p:cNvGrpSpPr/>
          <p:nvPr/>
        </p:nvGrpSpPr>
        <p:grpSpPr>
          <a:xfrm>
            <a:off x="8025320" y="4435735"/>
            <a:ext cx="3263023" cy="1631175"/>
            <a:chOff x="2551705" y="4283314"/>
            <a:chExt cx="935719" cy="1631175"/>
          </a:xfrm>
        </p:grpSpPr>
        <p:sp>
          <p:nvSpPr>
            <p:cNvPr id="31" name="Google Shape;740;p26">
              <a:extLst>
                <a:ext uri="{FF2B5EF4-FFF2-40B4-BE49-F238E27FC236}">
                  <a16:creationId xmlns:a16="http://schemas.microsoft.com/office/drawing/2014/main" id="{63B15483-BC8D-A64B-A2A1-B4B816B68B83}"/>
                </a:ext>
              </a:extLst>
            </p:cNvPr>
            <p:cNvSpPr txBox="1"/>
            <p:nvPr/>
          </p:nvSpPr>
          <p:spPr>
            <a:xfrm>
              <a:off x="2551705"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2" name="Google Shape;741;p26">
              <a:extLst>
                <a:ext uri="{FF2B5EF4-FFF2-40B4-BE49-F238E27FC236}">
                  <a16:creationId xmlns:a16="http://schemas.microsoft.com/office/drawing/2014/main" id="{3360D3A5-42AE-F14A-9DEE-4F17D61228B7}"/>
                </a:ext>
              </a:extLst>
            </p:cNvPr>
            <p:cNvSpPr txBox="1"/>
            <p:nvPr/>
          </p:nvSpPr>
          <p:spPr>
            <a:xfrm>
              <a:off x="2559660" y="4283314"/>
              <a:ext cx="927764" cy="1631175"/>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تطرح إجراءات المنافسات والمشتريات الحكومية من خلال البوابة </a:t>
              </a:r>
              <a:endParaRPr b="1" dirty="0">
                <a:solidFill>
                  <a:srgbClr val="3494BA"/>
                </a:solidFill>
                <a:latin typeface="Calibri" panose="020F0502020204030204" pitchFamily="34" charset="0"/>
                <a:ea typeface="Calibri"/>
                <a:cs typeface="Calibri" panose="020F0502020204030204" pitchFamily="34" charset="0"/>
                <a:sym typeface="Calibri"/>
              </a:endParaRPr>
            </a:p>
          </p:txBody>
        </p:sp>
      </p:grpSp>
      <p:grpSp>
        <p:nvGrpSpPr>
          <p:cNvPr id="33" name="Google Shape;742;p26">
            <a:extLst>
              <a:ext uri="{FF2B5EF4-FFF2-40B4-BE49-F238E27FC236}">
                <a16:creationId xmlns:a16="http://schemas.microsoft.com/office/drawing/2014/main" id="{E7D6086D-C1C9-5F4F-A8B2-4506BF49A8F8}"/>
              </a:ext>
            </a:extLst>
          </p:cNvPr>
          <p:cNvGrpSpPr/>
          <p:nvPr/>
        </p:nvGrpSpPr>
        <p:grpSpPr>
          <a:xfrm>
            <a:off x="8580363" y="2019523"/>
            <a:ext cx="2707983" cy="1877786"/>
            <a:chOff x="2551705" y="4283314"/>
            <a:chExt cx="935719" cy="1323399"/>
          </a:xfrm>
        </p:grpSpPr>
        <p:sp>
          <p:nvSpPr>
            <p:cNvPr id="34" name="Google Shape;743;p26">
              <a:extLst>
                <a:ext uri="{FF2B5EF4-FFF2-40B4-BE49-F238E27FC236}">
                  <a16:creationId xmlns:a16="http://schemas.microsoft.com/office/drawing/2014/main" id="{6BE200C8-3C18-B840-9D9C-81BAE85E2994}"/>
                </a:ext>
              </a:extLst>
            </p:cNvPr>
            <p:cNvSpPr txBox="1"/>
            <p:nvPr/>
          </p:nvSpPr>
          <p:spPr>
            <a:xfrm>
              <a:off x="2551705"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5" name="Google Shape;744;p26">
              <a:extLst>
                <a:ext uri="{FF2B5EF4-FFF2-40B4-BE49-F238E27FC236}">
                  <a16:creationId xmlns:a16="http://schemas.microsoft.com/office/drawing/2014/main" id="{9A2162B0-BB42-9B48-9053-B4D69B7BA9D7}"/>
                </a:ext>
              </a:extLst>
            </p:cNvPr>
            <p:cNvSpPr txBox="1"/>
            <p:nvPr/>
          </p:nvSpPr>
          <p:spPr>
            <a:xfrm>
              <a:off x="2559660" y="4283314"/>
              <a:ext cx="927764" cy="1323399"/>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يكون طرح الأعمال والمشتريات والتعاقد في حدود الاحتياجات الفعلية </a:t>
              </a:r>
              <a:endParaRPr b="1" dirty="0">
                <a:solidFill>
                  <a:srgbClr val="58B6C0"/>
                </a:solidFill>
                <a:latin typeface="Calibri" panose="020F0502020204030204" pitchFamily="34" charset="0"/>
                <a:ea typeface="Calibri"/>
                <a:cs typeface="Calibri" panose="020F0502020204030204" pitchFamily="34" charset="0"/>
                <a:sym typeface="Calibri"/>
              </a:endParaRPr>
            </a:p>
          </p:txBody>
        </p:sp>
      </p:grpSp>
      <p:cxnSp>
        <p:nvCxnSpPr>
          <p:cNvPr id="36" name="موصل مستقيم 35">
            <a:extLst>
              <a:ext uri="{FF2B5EF4-FFF2-40B4-BE49-F238E27FC236}">
                <a16:creationId xmlns:a16="http://schemas.microsoft.com/office/drawing/2014/main" id="{9F9E9360-31B8-7E4F-8D80-E2C056B2D01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7" name="صورة 36" descr="صورة تحتوي على نص, ألعاب القوى&#10;&#10;تم إنشاء الوصف تلقائياً">
            <a:extLst>
              <a:ext uri="{FF2B5EF4-FFF2-40B4-BE49-F238E27FC236}">
                <a16:creationId xmlns:a16="http://schemas.microsoft.com/office/drawing/2014/main" id="{B4BF75F9-2D77-A34C-A07B-96CE10122370}"/>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pic>
        <p:nvPicPr>
          <p:cNvPr id="38" name="صورة 37">
            <a:extLst>
              <a:ext uri="{FF2B5EF4-FFF2-40B4-BE49-F238E27FC236}">
                <a16:creationId xmlns:a16="http://schemas.microsoft.com/office/drawing/2014/main" id="{65DCB8D8-3276-214D-9055-741A369B7B28}"/>
              </a:ext>
            </a:extLst>
          </p:cNvPr>
          <p:cNvPicPr>
            <a:picLocks noChangeAspect="1"/>
          </p:cNvPicPr>
          <p:nvPr/>
        </p:nvPicPr>
        <p:blipFill rotWithShape="1">
          <a:blip r:embed="rId4">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22784458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defTabSz="914400" rtl="1" eaLnBrk="1" latinLnBrk="0" hangingPunct="1">
              <a:lnSpc>
                <a:spcPct val="90000"/>
              </a:lnSpc>
              <a:spcBef>
                <a:spcPct val="0"/>
              </a:spcBef>
              <a:buNone/>
            </a:pPr>
            <a:r>
              <a:rPr lang="ar-SA" b="1" dirty="0">
                <a:latin typeface="Calibri" panose="020F0502020204030204" pitchFamily="34" charset="0"/>
                <a:cs typeface="Calibri" panose="020F0502020204030204" pitchFamily="34" charset="0"/>
              </a:rPr>
              <a:t>عناصر هامة في النظام</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37" name="Google Shape;717;p26">
            <a:extLst>
              <a:ext uri="{FF2B5EF4-FFF2-40B4-BE49-F238E27FC236}">
                <a16:creationId xmlns:a16="http://schemas.microsoft.com/office/drawing/2014/main" id="{5F0AE9F0-FD7F-1341-8158-5133D9DDC5DC}"/>
              </a:ext>
            </a:extLst>
          </p:cNvPr>
          <p:cNvSpPr/>
          <p:nvPr/>
        </p:nvSpPr>
        <p:spPr>
          <a:xfrm>
            <a:off x="5018798" y="2821704"/>
            <a:ext cx="2160000" cy="2160000"/>
          </a:xfrm>
          <a:prstGeom prst="blockArc">
            <a:avLst>
              <a:gd name="adj1" fmla="val 10800000"/>
              <a:gd name="adj2" fmla="val 18530"/>
              <a:gd name="adj3" fmla="val 14279"/>
            </a:avLst>
          </a:prstGeom>
          <a:solidFill>
            <a:srgbClr val="58B6C0"/>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38" name="Google Shape;718;p26">
            <a:extLst>
              <a:ext uri="{FF2B5EF4-FFF2-40B4-BE49-F238E27FC236}">
                <a16:creationId xmlns:a16="http://schemas.microsoft.com/office/drawing/2014/main" id="{42384B73-9127-3D40-A52C-B6CD35337138}"/>
              </a:ext>
            </a:extLst>
          </p:cNvPr>
          <p:cNvSpPr/>
          <p:nvPr/>
        </p:nvSpPr>
        <p:spPr>
          <a:xfrm>
            <a:off x="4298798" y="2101704"/>
            <a:ext cx="3600000" cy="3600000"/>
          </a:xfrm>
          <a:prstGeom prst="blockArc">
            <a:avLst>
              <a:gd name="adj1" fmla="val 14041284"/>
              <a:gd name="adj2" fmla="val 8836579"/>
              <a:gd name="adj3" fmla="val 8302"/>
            </a:avLst>
          </a:prstGeom>
          <a:solidFill>
            <a:srgbClr val="7A8C8E"/>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39" name="Google Shape;719;p26">
            <a:extLst>
              <a:ext uri="{FF2B5EF4-FFF2-40B4-BE49-F238E27FC236}">
                <a16:creationId xmlns:a16="http://schemas.microsoft.com/office/drawing/2014/main" id="{E3D8101B-B0F5-224F-9046-07BC316BD41F}"/>
              </a:ext>
            </a:extLst>
          </p:cNvPr>
          <p:cNvSpPr/>
          <p:nvPr/>
        </p:nvSpPr>
        <p:spPr>
          <a:xfrm>
            <a:off x="4658798" y="2461704"/>
            <a:ext cx="2880000" cy="2880000"/>
          </a:xfrm>
          <a:prstGeom prst="blockArc">
            <a:avLst>
              <a:gd name="adj1" fmla="val 13129852"/>
              <a:gd name="adj2" fmla="val 5419760"/>
              <a:gd name="adj3" fmla="val 10687"/>
            </a:avLst>
          </a:prstGeom>
          <a:solidFill>
            <a:srgbClr val="75BDA7"/>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40" name="Google Shape;720;p26">
            <a:extLst>
              <a:ext uri="{FF2B5EF4-FFF2-40B4-BE49-F238E27FC236}">
                <a16:creationId xmlns:a16="http://schemas.microsoft.com/office/drawing/2014/main" id="{2C75EAE0-01D0-504E-928B-C35802D968A0}"/>
              </a:ext>
            </a:extLst>
          </p:cNvPr>
          <p:cNvSpPr/>
          <p:nvPr/>
        </p:nvSpPr>
        <p:spPr>
          <a:xfrm>
            <a:off x="5378798" y="3181704"/>
            <a:ext cx="1440000" cy="1440000"/>
          </a:xfrm>
          <a:prstGeom prst="blockArc">
            <a:avLst>
              <a:gd name="adj1" fmla="val 4048046"/>
              <a:gd name="adj2" fmla="val 13393565"/>
              <a:gd name="adj3" fmla="val 21513"/>
            </a:avLst>
          </a:prstGeom>
          <a:solidFill>
            <a:srgbClr val="3494BA"/>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cxnSp>
        <p:nvCxnSpPr>
          <p:cNvPr id="41" name="Google Shape;721;p26">
            <a:extLst>
              <a:ext uri="{FF2B5EF4-FFF2-40B4-BE49-F238E27FC236}">
                <a16:creationId xmlns:a16="http://schemas.microsoft.com/office/drawing/2014/main" id="{6EEF25AD-3EF3-2E4A-861F-24364F864180}"/>
              </a:ext>
            </a:extLst>
          </p:cNvPr>
          <p:cNvCxnSpPr/>
          <p:nvPr/>
        </p:nvCxnSpPr>
        <p:spPr>
          <a:xfrm>
            <a:off x="927427" y="4255803"/>
            <a:ext cx="3117717" cy="0"/>
          </a:xfrm>
          <a:prstGeom prst="straightConnector1">
            <a:avLst/>
          </a:prstGeom>
          <a:noFill/>
          <a:ln w="9525" cap="flat" cmpd="sng">
            <a:solidFill>
              <a:srgbClr val="7A8C8E"/>
            </a:solidFill>
            <a:prstDash val="solid"/>
            <a:miter lim="800000"/>
            <a:headEnd type="oval" w="med" len="med"/>
            <a:tailEnd type="none" w="sm" len="sm"/>
          </a:ln>
        </p:spPr>
      </p:cxnSp>
      <p:cxnSp>
        <p:nvCxnSpPr>
          <p:cNvPr id="42" name="Google Shape;722;p26">
            <a:extLst>
              <a:ext uri="{FF2B5EF4-FFF2-40B4-BE49-F238E27FC236}">
                <a16:creationId xmlns:a16="http://schemas.microsoft.com/office/drawing/2014/main" id="{95397436-34BD-B040-B877-74DFFAEC7952}"/>
              </a:ext>
            </a:extLst>
          </p:cNvPr>
          <p:cNvCxnSpPr>
            <a:endCxn id="38" idx="1"/>
          </p:cNvCxnSpPr>
          <p:nvPr/>
        </p:nvCxnSpPr>
        <p:spPr>
          <a:xfrm>
            <a:off x="4060999" y="4255779"/>
            <a:ext cx="649200" cy="538200"/>
          </a:xfrm>
          <a:prstGeom prst="straightConnector1">
            <a:avLst/>
          </a:prstGeom>
          <a:noFill/>
          <a:ln w="12700" cap="flat" cmpd="sng">
            <a:solidFill>
              <a:srgbClr val="7A8C8E"/>
            </a:solidFill>
            <a:prstDash val="solid"/>
            <a:miter lim="800000"/>
            <a:headEnd type="none" w="sm" len="sm"/>
            <a:tailEnd type="none" w="sm" len="sm"/>
          </a:ln>
        </p:spPr>
      </p:cxnSp>
      <p:cxnSp>
        <p:nvCxnSpPr>
          <p:cNvPr id="44" name="Google Shape;724;p26">
            <a:extLst>
              <a:ext uri="{FF2B5EF4-FFF2-40B4-BE49-F238E27FC236}">
                <a16:creationId xmlns:a16="http://schemas.microsoft.com/office/drawing/2014/main" id="{939CDA1D-BC8C-544A-9EF7-41A3C508F619}"/>
              </a:ext>
            </a:extLst>
          </p:cNvPr>
          <p:cNvCxnSpPr/>
          <p:nvPr/>
        </p:nvCxnSpPr>
        <p:spPr>
          <a:xfrm>
            <a:off x="8025320" y="1831477"/>
            <a:ext cx="3263026" cy="0"/>
          </a:xfrm>
          <a:prstGeom prst="straightConnector1">
            <a:avLst/>
          </a:prstGeom>
          <a:noFill/>
          <a:ln w="9525" cap="flat" cmpd="sng">
            <a:solidFill>
              <a:srgbClr val="58B6C0"/>
            </a:solidFill>
            <a:prstDash val="solid"/>
            <a:miter lim="800000"/>
            <a:headEnd type="none" w="sm" len="sm"/>
            <a:tailEnd type="oval" w="med" len="med"/>
          </a:ln>
        </p:spPr>
      </p:cxnSp>
      <p:cxnSp>
        <p:nvCxnSpPr>
          <p:cNvPr id="45" name="Google Shape;725;p26">
            <a:extLst>
              <a:ext uri="{FF2B5EF4-FFF2-40B4-BE49-F238E27FC236}">
                <a16:creationId xmlns:a16="http://schemas.microsoft.com/office/drawing/2014/main" id="{0B5ABB67-939B-454A-BC8E-8C9EA1C39ADC}"/>
              </a:ext>
            </a:extLst>
          </p:cNvPr>
          <p:cNvCxnSpPr/>
          <p:nvPr/>
        </p:nvCxnSpPr>
        <p:spPr>
          <a:xfrm rot="10800000">
            <a:off x="927428" y="1831477"/>
            <a:ext cx="3371371" cy="0"/>
          </a:xfrm>
          <a:prstGeom prst="straightConnector1">
            <a:avLst/>
          </a:prstGeom>
          <a:noFill/>
          <a:ln w="9525" cap="flat" cmpd="sng">
            <a:solidFill>
              <a:srgbClr val="75BDA7"/>
            </a:solidFill>
            <a:prstDash val="solid"/>
            <a:miter lim="800000"/>
            <a:headEnd type="none" w="sm" len="sm"/>
            <a:tailEnd type="oval" w="med" len="med"/>
          </a:ln>
        </p:spPr>
      </p:cxnSp>
      <p:cxnSp>
        <p:nvCxnSpPr>
          <p:cNvPr id="46" name="Google Shape;726;p26">
            <a:extLst>
              <a:ext uri="{FF2B5EF4-FFF2-40B4-BE49-F238E27FC236}">
                <a16:creationId xmlns:a16="http://schemas.microsoft.com/office/drawing/2014/main" id="{75F2FD42-CC5C-404E-BA3A-86FDA1A780A2}"/>
              </a:ext>
            </a:extLst>
          </p:cNvPr>
          <p:cNvCxnSpPr/>
          <p:nvPr/>
        </p:nvCxnSpPr>
        <p:spPr>
          <a:xfrm>
            <a:off x="8180963" y="4255803"/>
            <a:ext cx="3107383" cy="0"/>
          </a:xfrm>
          <a:prstGeom prst="straightConnector1">
            <a:avLst/>
          </a:prstGeom>
          <a:noFill/>
          <a:ln w="9525" cap="flat" cmpd="sng">
            <a:solidFill>
              <a:srgbClr val="3494BA"/>
            </a:solidFill>
            <a:prstDash val="solid"/>
            <a:miter lim="800000"/>
            <a:headEnd type="none" w="sm" len="sm"/>
            <a:tailEnd type="oval" w="med" len="med"/>
          </a:ln>
        </p:spPr>
      </p:cxnSp>
      <p:cxnSp>
        <p:nvCxnSpPr>
          <p:cNvPr id="50" name="Google Shape;730;p26">
            <a:extLst>
              <a:ext uri="{FF2B5EF4-FFF2-40B4-BE49-F238E27FC236}">
                <a16:creationId xmlns:a16="http://schemas.microsoft.com/office/drawing/2014/main" id="{5E5DF833-6A02-8B4F-898C-271E462C41B8}"/>
              </a:ext>
            </a:extLst>
          </p:cNvPr>
          <p:cNvCxnSpPr>
            <a:endCxn id="39" idx="0"/>
          </p:cNvCxnSpPr>
          <p:nvPr/>
        </p:nvCxnSpPr>
        <p:spPr>
          <a:xfrm>
            <a:off x="4298920" y="1831384"/>
            <a:ext cx="798000" cy="1263900"/>
          </a:xfrm>
          <a:prstGeom prst="straightConnector1">
            <a:avLst/>
          </a:prstGeom>
          <a:noFill/>
          <a:ln w="9525" cap="flat" cmpd="sng">
            <a:solidFill>
              <a:srgbClr val="75BDA7"/>
            </a:solidFill>
            <a:prstDash val="solid"/>
            <a:miter lim="800000"/>
            <a:headEnd type="none" w="sm" len="sm"/>
            <a:tailEnd type="oval" w="med" len="med"/>
          </a:ln>
        </p:spPr>
      </p:cxnSp>
      <p:cxnSp>
        <p:nvCxnSpPr>
          <p:cNvPr id="51" name="Google Shape;731;p26">
            <a:extLst>
              <a:ext uri="{FF2B5EF4-FFF2-40B4-BE49-F238E27FC236}">
                <a16:creationId xmlns:a16="http://schemas.microsoft.com/office/drawing/2014/main" id="{85650317-3D7F-EA4B-B49C-A5B2C77D3254}"/>
              </a:ext>
            </a:extLst>
          </p:cNvPr>
          <p:cNvCxnSpPr/>
          <p:nvPr/>
        </p:nvCxnSpPr>
        <p:spPr>
          <a:xfrm flipH="1">
            <a:off x="7021816" y="1831477"/>
            <a:ext cx="1011836" cy="2065836"/>
          </a:xfrm>
          <a:prstGeom prst="straightConnector1">
            <a:avLst/>
          </a:prstGeom>
          <a:noFill/>
          <a:ln w="9525" cap="flat" cmpd="sng">
            <a:solidFill>
              <a:srgbClr val="58B6C0"/>
            </a:solidFill>
            <a:prstDash val="solid"/>
            <a:miter lim="800000"/>
            <a:headEnd type="none" w="sm" len="sm"/>
            <a:tailEnd type="oval" w="med" len="med"/>
          </a:ln>
        </p:spPr>
      </p:cxnSp>
      <p:grpSp>
        <p:nvGrpSpPr>
          <p:cNvPr id="52" name="Google Shape;732;p26">
            <a:extLst>
              <a:ext uri="{FF2B5EF4-FFF2-40B4-BE49-F238E27FC236}">
                <a16:creationId xmlns:a16="http://schemas.microsoft.com/office/drawing/2014/main" id="{89ED5CB2-8D79-2245-AEFC-20F2A9C73A61}"/>
              </a:ext>
            </a:extLst>
          </p:cNvPr>
          <p:cNvGrpSpPr/>
          <p:nvPr/>
        </p:nvGrpSpPr>
        <p:grpSpPr>
          <a:xfrm>
            <a:off x="927427" y="4435735"/>
            <a:ext cx="3117717" cy="1015622"/>
            <a:chOff x="2551704" y="4283314"/>
            <a:chExt cx="935720" cy="1015622"/>
          </a:xfrm>
        </p:grpSpPr>
        <p:sp>
          <p:nvSpPr>
            <p:cNvPr id="53" name="Google Shape;733;p26">
              <a:extLst>
                <a:ext uri="{FF2B5EF4-FFF2-40B4-BE49-F238E27FC236}">
                  <a16:creationId xmlns:a16="http://schemas.microsoft.com/office/drawing/2014/main" id="{1DDC3C8D-94FA-DF45-B6B6-3E0925A5FCF9}"/>
                </a:ext>
              </a:extLst>
            </p:cNvPr>
            <p:cNvSpPr txBox="1"/>
            <p:nvPr/>
          </p:nvSpPr>
          <p:spPr>
            <a:xfrm>
              <a:off x="2551706" y="4560313"/>
              <a:ext cx="935718" cy="33851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6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54" name="Google Shape;734;p26">
              <a:extLst>
                <a:ext uri="{FF2B5EF4-FFF2-40B4-BE49-F238E27FC236}">
                  <a16:creationId xmlns:a16="http://schemas.microsoft.com/office/drawing/2014/main" id="{B22B2FF4-CA5A-CE43-AD65-B55B3FE2B424}"/>
                </a:ext>
              </a:extLst>
            </p:cNvPr>
            <p:cNvSpPr txBox="1"/>
            <p:nvPr/>
          </p:nvSpPr>
          <p:spPr>
            <a:xfrm>
              <a:off x="2551704" y="4283314"/>
              <a:ext cx="927764" cy="1015622"/>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تكون مدة سريان العروض في المنافسات (تسعين) يوماً من التاريخ المحدد لفتح العروض</a:t>
              </a:r>
              <a:endParaRPr sz="1400" b="1" dirty="0">
                <a:solidFill>
                  <a:srgbClr val="7A8C8E"/>
                </a:solidFill>
                <a:latin typeface="Calibri" panose="020F0502020204030204" pitchFamily="34" charset="0"/>
                <a:ea typeface="Calibri"/>
                <a:cs typeface="Calibri" panose="020F0502020204030204" pitchFamily="34" charset="0"/>
                <a:sym typeface="Calibri"/>
              </a:endParaRPr>
            </a:p>
          </p:txBody>
        </p:sp>
      </p:grpSp>
      <p:grpSp>
        <p:nvGrpSpPr>
          <p:cNvPr id="55" name="Google Shape;735;p26">
            <a:extLst>
              <a:ext uri="{FF2B5EF4-FFF2-40B4-BE49-F238E27FC236}">
                <a16:creationId xmlns:a16="http://schemas.microsoft.com/office/drawing/2014/main" id="{F6BA645D-6AA4-C14F-8D83-5D88B9AB32A1}"/>
              </a:ext>
            </a:extLst>
          </p:cNvPr>
          <p:cNvGrpSpPr/>
          <p:nvPr/>
        </p:nvGrpSpPr>
        <p:grpSpPr>
          <a:xfrm>
            <a:off x="903654" y="2019523"/>
            <a:ext cx="3395142" cy="707846"/>
            <a:chOff x="2551705" y="4283314"/>
            <a:chExt cx="935718" cy="707846"/>
          </a:xfrm>
        </p:grpSpPr>
        <p:sp>
          <p:nvSpPr>
            <p:cNvPr id="56" name="Google Shape;736;p26">
              <a:extLst>
                <a:ext uri="{FF2B5EF4-FFF2-40B4-BE49-F238E27FC236}">
                  <a16:creationId xmlns:a16="http://schemas.microsoft.com/office/drawing/2014/main" id="{2E5AF0AA-9EB2-9242-9507-FF1217D4E7BD}"/>
                </a:ext>
              </a:extLst>
            </p:cNvPr>
            <p:cNvSpPr txBox="1"/>
            <p:nvPr/>
          </p:nvSpPr>
          <p:spPr>
            <a:xfrm>
              <a:off x="2551706" y="4560313"/>
              <a:ext cx="935717" cy="33851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6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57" name="Google Shape;737;p26">
              <a:extLst>
                <a:ext uri="{FF2B5EF4-FFF2-40B4-BE49-F238E27FC236}">
                  <a16:creationId xmlns:a16="http://schemas.microsoft.com/office/drawing/2014/main" id="{77757479-4CE6-C343-A644-6EEBA9BBF5F4}"/>
                </a:ext>
              </a:extLst>
            </p:cNvPr>
            <p:cNvSpPr txBox="1"/>
            <p:nvPr/>
          </p:nvSpPr>
          <p:spPr>
            <a:xfrm>
              <a:off x="2551705" y="4283314"/>
              <a:ext cx="927763" cy="707846"/>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تقدم العروض مشفرة من خلال البوابة</a:t>
              </a:r>
              <a:endParaRPr sz="1400" b="1" dirty="0">
                <a:solidFill>
                  <a:srgbClr val="75BDA7"/>
                </a:solidFill>
                <a:latin typeface="Calibri" panose="020F0502020204030204" pitchFamily="34" charset="0"/>
                <a:ea typeface="Calibri"/>
                <a:cs typeface="Calibri" panose="020F0502020204030204" pitchFamily="34" charset="0"/>
                <a:sym typeface="Calibri"/>
              </a:endParaRPr>
            </a:p>
          </p:txBody>
        </p:sp>
      </p:grpSp>
      <p:cxnSp>
        <p:nvCxnSpPr>
          <p:cNvPr id="58" name="Google Shape;738;p26">
            <a:extLst>
              <a:ext uri="{FF2B5EF4-FFF2-40B4-BE49-F238E27FC236}">
                <a16:creationId xmlns:a16="http://schemas.microsoft.com/office/drawing/2014/main" id="{A0B30AF8-3B82-414E-A6A4-40B5FA360334}"/>
              </a:ext>
            </a:extLst>
          </p:cNvPr>
          <p:cNvCxnSpPr>
            <a:stCxn id="40" idx="0"/>
          </p:cNvCxnSpPr>
          <p:nvPr/>
        </p:nvCxnSpPr>
        <p:spPr>
          <a:xfrm rot="10800000" flipH="1">
            <a:off x="6315352" y="4255671"/>
            <a:ext cx="1865700" cy="168000"/>
          </a:xfrm>
          <a:prstGeom prst="straightConnector1">
            <a:avLst/>
          </a:prstGeom>
          <a:noFill/>
          <a:ln w="9525" cap="flat" cmpd="sng">
            <a:solidFill>
              <a:srgbClr val="3494BA"/>
            </a:solidFill>
            <a:prstDash val="solid"/>
            <a:miter lim="800000"/>
            <a:headEnd type="none" w="sm" len="sm"/>
            <a:tailEnd type="none" w="sm" len="sm"/>
          </a:ln>
        </p:spPr>
      </p:cxnSp>
      <p:grpSp>
        <p:nvGrpSpPr>
          <p:cNvPr id="59" name="Google Shape;739;p26">
            <a:extLst>
              <a:ext uri="{FF2B5EF4-FFF2-40B4-BE49-F238E27FC236}">
                <a16:creationId xmlns:a16="http://schemas.microsoft.com/office/drawing/2014/main" id="{2B7AB17D-0853-AE4E-9BA9-85C11C4DBB04}"/>
              </a:ext>
            </a:extLst>
          </p:cNvPr>
          <p:cNvGrpSpPr/>
          <p:nvPr/>
        </p:nvGrpSpPr>
        <p:grpSpPr>
          <a:xfrm>
            <a:off x="7572462" y="4435735"/>
            <a:ext cx="3806738" cy="1323399"/>
            <a:chOff x="2551705" y="4283314"/>
            <a:chExt cx="935719" cy="1988537"/>
          </a:xfrm>
        </p:grpSpPr>
        <p:sp>
          <p:nvSpPr>
            <p:cNvPr id="60" name="Google Shape;740;p26">
              <a:extLst>
                <a:ext uri="{FF2B5EF4-FFF2-40B4-BE49-F238E27FC236}">
                  <a16:creationId xmlns:a16="http://schemas.microsoft.com/office/drawing/2014/main" id="{EF1FCDE9-D8C1-6F43-9D50-145424CBC73A}"/>
                </a:ext>
              </a:extLst>
            </p:cNvPr>
            <p:cNvSpPr txBox="1"/>
            <p:nvPr/>
          </p:nvSpPr>
          <p:spPr>
            <a:xfrm>
              <a:off x="2551705" y="4560313"/>
              <a:ext cx="935718" cy="33851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6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61" name="Google Shape;741;p26">
              <a:extLst>
                <a:ext uri="{FF2B5EF4-FFF2-40B4-BE49-F238E27FC236}">
                  <a16:creationId xmlns:a16="http://schemas.microsoft.com/office/drawing/2014/main" id="{5BFEA7E0-4E1F-B74E-9300-8C0B19C2D283}"/>
                </a:ext>
              </a:extLst>
            </p:cNvPr>
            <p:cNvSpPr txBox="1"/>
            <p:nvPr/>
          </p:nvSpPr>
          <p:spPr>
            <a:xfrm>
              <a:off x="2559660" y="4283314"/>
              <a:ext cx="927764" cy="1988537"/>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للجهة الحكومية التعاقد بأسلوب الشراء المباشر في حالات منها إذا كانت التكلفة التقديرية للأعمال والمشتريات لا تتجاوز مبلغ (مائة ألف) ريال</a:t>
              </a:r>
              <a:endParaRPr sz="1400" b="1" dirty="0">
                <a:solidFill>
                  <a:srgbClr val="3494BA"/>
                </a:solidFill>
                <a:latin typeface="Calibri" panose="020F0502020204030204" pitchFamily="34" charset="0"/>
                <a:ea typeface="Calibri"/>
                <a:cs typeface="Calibri" panose="020F0502020204030204" pitchFamily="34" charset="0"/>
                <a:sym typeface="Calibri"/>
              </a:endParaRPr>
            </a:p>
          </p:txBody>
        </p:sp>
      </p:grpSp>
      <p:grpSp>
        <p:nvGrpSpPr>
          <p:cNvPr id="62" name="Google Shape;742;p26">
            <a:extLst>
              <a:ext uri="{FF2B5EF4-FFF2-40B4-BE49-F238E27FC236}">
                <a16:creationId xmlns:a16="http://schemas.microsoft.com/office/drawing/2014/main" id="{B6F6E945-39D7-3848-9504-1A7A25907329}"/>
              </a:ext>
            </a:extLst>
          </p:cNvPr>
          <p:cNvGrpSpPr/>
          <p:nvPr/>
        </p:nvGrpSpPr>
        <p:grpSpPr>
          <a:xfrm>
            <a:off x="8033653" y="2019523"/>
            <a:ext cx="3254694" cy="707846"/>
            <a:chOff x="2551705" y="4283314"/>
            <a:chExt cx="935719" cy="707846"/>
          </a:xfrm>
        </p:grpSpPr>
        <p:sp>
          <p:nvSpPr>
            <p:cNvPr id="63" name="Google Shape;743;p26">
              <a:extLst>
                <a:ext uri="{FF2B5EF4-FFF2-40B4-BE49-F238E27FC236}">
                  <a16:creationId xmlns:a16="http://schemas.microsoft.com/office/drawing/2014/main" id="{AE46A86A-1179-F940-94BE-FEE798B1E62A}"/>
                </a:ext>
              </a:extLst>
            </p:cNvPr>
            <p:cNvSpPr txBox="1"/>
            <p:nvPr/>
          </p:nvSpPr>
          <p:spPr>
            <a:xfrm>
              <a:off x="2551705" y="4560313"/>
              <a:ext cx="935718" cy="33851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6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64" name="Google Shape;744;p26">
              <a:extLst>
                <a:ext uri="{FF2B5EF4-FFF2-40B4-BE49-F238E27FC236}">
                  <a16:creationId xmlns:a16="http://schemas.microsoft.com/office/drawing/2014/main" id="{AED1D391-F967-704F-8A6C-E0ECA77012D9}"/>
                </a:ext>
              </a:extLst>
            </p:cNvPr>
            <p:cNvSpPr txBox="1"/>
            <p:nvPr/>
          </p:nvSpPr>
          <p:spPr>
            <a:xfrm>
              <a:off x="2559660" y="4283314"/>
              <a:ext cx="927764" cy="707846"/>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تطرح جميع الأعمال والمشتريات في منافسة عامة عدا ما يستثنى منها</a:t>
              </a:r>
              <a:endParaRPr sz="1400" b="1" dirty="0">
                <a:solidFill>
                  <a:srgbClr val="58B6C0"/>
                </a:solidFill>
                <a:latin typeface="Calibri" panose="020F0502020204030204" pitchFamily="34" charset="0"/>
                <a:ea typeface="Calibri"/>
                <a:cs typeface="Calibri" panose="020F0502020204030204" pitchFamily="34" charset="0"/>
                <a:sym typeface="Calibri"/>
              </a:endParaRPr>
            </a:p>
          </p:txBody>
        </p:sp>
      </p:grpSp>
      <p:cxnSp>
        <p:nvCxnSpPr>
          <p:cNvPr id="28" name="موصل مستقيم 27">
            <a:extLst>
              <a:ext uri="{FF2B5EF4-FFF2-40B4-BE49-F238E27FC236}">
                <a16:creationId xmlns:a16="http://schemas.microsoft.com/office/drawing/2014/main" id="{60D37BD4-E2AE-494A-8CB0-A810FCDE6CB7}"/>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29" name="صورة 28" descr="صورة تحتوي على نص, ألعاب القوى&#10;&#10;تم إنشاء الوصف تلقائياً">
            <a:extLst>
              <a:ext uri="{FF2B5EF4-FFF2-40B4-BE49-F238E27FC236}">
                <a16:creationId xmlns:a16="http://schemas.microsoft.com/office/drawing/2014/main" id="{EAF0D7DD-E8BE-0548-B4B3-2888CE28B16D}"/>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11027994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defTabSz="914400" rtl="1" eaLnBrk="1" latinLnBrk="0" hangingPunct="1">
              <a:lnSpc>
                <a:spcPct val="90000"/>
              </a:lnSpc>
              <a:spcBef>
                <a:spcPct val="0"/>
              </a:spcBef>
              <a:buNone/>
            </a:pPr>
            <a:r>
              <a:rPr lang="ar-SA" b="1" dirty="0">
                <a:latin typeface="Calibri" panose="020F0502020204030204" pitchFamily="34" charset="0"/>
                <a:cs typeface="Calibri" panose="020F0502020204030204" pitchFamily="34" charset="0"/>
              </a:rPr>
              <a:t>عناصر هامة في النظام</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4" name="Google Shape;717;p26">
            <a:extLst>
              <a:ext uri="{FF2B5EF4-FFF2-40B4-BE49-F238E27FC236}">
                <a16:creationId xmlns:a16="http://schemas.microsoft.com/office/drawing/2014/main" id="{2FB83A97-7720-4B43-9245-A9E94EF2A471}"/>
              </a:ext>
            </a:extLst>
          </p:cNvPr>
          <p:cNvSpPr/>
          <p:nvPr/>
        </p:nvSpPr>
        <p:spPr>
          <a:xfrm>
            <a:off x="5018798" y="2821704"/>
            <a:ext cx="2160000" cy="2160000"/>
          </a:xfrm>
          <a:prstGeom prst="blockArc">
            <a:avLst>
              <a:gd name="adj1" fmla="val 10800000"/>
              <a:gd name="adj2" fmla="val 18530"/>
              <a:gd name="adj3" fmla="val 14279"/>
            </a:avLst>
          </a:prstGeom>
          <a:solidFill>
            <a:srgbClr val="58B6C0"/>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5" name="Google Shape;718;p26">
            <a:extLst>
              <a:ext uri="{FF2B5EF4-FFF2-40B4-BE49-F238E27FC236}">
                <a16:creationId xmlns:a16="http://schemas.microsoft.com/office/drawing/2014/main" id="{277C9447-24E5-A245-857C-44D32D2A9550}"/>
              </a:ext>
            </a:extLst>
          </p:cNvPr>
          <p:cNvSpPr/>
          <p:nvPr/>
        </p:nvSpPr>
        <p:spPr>
          <a:xfrm>
            <a:off x="4298798" y="2101704"/>
            <a:ext cx="3600000" cy="3600000"/>
          </a:xfrm>
          <a:prstGeom prst="blockArc">
            <a:avLst>
              <a:gd name="adj1" fmla="val 14041284"/>
              <a:gd name="adj2" fmla="val 8836579"/>
              <a:gd name="adj3" fmla="val 8302"/>
            </a:avLst>
          </a:prstGeom>
          <a:solidFill>
            <a:srgbClr val="7A8C8E"/>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7" name="Google Shape;719;p26">
            <a:extLst>
              <a:ext uri="{FF2B5EF4-FFF2-40B4-BE49-F238E27FC236}">
                <a16:creationId xmlns:a16="http://schemas.microsoft.com/office/drawing/2014/main" id="{99BE44FB-4AB2-2C4F-B5C6-B3FD084C0B67}"/>
              </a:ext>
            </a:extLst>
          </p:cNvPr>
          <p:cNvSpPr/>
          <p:nvPr/>
        </p:nvSpPr>
        <p:spPr>
          <a:xfrm>
            <a:off x="4658798" y="2461704"/>
            <a:ext cx="2880000" cy="2880000"/>
          </a:xfrm>
          <a:prstGeom prst="blockArc">
            <a:avLst>
              <a:gd name="adj1" fmla="val 13129852"/>
              <a:gd name="adj2" fmla="val 5419760"/>
              <a:gd name="adj3" fmla="val 10687"/>
            </a:avLst>
          </a:prstGeom>
          <a:solidFill>
            <a:srgbClr val="75BDA7"/>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8" name="Google Shape;720;p26">
            <a:extLst>
              <a:ext uri="{FF2B5EF4-FFF2-40B4-BE49-F238E27FC236}">
                <a16:creationId xmlns:a16="http://schemas.microsoft.com/office/drawing/2014/main" id="{E53AE67D-51E5-2940-8FCE-DC2ABD78EC01}"/>
              </a:ext>
            </a:extLst>
          </p:cNvPr>
          <p:cNvSpPr/>
          <p:nvPr/>
        </p:nvSpPr>
        <p:spPr>
          <a:xfrm>
            <a:off x="5378798" y="3181704"/>
            <a:ext cx="1440000" cy="1440000"/>
          </a:xfrm>
          <a:prstGeom prst="blockArc">
            <a:avLst>
              <a:gd name="adj1" fmla="val 4048046"/>
              <a:gd name="adj2" fmla="val 13393565"/>
              <a:gd name="adj3" fmla="val 21513"/>
            </a:avLst>
          </a:prstGeom>
          <a:solidFill>
            <a:srgbClr val="3494BA"/>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cxnSp>
        <p:nvCxnSpPr>
          <p:cNvPr id="9" name="Google Shape;721;p26">
            <a:extLst>
              <a:ext uri="{FF2B5EF4-FFF2-40B4-BE49-F238E27FC236}">
                <a16:creationId xmlns:a16="http://schemas.microsoft.com/office/drawing/2014/main" id="{58B7AB6C-D2E6-E743-A9FE-36DE1F8B84E7}"/>
              </a:ext>
            </a:extLst>
          </p:cNvPr>
          <p:cNvCxnSpPr/>
          <p:nvPr/>
        </p:nvCxnSpPr>
        <p:spPr>
          <a:xfrm>
            <a:off x="927427" y="4255803"/>
            <a:ext cx="3117717" cy="0"/>
          </a:xfrm>
          <a:prstGeom prst="straightConnector1">
            <a:avLst/>
          </a:prstGeom>
          <a:noFill/>
          <a:ln w="9525" cap="flat" cmpd="sng">
            <a:solidFill>
              <a:srgbClr val="7A8C8E"/>
            </a:solidFill>
            <a:prstDash val="solid"/>
            <a:miter lim="800000"/>
            <a:headEnd type="oval" w="med" len="med"/>
            <a:tailEnd type="none" w="sm" len="sm"/>
          </a:ln>
        </p:spPr>
      </p:cxnSp>
      <p:cxnSp>
        <p:nvCxnSpPr>
          <p:cNvPr id="10" name="Google Shape;722;p26">
            <a:extLst>
              <a:ext uri="{FF2B5EF4-FFF2-40B4-BE49-F238E27FC236}">
                <a16:creationId xmlns:a16="http://schemas.microsoft.com/office/drawing/2014/main" id="{180A0A65-7278-7A47-92BD-7B2202BCDD63}"/>
              </a:ext>
            </a:extLst>
          </p:cNvPr>
          <p:cNvCxnSpPr>
            <a:endCxn id="5" idx="1"/>
          </p:cNvCxnSpPr>
          <p:nvPr/>
        </p:nvCxnSpPr>
        <p:spPr>
          <a:xfrm>
            <a:off x="4060999" y="4255779"/>
            <a:ext cx="649200" cy="538200"/>
          </a:xfrm>
          <a:prstGeom prst="straightConnector1">
            <a:avLst/>
          </a:prstGeom>
          <a:noFill/>
          <a:ln w="12700" cap="flat" cmpd="sng">
            <a:solidFill>
              <a:srgbClr val="7A8C8E"/>
            </a:solidFill>
            <a:prstDash val="solid"/>
            <a:miter lim="800000"/>
            <a:headEnd type="none" w="sm" len="sm"/>
            <a:tailEnd type="none" w="sm" len="sm"/>
          </a:ln>
        </p:spPr>
      </p:cxnSp>
      <p:cxnSp>
        <p:nvCxnSpPr>
          <p:cNvPr id="12" name="Google Shape;724;p26">
            <a:extLst>
              <a:ext uri="{FF2B5EF4-FFF2-40B4-BE49-F238E27FC236}">
                <a16:creationId xmlns:a16="http://schemas.microsoft.com/office/drawing/2014/main" id="{5E9CDD6B-16ED-8949-8876-25691375CDC7}"/>
              </a:ext>
            </a:extLst>
          </p:cNvPr>
          <p:cNvCxnSpPr/>
          <p:nvPr/>
        </p:nvCxnSpPr>
        <p:spPr>
          <a:xfrm>
            <a:off x="8025320" y="1831477"/>
            <a:ext cx="3263026" cy="0"/>
          </a:xfrm>
          <a:prstGeom prst="straightConnector1">
            <a:avLst/>
          </a:prstGeom>
          <a:noFill/>
          <a:ln w="9525" cap="flat" cmpd="sng">
            <a:solidFill>
              <a:srgbClr val="58B6C0"/>
            </a:solidFill>
            <a:prstDash val="solid"/>
            <a:miter lim="800000"/>
            <a:headEnd type="none" w="sm" len="sm"/>
            <a:tailEnd type="oval" w="med" len="med"/>
          </a:ln>
        </p:spPr>
      </p:cxnSp>
      <p:cxnSp>
        <p:nvCxnSpPr>
          <p:cNvPr id="13" name="Google Shape;725;p26">
            <a:extLst>
              <a:ext uri="{FF2B5EF4-FFF2-40B4-BE49-F238E27FC236}">
                <a16:creationId xmlns:a16="http://schemas.microsoft.com/office/drawing/2014/main" id="{E4386AF7-047C-0C43-B3A6-35651BC17247}"/>
              </a:ext>
            </a:extLst>
          </p:cNvPr>
          <p:cNvCxnSpPr/>
          <p:nvPr/>
        </p:nvCxnSpPr>
        <p:spPr>
          <a:xfrm rot="10800000">
            <a:off x="927428" y="1831477"/>
            <a:ext cx="3371371" cy="0"/>
          </a:xfrm>
          <a:prstGeom prst="straightConnector1">
            <a:avLst/>
          </a:prstGeom>
          <a:noFill/>
          <a:ln w="9525" cap="flat" cmpd="sng">
            <a:solidFill>
              <a:srgbClr val="75BDA7"/>
            </a:solidFill>
            <a:prstDash val="solid"/>
            <a:miter lim="800000"/>
            <a:headEnd type="none" w="sm" len="sm"/>
            <a:tailEnd type="oval" w="med" len="med"/>
          </a:ln>
        </p:spPr>
      </p:cxnSp>
      <p:cxnSp>
        <p:nvCxnSpPr>
          <p:cNvPr id="14" name="Google Shape;726;p26">
            <a:extLst>
              <a:ext uri="{FF2B5EF4-FFF2-40B4-BE49-F238E27FC236}">
                <a16:creationId xmlns:a16="http://schemas.microsoft.com/office/drawing/2014/main" id="{AF094435-7C75-0345-848B-09EE788A5745}"/>
              </a:ext>
            </a:extLst>
          </p:cNvPr>
          <p:cNvCxnSpPr/>
          <p:nvPr/>
        </p:nvCxnSpPr>
        <p:spPr>
          <a:xfrm>
            <a:off x="8180963" y="4255803"/>
            <a:ext cx="3107383" cy="0"/>
          </a:xfrm>
          <a:prstGeom prst="straightConnector1">
            <a:avLst/>
          </a:prstGeom>
          <a:noFill/>
          <a:ln w="9525" cap="flat" cmpd="sng">
            <a:solidFill>
              <a:srgbClr val="3494BA"/>
            </a:solidFill>
            <a:prstDash val="solid"/>
            <a:miter lim="800000"/>
            <a:headEnd type="none" w="sm" len="sm"/>
            <a:tailEnd type="oval" w="med" len="med"/>
          </a:ln>
        </p:spPr>
      </p:cxnSp>
      <p:cxnSp>
        <p:nvCxnSpPr>
          <p:cNvPr id="19" name="Google Shape;730;p26">
            <a:extLst>
              <a:ext uri="{FF2B5EF4-FFF2-40B4-BE49-F238E27FC236}">
                <a16:creationId xmlns:a16="http://schemas.microsoft.com/office/drawing/2014/main" id="{85C4D2FB-378A-914C-AAAC-72099519AE32}"/>
              </a:ext>
            </a:extLst>
          </p:cNvPr>
          <p:cNvCxnSpPr>
            <a:endCxn id="7" idx="0"/>
          </p:cNvCxnSpPr>
          <p:nvPr/>
        </p:nvCxnSpPr>
        <p:spPr>
          <a:xfrm>
            <a:off x="4298920" y="1831384"/>
            <a:ext cx="798000" cy="1263900"/>
          </a:xfrm>
          <a:prstGeom prst="straightConnector1">
            <a:avLst/>
          </a:prstGeom>
          <a:noFill/>
          <a:ln w="9525" cap="flat" cmpd="sng">
            <a:solidFill>
              <a:srgbClr val="75BDA7"/>
            </a:solidFill>
            <a:prstDash val="solid"/>
            <a:miter lim="800000"/>
            <a:headEnd type="none" w="sm" len="sm"/>
            <a:tailEnd type="oval" w="med" len="med"/>
          </a:ln>
        </p:spPr>
      </p:cxnSp>
      <p:cxnSp>
        <p:nvCxnSpPr>
          <p:cNvPr id="20" name="Google Shape;731;p26">
            <a:extLst>
              <a:ext uri="{FF2B5EF4-FFF2-40B4-BE49-F238E27FC236}">
                <a16:creationId xmlns:a16="http://schemas.microsoft.com/office/drawing/2014/main" id="{2FE9816C-4AB6-C245-A99C-CB538DD506C1}"/>
              </a:ext>
            </a:extLst>
          </p:cNvPr>
          <p:cNvCxnSpPr/>
          <p:nvPr/>
        </p:nvCxnSpPr>
        <p:spPr>
          <a:xfrm flipH="1">
            <a:off x="7021816" y="1831477"/>
            <a:ext cx="1011836" cy="2065836"/>
          </a:xfrm>
          <a:prstGeom prst="straightConnector1">
            <a:avLst/>
          </a:prstGeom>
          <a:noFill/>
          <a:ln w="9525" cap="flat" cmpd="sng">
            <a:solidFill>
              <a:srgbClr val="58B6C0"/>
            </a:solidFill>
            <a:prstDash val="solid"/>
            <a:miter lim="800000"/>
            <a:headEnd type="none" w="sm" len="sm"/>
            <a:tailEnd type="oval" w="med" len="med"/>
          </a:ln>
        </p:spPr>
      </p:cxnSp>
      <p:grpSp>
        <p:nvGrpSpPr>
          <p:cNvPr id="21" name="Google Shape;732;p26">
            <a:extLst>
              <a:ext uri="{FF2B5EF4-FFF2-40B4-BE49-F238E27FC236}">
                <a16:creationId xmlns:a16="http://schemas.microsoft.com/office/drawing/2014/main" id="{C2A999C8-1599-9546-86D6-960BF9C9A85D}"/>
              </a:ext>
            </a:extLst>
          </p:cNvPr>
          <p:cNvGrpSpPr/>
          <p:nvPr/>
        </p:nvGrpSpPr>
        <p:grpSpPr>
          <a:xfrm>
            <a:off x="927425" y="4435735"/>
            <a:ext cx="3133572" cy="1323399"/>
            <a:chOff x="2551704" y="4283314"/>
            <a:chExt cx="935720" cy="1323399"/>
          </a:xfrm>
        </p:grpSpPr>
        <p:sp>
          <p:nvSpPr>
            <p:cNvPr id="22" name="Google Shape;733;p26">
              <a:extLst>
                <a:ext uri="{FF2B5EF4-FFF2-40B4-BE49-F238E27FC236}">
                  <a16:creationId xmlns:a16="http://schemas.microsoft.com/office/drawing/2014/main" id="{B5152608-125C-F540-995A-7A3CC0E81874}"/>
                </a:ext>
              </a:extLst>
            </p:cNvPr>
            <p:cNvSpPr txBox="1"/>
            <p:nvPr/>
          </p:nvSpPr>
          <p:spPr>
            <a:xfrm>
              <a:off x="2551706" y="4560313"/>
              <a:ext cx="935718" cy="33851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6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3" name="Google Shape;734;p26">
              <a:extLst>
                <a:ext uri="{FF2B5EF4-FFF2-40B4-BE49-F238E27FC236}">
                  <a16:creationId xmlns:a16="http://schemas.microsoft.com/office/drawing/2014/main" id="{AE1EE4A5-00B3-154F-9A4F-EE25AB2D05AC}"/>
                </a:ext>
              </a:extLst>
            </p:cNvPr>
            <p:cNvSpPr txBox="1"/>
            <p:nvPr/>
          </p:nvSpPr>
          <p:spPr>
            <a:xfrm>
              <a:off x="2551704" y="4283314"/>
              <a:ext cx="927764" cy="1323399"/>
            </a:xfrm>
            <a:prstGeom prst="rect">
              <a:avLst/>
            </a:prstGeom>
            <a:noFill/>
            <a:ln>
              <a:noFill/>
            </a:ln>
          </p:spPr>
          <p:txBody>
            <a:bodyPr spcFirstLastPara="1" wrap="square" lIns="91425" tIns="45700" rIns="91425" bIns="45700" anchor="t" anchorCtr="0">
              <a:spAutoFit/>
            </a:bodyPr>
            <a:lstStyle/>
            <a:p>
              <a:pPr lvl="0" algn="ctr" rtl="1"/>
              <a:r>
                <a:rPr lang="en-US" sz="2000" b="1" dirty="0">
                  <a:latin typeface="Calibri" panose="020F0502020204030204" pitchFamily="34" charset="0"/>
                  <a:cs typeface="Calibri" panose="020F0502020204030204" pitchFamily="34" charset="0"/>
                </a:rPr>
                <a:t> </a:t>
              </a:r>
              <a:r>
                <a:rPr lang="ar-SA" sz="2000" b="1" dirty="0">
                  <a:latin typeface="Calibri" panose="020F0502020204030204" pitchFamily="34" charset="0"/>
                  <a:cs typeface="Calibri" panose="020F0502020204030204" pitchFamily="34" charset="0"/>
                </a:rPr>
                <a:t>لا يلزم تقديم الضمان النهائي في حالات منها إذا كانت قيمة الأعمال والمشتريات لا تتجاوز (مائة ألف) ريال</a:t>
              </a:r>
              <a:endParaRPr lang="en-US" sz="2000" b="1" dirty="0">
                <a:latin typeface="Calibri" panose="020F0502020204030204" pitchFamily="34" charset="0"/>
                <a:cs typeface="Calibri" panose="020F0502020204030204" pitchFamily="34" charset="0"/>
              </a:endParaRPr>
            </a:p>
          </p:txBody>
        </p:sp>
      </p:grpSp>
      <p:grpSp>
        <p:nvGrpSpPr>
          <p:cNvPr id="24" name="Google Shape;735;p26">
            <a:extLst>
              <a:ext uri="{FF2B5EF4-FFF2-40B4-BE49-F238E27FC236}">
                <a16:creationId xmlns:a16="http://schemas.microsoft.com/office/drawing/2014/main" id="{FF8A8827-AD92-BA44-8695-FD5B362748A3}"/>
              </a:ext>
            </a:extLst>
          </p:cNvPr>
          <p:cNvGrpSpPr/>
          <p:nvPr/>
        </p:nvGrpSpPr>
        <p:grpSpPr>
          <a:xfrm>
            <a:off x="927424" y="2019523"/>
            <a:ext cx="3371371" cy="1631175"/>
            <a:chOff x="2551705" y="4283314"/>
            <a:chExt cx="935718" cy="1631175"/>
          </a:xfrm>
        </p:grpSpPr>
        <p:sp>
          <p:nvSpPr>
            <p:cNvPr id="25" name="Google Shape;736;p26">
              <a:extLst>
                <a:ext uri="{FF2B5EF4-FFF2-40B4-BE49-F238E27FC236}">
                  <a16:creationId xmlns:a16="http://schemas.microsoft.com/office/drawing/2014/main" id="{56C8F0ED-FE03-084F-9B2E-71A43ABF1BEE}"/>
                </a:ext>
              </a:extLst>
            </p:cNvPr>
            <p:cNvSpPr txBox="1"/>
            <p:nvPr/>
          </p:nvSpPr>
          <p:spPr>
            <a:xfrm>
              <a:off x="2551706" y="4560313"/>
              <a:ext cx="935717" cy="33851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6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6" name="Google Shape;737;p26">
              <a:extLst>
                <a:ext uri="{FF2B5EF4-FFF2-40B4-BE49-F238E27FC236}">
                  <a16:creationId xmlns:a16="http://schemas.microsoft.com/office/drawing/2014/main" id="{2D7C1C65-B828-2F49-AD4D-58E3DF5AD805}"/>
                </a:ext>
              </a:extLst>
            </p:cNvPr>
            <p:cNvSpPr txBox="1"/>
            <p:nvPr/>
          </p:nvSpPr>
          <p:spPr>
            <a:xfrm>
              <a:off x="2551705" y="4283314"/>
              <a:ext cx="927763" cy="1631175"/>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يجب على من تتم الترسية عليه تقديم ضمان نهائي بنسبة (٥%) من قيمة العقد، وذلك خلال (خمسة عشر) يوم عمل من تاريخ إبلاغه بالترسية</a:t>
              </a:r>
              <a:endParaRPr lang="en-US" sz="2000" b="1" dirty="0">
                <a:latin typeface="Calibri" panose="020F0502020204030204" pitchFamily="34" charset="0"/>
                <a:cs typeface="Calibri" panose="020F0502020204030204" pitchFamily="34" charset="0"/>
              </a:endParaRPr>
            </a:p>
          </p:txBody>
        </p:sp>
      </p:grpSp>
      <p:cxnSp>
        <p:nvCxnSpPr>
          <p:cNvPr id="27" name="Google Shape;738;p26">
            <a:extLst>
              <a:ext uri="{FF2B5EF4-FFF2-40B4-BE49-F238E27FC236}">
                <a16:creationId xmlns:a16="http://schemas.microsoft.com/office/drawing/2014/main" id="{81A354A9-7FE0-3F46-955F-6711B7A83D8F}"/>
              </a:ext>
            </a:extLst>
          </p:cNvPr>
          <p:cNvCxnSpPr>
            <a:stCxn id="8" idx="0"/>
          </p:cNvCxnSpPr>
          <p:nvPr/>
        </p:nvCxnSpPr>
        <p:spPr>
          <a:xfrm rot="10800000" flipH="1">
            <a:off x="6315352" y="4255671"/>
            <a:ext cx="1865700" cy="168000"/>
          </a:xfrm>
          <a:prstGeom prst="straightConnector1">
            <a:avLst/>
          </a:prstGeom>
          <a:noFill/>
          <a:ln w="9525" cap="flat" cmpd="sng">
            <a:solidFill>
              <a:srgbClr val="3494BA"/>
            </a:solidFill>
            <a:prstDash val="solid"/>
            <a:miter lim="800000"/>
            <a:headEnd type="none" w="sm" len="sm"/>
            <a:tailEnd type="none" w="sm" len="sm"/>
          </a:ln>
        </p:spPr>
      </p:cxnSp>
      <p:grpSp>
        <p:nvGrpSpPr>
          <p:cNvPr id="28" name="Google Shape;739;p26">
            <a:extLst>
              <a:ext uri="{FF2B5EF4-FFF2-40B4-BE49-F238E27FC236}">
                <a16:creationId xmlns:a16="http://schemas.microsoft.com/office/drawing/2014/main" id="{084C1DB2-AB63-314A-92B0-47BF9B368900}"/>
              </a:ext>
            </a:extLst>
          </p:cNvPr>
          <p:cNvGrpSpPr/>
          <p:nvPr/>
        </p:nvGrpSpPr>
        <p:grpSpPr>
          <a:xfrm>
            <a:off x="8025321" y="4435735"/>
            <a:ext cx="3263024" cy="707846"/>
            <a:chOff x="2551705" y="4283314"/>
            <a:chExt cx="935719" cy="707846"/>
          </a:xfrm>
        </p:grpSpPr>
        <p:sp>
          <p:nvSpPr>
            <p:cNvPr id="29" name="Google Shape;740;p26">
              <a:extLst>
                <a:ext uri="{FF2B5EF4-FFF2-40B4-BE49-F238E27FC236}">
                  <a16:creationId xmlns:a16="http://schemas.microsoft.com/office/drawing/2014/main" id="{516BCD25-86F4-5746-879C-A702838B0C29}"/>
                </a:ext>
              </a:extLst>
            </p:cNvPr>
            <p:cNvSpPr txBox="1"/>
            <p:nvPr/>
          </p:nvSpPr>
          <p:spPr>
            <a:xfrm>
              <a:off x="2551705" y="4560313"/>
              <a:ext cx="935718" cy="33851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6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0" name="Google Shape;741;p26">
              <a:extLst>
                <a:ext uri="{FF2B5EF4-FFF2-40B4-BE49-F238E27FC236}">
                  <a16:creationId xmlns:a16="http://schemas.microsoft.com/office/drawing/2014/main" id="{8EFAF2FC-6A14-7244-9549-A0FA9DE11165}"/>
                </a:ext>
              </a:extLst>
            </p:cNvPr>
            <p:cNvSpPr txBox="1"/>
            <p:nvPr/>
          </p:nvSpPr>
          <p:spPr>
            <a:xfrm>
              <a:off x="2559660" y="4283314"/>
              <a:ext cx="927764" cy="707846"/>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لا يلزم تقديم الضمان الابتدائي في حالات منها الشراء المباشر</a:t>
              </a:r>
              <a:endParaRPr sz="1400" b="1" dirty="0">
                <a:solidFill>
                  <a:srgbClr val="3494BA"/>
                </a:solidFill>
                <a:latin typeface="Calibri" panose="020F0502020204030204" pitchFamily="34" charset="0"/>
                <a:ea typeface="Calibri"/>
                <a:cs typeface="Calibri" panose="020F0502020204030204" pitchFamily="34" charset="0"/>
                <a:sym typeface="Calibri"/>
              </a:endParaRPr>
            </a:p>
          </p:txBody>
        </p:sp>
      </p:grpSp>
      <p:grpSp>
        <p:nvGrpSpPr>
          <p:cNvPr id="31" name="Google Shape;742;p26">
            <a:extLst>
              <a:ext uri="{FF2B5EF4-FFF2-40B4-BE49-F238E27FC236}">
                <a16:creationId xmlns:a16="http://schemas.microsoft.com/office/drawing/2014/main" id="{B78E1DB0-B9C5-F546-99FA-9FE1A2604641}"/>
              </a:ext>
            </a:extLst>
          </p:cNvPr>
          <p:cNvGrpSpPr/>
          <p:nvPr/>
        </p:nvGrpSpPr>
        <p:grpSpPr>
          <a:xfrm>
            <a:off x="8033653" y="2019523"/>
            <a:ext cx="3254694" cy="1015622"/>
            <a:chOff x="2551705" y="4283314"/>
            <a:chExt cx="935719" cy="1015622"/>
          </a:xfrm>
        </p:grpSpPr>
        <p:sp>
          <p:nvSpPr>
            <p:cNvPr id="32" name="Google Shape;743;p26">
              <a:extLst>
                <a:ext uri="{FF2B5EF4-FFF2-40B4-BE49-F238E27FC236}">
                  <a16:creationId xmlns:a16="http://schemas.microsoft.com/office/drawing/2014/main" id="{BB43C331-2757-664D-9D47-2B9BEF9FB026}"/>
                </a:ext>
              </a:extLst>
            </p:cNvPr>
            <p:cNvSpPr txBox="1"/>
            <p:nvPr/>
          </p:nvSpPr>
          <p:spPr>
            <a:xfrm>
              <a:off x="2551705" y="4560313"/>
              <a:ext cx="935718" cy="33851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6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3" name="Google Shape;744;p26">
              <a:extLst>
                <a:ext uri="{FF2B5EF4-FFF2-40B4-BE49-F238E27FC236}">
                  <a16:creationId xmlns:a16="http://schemas.microsoft.com/office/drawing/2014/main" id="{247556CC-28DE-6D45-9C4B-B580C227014E}"/>
                </a:ext>
              </a:extLst>
            </p:cNvPr>
            <p:cNvSpPr txBox="1"/>
            <p:nvPr/>
          </p:nvSpPr>
          <p:spPr>
            <a:xfrm>
              <a:off x="2559660" y="4283314"/>
              <a:ext cx="927764" cy="1015622"/>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يُقدم المتنافس مع عرضه ضماناً ابتدائياً بنسبة تتراوح من (١%) إلى (٢%) من قيمة العرض</a:t>
              </a:r>
              <a:endParaRPr sz="1400" b="1" dirty="0">
                <a:solidFill>
                  <a:srgbClr val="58B6C0"/>
                </a:solidFill>
                <a:latin typeface="Calibri" panose="020F0502020204030204" pitchFamily="34" charset="0"/>
                <a:ea typeface="Calibri"/>
                <a:cs typeface="Calibri" panose="020F0502020204030204" pitchFamily="34" charset="0"/>
                <a:sym typeface="Calibri"/>
              </a:endParaRPr>
            </a:p>
          </p:txBody>
        </p:sp>
      </p:grpSp>
      <p:cxnSp>
        <p:nvCxnSpPr>
          <p:cNvPr id="34" name="موصل مستقيم 33">
            <a:extLst>
              <a:ext uri="{FF2B5EF4-FFF2-40B4-BE49-F238E27FC236}">
                <a16:creationId xmlns:a16="http://schemas.microsoft.com/office/drawing/2014/main" id="{FA5B9F75-0D73-9944-97B3-5B2C54C3310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5" name="صورة 34" descr="صورة تحتوي على نص, ألعاب القوى&#10;&#10;تم إنشاء الوصف تلقائياً">
            <a:extLst>
              <a:ext uri="{FF2B5EF4-FFF2-40B4-BE49-F238E27FC236}">
                <a16:creationId xmlns:a16="http://schemas.microsoft.com/office/drawing/2014/main" id="{72C54F4E-4228-9942-89D1-C3852D460923}"/>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pic>
        <p:nvPicPr>
          <p:cNvPr id="36" name="صورة 35">
            <a:extLst>
              <a:ext uri="{FF2B5EF4-FFF2-40B4-BE49-F238E27FC236}">
                <a16:creationId xmlns:a16="http://schemas.microsoft.com/office/drawing/2014/main" id="{231EACCC-BDB3-C74B-8370-48CDCAC83A86}"/>
              </a:ext>
            </a:extLst>
          </p:cNvPr>
          <p:cNvPicPr>
            <a:picLocks noChangeAspect="1"/>
          </p:cNvPicPr>
          <p:nvPr/>
        </p:nvPicPr>
        <p:blipFill rotWithShape="1">
          <a:blip r:embed="rId4">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3673361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12961ACE-5902-CE40-BBBF-E984081799BD}"/>
              </a:ext>
            </a:extLst>
          </p:cNvPr>
          <p:cNvSpPr>
            <a:spLocks noGrp="1"/>
          </p:cNvSpPr>
          <p:nvPr>
            <p:ph type="title"/>
          </p:nvPr>
        </p:nvSpPr>
        <p:spPr>
          <a:xfrm>
            <a:off x="839789" y="457200"/>
            <a:ext cx="9232900" cy="1459148"/>
          </a:xfrm>
        </p:spPr>
        <p:txBody>
          <a:bodyPr anchor="ctr"/>
          <a:lstStyle/>
          <a:p>
            <a:r>
              <a:rPr lang="ar-SA" b="1" dirty="0">
                <a:solidFill>
                  <a:srgbClr val="3D4B4D"/>
                </a:solidFill>
                <a:latin typeface="Calibri" panose="020F0502020204030204" pitchFamily="34" charset="0"/>
                <a:cs typeface="Calibri" panose="020F0502020204030204" pitchFamily="34" charset="0"/>
              </a:rPr>
              <a:t>مقومات نظام الرقابة الداخلية</a:t>
            </a:r>
          </a:p>
        </p:txBody>
      </p:sp>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028824"/>
            <a:ext cx="10847386" cy="4386264"/>
          </a:xfrm>
        </p:spPr>
        <p:txBody>
          <a:bodyPr>
            <a:normAutofit/>
          </a:bodyPr>
          <a:lstStyle/>
          <a:p>
            <a:endParaRPr lang="ar-SA" sz="2400" dirty="0">
              <a:solidFill>
                <a:srgbClr val="C00000"/>
              </a:solidFill>
              <a:latin typeface="Calibri" panose="020F0502020204030204" pitchFamily="34" charset="0"/>
              <a:cs typeface="Calibri" panose="020F0502020204030204" pitchFamily="34" charset="0"/>
            </a:endParaRPr>
          </a:p>
          <a:p>
            <a:r>
              <a:rPr lang="ar-SA" sz="2400" dirty="0">
                <a:solidFill>
                  <a:srgbClr val="C00000"/>
                </a:solidFill>
                <a:latin typeface="Calibri" panose="020F0502020204030204" pitchFamily="34" charset="0"/>
                <a:cs typeface="Calibri" panose="020F0502020204030204" pitchFamily="34" charset="0"/>
              </a:rPr>
              <a:t>ما هي مقومات نظام الرقابة الداخلية ...؟</a:t>
            </a:r>
          </a:p>
          <a:p>
            <a:endParaRPr lang="ar-SA" sz="2400" dirty="0">
              <a:latin typeface="Calibri" panose="020F0502020204030204" pitchFamily="34" charset="0"/>
              <a:cs typeface="Calibri" panose="020F0502020204030204" pitchFamily="34" charset="0"/>
            </a:endParaRPr>
          </a:p>
          <a:p>
            <a:pPr marL="285750" indent="-285750">
              <a:buFont typeface="Wingdings" pitchFamily="2" charset="2"/>
              <a:buChar char="§"/>
            </a:pPr>
            <a:r>
              <a:rPr lang="ar-SA" sz="2400" dirty="0">
                <a:latin typeface="Calibri" panose="020F0502020204030204" pitchFamily="34" charset="0"/>
                <a:cs typeface="Calibri" panose="020F0502020204030204" pitchFamily="34" charset="0"/>
              </a:rPr>
              <a:t>التحديد السليم للأهداف.</a:t>
            </a:r>
          </a:p>
          <a:p>
            <a:pPr marL="285750" indent="-285750">
              <a:buFont typeface="Wingdings" pitchFamily="2" charset="2"/>
              <a:buChar char="§"/>
            </a:pPr>
            <a:r>
              <a:rPr lang="ar-SA" sz="2400" dirty="0">
                <a:latin typeface="Calibri" panose="020F0502020204030204" pitchFamily="34" charset="0"/>
                <a:cs typeface="Calibri" panose="020F0502020204030204" pitchFamily="34" charset="0"/>
              </a:rPr>
              <a:t>توافر هيكل تنظيمي داخل المنظمة.</a:t>
            </a:r>
          </a:p>
          <a:p>
            <a:pPr marL="285750" indent="-285750">
              <a:buFont typeface="Wingdings" pitchFamily="2" charset="2"/>
              <a:buChar char="§"/>
            </a:pPr>
            <a:r>
              <a:rPr lang="ar-SA" sz="2400" dirty="0">
                <a:latin typeface="Calibri" panose="020F0502020204030204" pitchFamily="34" charset="0"/>
                <a:cs typeface="Calibri" panose="020F0502020204030204" pitchFamily="34" charset="0"/>
              </a:rPr>
              <a:t>وجود نظام محاسبي سليم وإجراءات سليمة لتنفيذ الاعمال.</a:t>
            </a:r>
          </a:p>
          <a:p>
            <a:pPr marL="285750" indent="-285750">
              <a:buFont typeface="Wingdings" pitchFamily="2" charset="2"/>
              <a:buChar char="§"/>
            </a:pPr>
            <a:r>
              <a:rPr lang="ar-SA" sz="2400" dirty="0">
                <a:latin typeface="Calibri" panose="020F0502020204030204" pitchFamily="34" charset="0"/>
                <a:cs typeface="Calibri" panose="020F0502020204030204" pitchFamily="34" charset="0"/>
              </a:rPr>
              <a:t>توفر معدلات ملائمة لقياس الأداء.</a:t>
            </a:r>
          </a:p>
          <a:p>
            <a:pPr marL="285750" indent="-285750">
              <a:buFont typeface="Wingdings" pitchFamily="2" charset="2"/>
              <a:buChar char="§"/>
            </a:pPr>
            <a:r>
              <a:rPr lang="ar-SA" sz="2400" dirty="0">
                <a:latin typeface="Calibri" panose="020F0502020204030204" pitchFamily="34" charset="0"/>
                <a:cs typeface="Calibri" panose="020F0502020204030204" pitchFamily="34" charset="0"/>
              </a:rPr>
              <a:t>توفر الكفاءة اللازمة لدى العاملين.</a:t>
            </a:r>
          </a:p>
          <a:p>
            <a:pPr marL="285750" indent="-285750">
              <a:buFont typeface="Wingdings" pitchFamily="2" charset="2"/>
              <a:buChar char="§"/>
            </a:pPr>
            <a:r>
              <a:rPr lang="ar-SA" sz="2400" dirty="0">
                <a:latin typeface="Calibri" panose="020F0502020204030204" pitchFamily="34" charset="0"/>
                <a:cs typeface="Calibri" panose="020F0502020204030204" pitchFamily="34" charset="0"/>
              </a:rPr>
              <a:t>توافر جهاز كفء للمراجعة الداخلية.</a:t>
            </a:r>
          </a:p>
          <a:p>
            <a:endParaRPr lang="ar-SA" sz="24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endParaRPr lang="ar-SA" sz="2400" dirty="0">
              <a:latin typeface="Calibri" panose="020F0502020204030204" pitchFamily="34" charset="0"/>
              <a:cs typeface="Calibri" panose="020F0502020204030204" pitchFamily="34" charset="0"/>
            </a:endParaRPr>
          </a:p>
        </p:txBody>
      </p:sp>
      <p:pic>
        <p:nvPicPr>
          <p:cNvPr id="7" name="صورة 6">
            <a:extLst>
              <a:ext uri="{FF2B5EF4-FFF2-40B4-BE49-F238E27FC236}">
                <a16:creationId xmlns:a16="http://schemas.microsoft.com/office/drawing/2014/main" id="{29793655-CA0E-1447-B318-79370DBBE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7" y="2232024"/>
            <a:ext cx="3303587" cy="3426855"/>
          </a:xfrm>
          <a:prstGeom prst="rect">
            <a:avLst/>
          </a:prstGeom>
        </p:spPr>
      </p:pic>
      <p:pic>
        <p:nvPicPr>
          <p:cNvPr id="9" name="صورة 8">
            <a:extLst>
              <a:ext uri="{FF2B5EF4-FFF2-40B4-BE49-F238E27FC236}">
                <a16:creationId xmlns:a16="http://schemas.microsoft.com/office/drawing/2014/main" id="{1E672AB6-CABA-B747-A8EA-3EEF4AFD6B32}"/>
              </a:ext>
            </a:extLst>
          </p:cNvPr>
          <p:cNvPicPr>
            <a:picLocks noChangeAspect="1"/>
          </p:cNvPicPr>
          <p:nvPr/>
        </p:nvPicPr>
        <p:blipFill rotWithShape="1">
          <a:blip r:embed="rId4">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28135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defTabSz="914400" rtl="1" eaLnBrk="1" latinLnBrk="0" hangingPunct="1">
              <a:lnSpc>
                <a:spcPct val="90000"/>
              </a:lnSpc>
              <a:spcBef>
                <a:spcPct val="0"/>
              </a:spcBef>
              <a:buNone/>
            </a:pPr>
            <a:r>
              <a:rPr lang="ar-SA" b="1" dirty="0">
                <a:latin typeface="Calibri" panose="020F0502020204030204" pitchFamily="34" charset="0"/>
                <a:cs typeface="Calibri" panose="020F0502020204030204" pitchFamily="34" charset="0"/>
              </a:rPr>
              <a:t>عناصر هامة في النظام</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5" name="Google Shape;717;p26">
            <a:extLst>
              <a:ext uri="{FF2B5EF4-FFF2-40B4-BE49-F238E27FC236}">
                <a16:creationId xmlns:a16="http://schemas.microsoft.com/office/drawing/2014/main" id="{FBF56345-BB8B-044C-AACB-F14208BE6587}"/>
              </a:ext>
            </a:extLst>
          </p:cNvPr>
          <p:cNvSpPr/>
          <p:nvPr/>
        </p:nvSpPr>
        <p:spPr>
          <a:xfrm>
            <a:off x="5018798" y="2821704"/>
            <a:ext cx="2160000" cy="2160000"/>
          </a:xfrm>
          <a:prstGeom prst="blockArc">
            <a:avLst>
              <a:gd name="adj1" fmla="val 10800000"/>
              <a:gd name="adj2" fmla="val 18530"/>
              <a:gd name="adj3" fmla="val 14279"/>
            </a:avLst>
          </a:prstGeom>
          <a:solidFill>
            <a:srgbClr val="58B6C0"/>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7" name="Google Shape;718;p26">
            <a:extLst>
              <a:ext uri="{FF2B5EF4-FFF2-40B4-BE49-F238E27FC236}">
                <a16:creationId xmlns:a16="http://schemas.microsoft.com/office/drawing/2014/main" id="{106CC445-9A88-D647-B758-0BE70ABCFD5F}"/>
              </a:ext>
            </a:extLst>
          </p:cNvPr>
          <p:cNvSpPr/>
          <p:nvPr/>
        </p:nvSpPr>
        <p:spPr>
          <a:xfrm>
            <a:off x="4298798" y="2101704"/>
            <a:ext cx="3600000" cy="3600000"/>
          </a:xfrm>
          <a:prstGeom prst="blockArc">
            <a:avLst>
              <a:gd name="adj1" fmla="val 14041284"/>
              <a:gd name="adj2" fmla="val 8836579"/>
              <a:gd name="adj3" fmla="val 8302"/>
            </a:avLst>
          </a:prstGeom>
          <a:solidFill>
            <a:srgbClr val="7A8C8E"/>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8" name="Google Shape;719;p26">
            <a:extLst>
              <a:ext uri="{FF2B5EF4-FFF2-40B4-BE49-F238E27FC236}">
                <a16:creationId xmlns:a16="http://schemas.microsoft.com/office/drawing/2014/main" id="{DB8219ED-5DC3-8540-B8FD-6A341B322AFB}"/>
              </a:ext>
            </a:extLst>
          </p:cNvPr>
          <p:cNvSpPr/>
          <p:nvPr/>
        </p:nvSpPr>
        <p:spPr>
          <a:xfrm>
            <a:off x="4658798" y="2461704"/>
            <a:ext cx="2880000" cy="2880000"/>
          </a:xfrm>
          <a:prstGeom prst="blockArc">
            <a:avLst>
              <a:gd name="adj1" fmla="val 13129852"/>
              <a:gd name="adj2" fmla="val 5419760"/>
              <a:gd name="adj3" fmla="val 10687"/>
            </a:avLst>
          </a:prstGeom>
          <a:solidFill>
            <a:srgbClr val="75BDA7"/>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9" name="Google Shape;720;p26">
            <a:extLst>
              <a:ext uri="{FF2B5EF4-FFF2-40B4-BE49-F238E27FC236}">
                <a16:creationId xmlns:a16="http://schemas.microsoft.com/office/drawing/2014/main" id="{9491AA5A-C8E4-804D-9172-8A6EC93F7A6C}"/>
              </a:ext>
            </a:extLst>
          </p:cNvPr>
          <p:cNvSpPr/>
          <p:nvPr/>
        </p:nvSpPr>
        <p:spPr>
          <a:xfrm>
            <a:off x="5378798" y="3181704"/>
            <a:ext cx="1440000" cy="1440000"/>
          </a:xfrm>
          <a:prstGeom prst="blockArc">
            <a:avLst>
              <a:gd name="adj1" fmla="val 4048046"/>
              <a:gd name="adj2" fmla="val 13393565"/>
              <a:gd name="adj3" fmla="val 21513"/>
            </a:avLst>
          </a:prstGeom>
          <a:solidFill>
            <a:srgbClr val="3494BA"/>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cxnSp>
        <p:nvCxnSpPr>
          <p:cNvPr id="10" name="Google Shape;721;p26">
            <a:extLst>
              <a:ext uri="{FF2B5EF4-FFF2-40B4-BE49-F238E27FC236}">
                <a16:creationId xmlns:a16="http://schemas.microsoft.com/office/drawing/2014/main" id="{EEB87754-3C7A-314C-9608-987C02E2D903}"/>
              </a:ext>
            </a:extLst>
          </p:cNvPr>
          <p:cNvCxnSpPr/>
          <p:nvPr/>
        </p:nvCxnSpPr>
        <p:spPr>
          <a:xfrm>
            <a:off x="927427" y="4255803"/>
            <a:ext cx="3117717" cy="0"/>
          </a:xfrm>
          <a:prstGeom prst="straightConnector1">
            <a:avLst/>
          </a:prstGeom>
          <a:noFill/>
          <a:ln w="9525" cap="flat" cmpd="sng">
            <a:solidFill>
              <a:srgbClr val="7A8C8E"/>
            </a:solidFill>
            <a:prstDash val="solid"/>
            <a:miter lim="800000"/>
            <a:headEnd type="oval" w="med" len="med"/>
            <a:tailEnd type="none" w="sm" len="sm"/>
          </a:ln>
        </p:spPr>
      </p:cxnSp>
      <p:cxnSp>
        <p:nvCxnSpPr>
          <p:cNvPr id="11" name="Google Shape;722;p26">
            <a:extLst>
              <a:ext uri="{FF2B5EF4-FFF2-40B4-BE49-F238E27FC236}">
                <a16:creationId xmlns:a16="http://schemas.microsoft.com/office/drawing/2014/main" id="{2D365203-D81E-E04D-8568-FD7EB958DC85}"/>
              </a:ext>
            </a:extLst>
          </p:cNvPr>
          <p:cNvCxnSpPr>
            <a:endCxn id="7" idx="1"/>
          </p:cNvCxnSpPr>
          <p:nvPr/>
        </p:nvCxnSpPr>
        <p:spPr>
          <a:xfrm>
            <a:off x="4060999" y="4255779"/>
            <a:ext cx="649200" cy="538200"/>
          </a:xfrm>
          <a:prstGeom prst="straightConnector1">
            <a:avLst/>
          </a:prstGeom>
          <a:noFill/>
          <a:ln w="12700" cap="flat" cmpd="sng">
            <a:solidFill>
              <a:srgbClr val="7A8C8E"/>
            </a:solidFill>
            <a:prstDash val="solid"/>
            <a:miter lim="800000"/>
            <a:headEnd type="none" w="sm" len="sm"/>
            <a:tailEnd type="none" w="sm" len="sm"/>
          </a:ln>
        </p:spPr>
      </p:cxnSp>
      <p:cxnSp>
        <p:nvCxnSpPr>
          <p:cNvPr id="13" name="Google Shape;724;p26">
            <a:extLst>
              <a:ext uri="{FF2B5EF4-FFF2-40B4-BE49-F238E27FC236}">
                <a16:creationId xmlns:a16="http://schemas.microsoft.com/office/drawing/2014/main" id="{1180765A-E5D4-F446-BA8E-6F7E3BF65417}"/>
              </a:ext>
            </a:extLst>
          </p:cNvPr>
          <p:cNvCxnSpPr/>
          <p:nvPr/>
        </p:nvCxnSpPr>
        <p:spPr>
          <a:xfrm>
            <a:off x="8025320" y="1831477"/>
            <a:ext cx="3263026" cy="0"/>
          </a:xfrm>
          <a:prstGeom prst="straightConnector1">
            <a:avLst/>
          </a:prstGeom>
          <a:noFill/>
          <a:ln w="9525" cap="flat" cmpd="sng">
            <a:solidFill>
              <a:srgbClr val="58B6C0"/>
            </a:solidFill>
            <a:prstDash val="solid"/>
            <a:miter lim="800000"/>
            <a:headEnd type="none" w="sm" len="sm"/>
            <a:tailEnd type="oval" w="med" len="med"/>
          </a:ln>
        </p:spPr>
      </p:cxnSp>
      <p:cxnSp>
        <p:nvCxnSpPr>
          <p:cNvPr id="14" name="Google Shape;725;p26">
            <a:extLst>
              <a:ext uri="{FF2B5EF4-FFF2-40B4-BE49-F238E27FC236}">
                <a16:creationId xmlns:a16="http://schemas.microsoft.com/office/drawing/2014/main" id="{4AEA42BB-1C54-6946-8849-4445C174AF38}"/>
              </a:ext>
            </a:extLst>
          </p:cNvPr>
          <p:cNvCxnSpPr/>
          <p:nvPr/>
        </p:nvCxnSpPr>
        <p:spPr>
          <a:xfrm rot="10800000">
            <a:off x="927428" y="1831477"/>
            <a:ext cx="3371371" cy="0"/>
          </a:xfrm>
          <a:prstGeom prst="straightConnector1">
            <a:avLst/>
          </a:prstGeom>
          <a:noFill/>
          <a:ln w="9525" cap="flat" cmpd="sng">
            <a:solidFill>
              <a:srgbClr val="75BDA7"/>
            </a:solidFill>
            <a:prstDash val="solid"/>
            <a:miter lim="800000"/>
            <a:headEnd type="none" w="sm" len="sm"/>
            <a:tailEnd type="oval" w="med" len="med"/>
          </a:ln>
        </p:spPr>
      </p:cxnSp>
      <p:cxnSp>
        <p:nvCxnSpPr>
          <p:cNvPr id="15" name="Google Shape;726;p26">
            <a:extLst>
              <a:ext uri="{FF2B5EF4-FFF2-40B4-BE49-F238E27FC236}">
                <a16:creationId xmlns:a16="http://schemas.microsoft.com/office/drawing/2014/main" id="{294092DD-148E-7041-AC7E-B46FC6ACD643}"/>
              </a:ext>
            </a:extLst>
          </p:cNvPr>
          <p:cNvCxnSpPr/>
          <p:nvPr/>
        </p:nvCxnSpPr>
        <p:spPr>
          <a:xfrm>
            <a:off x="8180963" y="4255803"/>
            <a:ext cx="3107383" cy="0"/>
          </a:xfrm>
          <a:prstGeom prst="straightConnector1">
            <a:avLst/>
          </a:prstGeom>
          <a:noFill/>
          <a:ln w="9525" cap="flat" cmpd="sng">
            <a:solidFill>
              <a:srgbClr val="3494BA"/>
            </a:solidFill>
            <a:prstDash val="solid"/>
            <a:miter lim="800000"/>
            <a:headEnd type="none" w="sm" len="sm"/>
            <a:tailEnd type="oval" w="med" len="med"/>
          </a:ln>
        </p:spPr>
      </p:cxnSp>
      <p:cxnSp>
        <p:nvCxnSpPr>
          <p:cNvPr id="20" name="Google Shape;730;p26">
            <a:extLst>
              <a:ext uri="{FF2B5EF4-FFF2-40B4-BE49-F238E27FC236}">
                <a16:creationId xmlns:a16="http://schemas.microsoft.com/office/drawing/2014/main" id="{96D4A91D-A4AF-784F-A910-2D7D6461E26A}"/>
              </a:ext>
            </a:extLst>
          </p:cNvPr>
          <p:cNvCxnSpPr>
            <a:endCxn id="8" idx="0"/>
          </p:cNvCxnSpPr>
          <p:nvPr/>
        </p:nvCxnSpPr>
        <p:spPr>
          <a:xfrm>
            <a:off x="4298920" y="1831384"/>
            <a:ext cx="798000" cy="1263900"/>
          </a:xfrm>
          <a:prstGeom prst="straightConnector1">
            <a:avLst/>
          </a:prstGeom>
          <a:noFill/>
          <a:ln w="9525" cap="flat" cmpd="sng">
            <a:solidFill>
              <a:srgbClr val="75BDA7"/>
            </a:solidFill>
            <a:prstDash val="solid"/>
            <a:miter lim="800000"/>
            <a:headEnd type="none" w="sm" len="sm"/>
            <a:tailEnd type="oval" w="med" len="med"/>
          </a:ln>
        </p:spPr>
      </p:cxnSp>
      <p:cxnSp>
        <p:nvCxnSpPr>
          <p:cNvPr id="21" name="Google Shape;731;p26">
            <a:extLst>
              <a:ext uri="{FF2B5EF4-FFF2-40B4-BE49-F238E27FC236}">
                <a16:creationId xmlns:a16="http://schemas.microsoft.com/office/drawing/2014/main" id="{E2E3D395-EC1A-2846-85A3-E2890D3A5284}"/>
              </a:ext>
            </a:extLst>
          </p:cNvPr>
          <p:cNvCxnSpPr/>
          <p:nvPr/>
        </p:nvCxnSpPr>
        <p:spPr>
          <a:xfrm flipH="1">
            <a:off x="7021816" y="1831477"/>
            <a:ext cx="1011836" cy="2065836"/>
          </a:xfrm>
          <a:prstGeom prst="straightConnector1">
            <a:avLst/>
          </a:prstGeom>
          <a:noFill/>
          <a:ln w="9525" cap="flat" cmpd="sng">
            <a:solidFill>
              <a:srgbClr val="58B6C0"/>
            </a:solidFill>
            <a:prstDash val="solid"/>
            <a:miter lim="800000"/>
            <a:headEnd type="none" w="sm" len="sm"/>
            <a:tailEnd type="oval" w="med" len="med"/>
          </a:ln>
        </p:spPr>
      </p:cxnSp>
      <p:grpSp>
        <p:nvGrpSpPr>
          <p:cNvPr id="22" name="Google Shape;732;p26">
            <a:extLst>
              <a:ext uri="{FF2B5EF4-FFF2-40B4-BE49-F238E27FC236}">
                <a16:creationId xmlns:a16="http://schemas.microsoft.com/office/drawing/2014/main" id="{AF1AAE19-08DB-E944-B7E8-3F139BD78495}"/>
              </a:ext>
            </a:extLst>
          </p:cNvPr>
          <p:cNvGrpSpPr/>
          <p:nvPr/>
        </p:nvGrpSpPr>
        <p:grpSpPr>
          <a:xfrm>
            <a:off x="927424" y="4435736"/>
            <a:ext cx="3117720" cy="1685664"/>
            <a:chOff x="2551704" y="4283314"/>
            <a:chExt cx="935720" cy="2246729"/>
          </a:xfrm>
        </p:grpSpPr>
        <p:sp>
          <p:nvSpPr>
            <p:cNvPr id="23" name="Google Shape;733;p26">
              <a:extLst>
                <a:ext uri="{FF2B5EF4-FFF2-40B4-BE49-F238E27FC236}">
                  <a16:creationId xmlns:a16="http://schemas.microsoft.com/office/drawing/2014/main" id="{AE7AAD96-D594-2D46-A938-8F208AE253A3}"/>
                </a:ext>
              </a:extLst>
            </p:cNvPr>
            <p:cNvSpPr txBox="1"/>
            <p:nvPr/>
          </p:nvSpPr>
          <p:spPr>
            <a:xfrm>
              <a:off x="2551706"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4" name="Google Shape;734;p26">
              <a:extLst>
                <a:ext uri="{FF2B5EF4-FFF2-40B4-BE49-F238E27FC236}">
                  <a16:creationId xmlns:a16="http://schemas.microsoft.com/office/drawing/2014/main" id="{BA81B69D-FBA0-1646-BA80-816D6EB30520}"/>
                </a:ext>
              </a:extLst>
            </p:cNvPr>
            <p:cNvSpPr txBox="1"/>
            <p:nvPr/>
          </p:nvSpPr>
          <p:spPr>
            <a:xfrm>
              <a:off x="2551704" y="4283314"/>
              <a:ext cx="927764" cy="2246729"/>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يخفض الضمان النهائي في عقود الخدمات ذات التنفيذ المستمر سنوياً بحسب ما يتم تنفيذه من الأعمال</a:t>
              </a:r>
              <a:endParaRPr lang="en-US" sz="2000" b="1" dirty="0">
                <a:latin typeface="Calibri" panose="020F0502020204030204" pitchFamily="34" charset="0"/>
                <a:cs typeface="Calibri" panose="020F0502020204030204" pitchFamily="34" charset="0"/>
              </a:endParaRPr>
            </a:p>
          </p:txBody>
        </p:sp>
      </p:grpSp>
      <p:grpSp>
        <p:nvGrpSpPr>
          <p:cNvPr id="25" name="Google Shape;735;p26">
            <a:extLst>
              <a:ext uri="{FF2B5EF4-FFF2-40B4-BE49-F238E27FC236}">
                <a16:creationId xmlns:a16="http://schemas.microsoft.com/office/drawing/2014/main" id="{3AA89013-12FF-3841-B587-99F168C4D0AC}"/>
              </a:ext>
            </a:extLst>
          </p:cNvPr>
          <p:cNvGrpSpPr/>
          <p:nvPr/>
        </p:nvGrpSpPr>
        <p:grpSpPr>
          <a:xfrm>
            <a:off x="927424" y="2019523"/>
            <a:ext cx="3371371" cy="1015622"/>
            <a:chOff x="2551705" y="4283314"/>
            <a:chExt cx="935718" cy="1020428"/>
          </a:xfrm>
        </p:grpSpPr>
        <p:sp>
          <p:nvSpPr>
            <p:cNvPr id="26" name="Google Shape;736;p26">
              <a:extLst>
                <a:ext uri="{FF2B5EF4-FFF2-40B4-BE49-F238E27FC236}">
                  <a16:creationId xmlns:a16="http://schemas.microsoft.com/office/drawing/2014/main" id="{99C5C3EA-AB90-2448-A75E-4C505024FEA9}"/>
                </a:ext>
              </a:extLst>
            </p:cNvPr>
            <p:cNvSpPr txBox="1"/>
            <p:nvPr/>
          </p:nvSpPr>
          <p:spPr>
            <a:xfrm>
              <a:off x="2551706" y="4560313"/>
              <a:ext cx="935717"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7" name="Google Shape;737;p26">
              <a:extLst>
                <a:ext uri="{FF2B5EF4-FFF2-40B4-BE49-F238E27FC236}">
                  <a16:creationId xmlns:a16="http://schemas.microsoft.com/office/drawing/2014/main" id="{C9C1D020-2F15-2946-A99F-83336B552996}"/>
                </a:ext>
              </a:extLst>
            </p:cNvPr>
            <p:cNvSpPr txBox="1"/>
            <p:nvPr/>
          </p:nvSpPr>
          <p:spPr>
            <a:xfrm>
              <a:off x="2551705" y="4283314"/>
              <a:ext cx="927763" cy="1020428"/>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لا تتجاوز مدة عقود الخدمات ذات التنفيذ المستمر، كالصيانة والنظافة والتشغيل (خمس) سنوات</a:t>
              </a:r>
              <a:endParaRPr lang="en-US" sz="2000" b="1" dirty="0">
                <a:latin typeface="Calibri" panose="020F0502020204030204" pitchFamily="34" charset="0"/>
                <a:cs typeface="Calibri" panose="020F0502020204030204" pitchFamily="34" charset="0"/>
              </a:endParaRPr>
            </a:p>
          </p:txBody>
        </p:sp>
      </p:grpSp>
      <p:cxnSp>
        <p:nvCxnSpPr>
          <p:cNvPr id="28" name="Google Shape;738;p26">
            <a:extLst>
              <a:ext uri="{FF2B5EF4-FFF2-40B4-BE49-F238E27FC236}">
                <a16:creationId xmlns:a16="http://schemas.microsoft.com/office/drawing/2014/main" id="{C7FF76A8-3EDF-C54E-83FD-7A946E28CE53}"/>
              </a:ext>
            </a:extLst>
          </p:cNvPr>
          <p:cNvCxnSpPr>
            <a:stCxn id="9" idx="0"/>
          </p:cNvCxnSpPr>
          <p:nvPr/>
        </p:nvCxnSpPr>
        <p:spPr>
          <a:xfrm rot="10800000" flipH="1">
            <a:off x="6315352" y="4255671"/>
            <a:ext cx="1865700" cy="168000"/>
          </a:xfrm>
          <a:prstGeom prst="straightConnector1">
            <a:avLst/>
          </a:prstGeom>
          <a:noFill/>
          <a:ln w="9525" cap="flat" cmpd="sng">
            <a:solidFill>
              <a:srgbClr val="3494BA"/>
            </a:solidFill>
            <a:prstDash val="solid"/>
            <a:miter lim="800000"/>
            <a:headEnd type="none" w="sm" len="sm"/>
            <a:tailEnd type="none" w="sm" len="sm"/>
          </a:ln>
        </p:spPr>
      </p:cxnSp>
      <p:grpSp>
        <p:nvGrpSpPr>
          <p:cNvPr id="29" name="Google Shape;739;p26">
            <a:extLst>
              <a:ext uri="{FF2B5EF4-FFF2-40B4-BE49-F238E27FC236}">
                <a16:creationId xmlns:a16="http://schemas.microsoft.com/office/drawing/2014/main" id="{63825353-F36D-5E4B-A224-5DF97732715E}"/>
              </a:ext>
            </a:extLst>
          </p:cNvPr>
          <p:cNvGrpSpPr/>
          <p:nvPr/>
        </p:nvGrpSpPr>
        <p:grpSpPr>
          <a:xfrm>
            <a:off x="7487398" y="4435735"/>
            <a:ext cx="4450602" cy="2031285"/>
            <a:chOff x="2551705" y="4283314"/>
            <a:chExt cx="935719" cy="2031285"/>
          </a:xfrm>
        </p:grpSpPr>
        <p:sp>
          <p:nvSpPr>
            <p:cNvPr id="30" name="Google Shape;740;p26">
              <a:extLst>
                <a:ext uri="{FF2B5EF4-FFF2-40B4-BE49-F238E27FC236}">
                  <a16:creationId xmlns:a16="http://schemas.microsoft.com/office/drawing/2014/main" id="{AA5C2E41-48EB-E745-A8D3-45004DE2E681}"/>
                </a:ext>
              </a:extLst>
            </p:cNvPr>
            <p:cNvSpPr txBox="1"/>
            <p:nvPr/>
          </p:nvSpPr>
          <p:spPr>
            <a:xfrm>
              <a:off x="2551705"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1" name="Google Shape;741;p26">
              <a:extLst>
                <a:ext uri="{FF2B5EF4-FFF2-40B4-BE49-F238E27FC236}">
                  <a16:creationId xmlns:a16="http://schemas.microsoft.com/office/drawing/2014/main" id="{7662C102-D06D-654A-B197-4ADAAC749459}"/>
                </a:ext>
              </a:extLst>
            </p:cNvPr>
            <p:cNvSpPr txBox="1"/>
            <p:nvPr/>
          </p:nvSpPr>
          <p:spPr>
            <a:xfrm>
              <a:off x="2559660" y="4283314"/>
              <a:ext cx="927764" cy="2031285"/>
            </a:xfrm>
            <a:prstGeom prst="rect">
              <a:avLst/>
            </a:prstGeom>
            <a:noFill/>
            <a:ln>
              <a:noFill/>
            </a:ln>
          </p:spPr>
          <p:txBody>
            <a:bodyPr spcFirstLastPara="1" wrap="square" lIns="91425" tIns="45700" rIns="91425" bIns="45700" anchor="t" anchorCtr="0">
              <a:spAutoFit/>
            </a:bodyPr>
            <a:lstStyle/>
            <a:p>
              <a:pPr lvl="0" algn="ctr"/>
              <a:r>
                <a:rPr lang="ar-SA" b="1" dirty="0">
                  <a:latin typeface="Calibri" panose="020F0502020204030204" pitchFamily="34" charset="0"/>
                  <a:cs typeface="Calibri" panose="020F0502020204030204" pitchFamily="34" charset="0"/>
                </a:rPr>
                <a:t>على الجهة التخطيط المسبق لأعمالها ومشترياتها والتنسيق مع وزارة المالية في توفير الاعتمادات المالية لها، وتلتزم في بداية كل سنة مالية بنشر خطة تتناسب مع ميزانيتها تتضمن المعلومات الرئيسة حول أعمالها ومشترياتها خلال هذه السنة، وذلك دون إخلال بما يقتضيه الأمن الوطني من سرية كما لا يترتب على نشر الجهة خطط أعمالها ومشترياتها أي التزام.</a:t>
              </a:r>
              <a:endParaRPr sz="1600" b="1" dirty="0">
                <a:latin typeface="Calibri" panose="020F0502020204030204" pitchFamily="34" charset="0"/>
                <a:ea typeface="Calibri"/>
                <a:cs typeface="Calibri" panose="020F0502020204030204" pitchFamily="34" charset="0"/>
                <a:sym typeface="Calibri"/>
              </a:endParaRPr>
            </a:p>
          </p:txBody>
        </p:sp>
      </p:grpSp>
      <p:grpSp>
        <p:nvGrpSpPr>
          <p:cNvPr id="32" name="Google Shape;742;p26">
            <a:extLst>
              <a:ext uri="{FF2B5EF4-FFF2-40B4-BE49-F238E27FC236}">
                <a16:creationId xmlns:a16="http://schemas.microsoft.com/office/drawing/2014/main" id="{9ED38A23-E12E-7C4B-AC65-8E249CA26919}"/>
              </a:ext>
            </a:extLst>
          </p:cNvPr>
          <p:cNvGrpSpPr/>
          <p:nvPr/>
        </p:nvGrpSpPr>
        <p:grpSpPr>
          <a:xfrm>
            <a:off x="8025321" y="2019524"/>
            <a:ext cx="3263026" cy="2089580"/>
            <a:chOff x="2551705" y="4283314"/>
            <a:chExt cx="935719" cy="2246729"/>
          </a:xfrm>
        </p:grpSpPr>
        <p:sp>
          <p:nvSpPr>
            <p:cNvPr id="33" name="Google Shape;743;p26">
              <a:extLst>
                <a:ext uri="{FF2B5EF4-FFF2-40B4-BE49-F238E27FC236}">
                  <a16:creationId xmlns:a16="http://schemas.microsoft.com/office/drawing/2014/main" id="{27678E01-A095-4B43-AB12-95D8D3EB5B41}"/>
                </a:ext>
              </a:extLst>
            </p:cNvPr>
            <p:cNvSpPr txBox="1"/>
            <p:nvPr/>
          </p:nvSpPr>
          <p:spPr>
            <a:xfrm>
              <a:off x="2551705"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4" name="Google Shape;744;p26">
              <a:extLst>
                <a:ext uri="{FF2B5EF4-FFF2-40B4-BE49-F238E27FC236}">
                  <a16:creationId xmlns:a16="http://schemas.microsoft.com/office/drawing/2014/main" id="{3A91066E-E5EE-E14E-A305-309EC1F2145A}"/>
                </a:ext>
              </a:extLst>
            </p:cNvPr>
            <p:cNvSpPr txBox="1"/>
            <p:nvPr/>
          </p:nvSpPr>
          <p:spPr>
            <a:xfrm>
              <a:off x="2559660" y="4283314"/>
              <a:ext cx="927764" cy="2246729"/>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في حال إلغاء المنافسة ترد لأصحاب العروض قيمة وثائق المنافسة والضمانات الابتدائية</a:t>
              </a:r>
              <a:endParaRPr b="1" dirty="0">
                <a:solidFill>
                  <a:srgbClr val="58B6C0"/>
                </a:solidFill>
                <a:latin typeface="Calibri" panose="020F0502020204030204" pitchFamily="34" charset="0"/>
                <a:ea typeface="Calibri"/>
                <a:cs typeface="Calibri" panose="020F0502020204030204" pitchFamily="34" charset="0"/>
                <a:sym typeface="Calibri"/>
              </a:endParaRPr>
            </a:p>
          </p:txBody>
        </p:sp>
      </p:grpSp>
      <p:cxnSp>
        <p:nvCxnSpPr>
          <p:cNvPr id="35" name="موصل مستقيم 34">
            <a:extLst>
              <a:ext uri="{FF2B5EF4-FFF2-40B4-BE49-F238E27FC236}">
                <a16:creationId xmlns:a16="http://schemas.microsoft.com/office/drawing/2014/main" id="{D30371EA-30E6-1041-95BD-CB02D9818535}"/>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6" name="صورة 35" descr="صورة تحتوي على نص, ألعاب القوى&#10;&#10;تم إنشاء الوصف تلقائياً">
            <a:extLst>
              <a:ext uri="{FF2B5EF4-FFF2-40B4-BE49-F238E27FC236}">
                <a16:creationId xmlns:a16="http://schemas.microsoft.com/office/drawing/2014/main" id="{AA63DED7-6E76-6D49-A54D-8C46D881E6A7}"/>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23641249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defTabSz="914400" rtl="1" eaLnBrk="1" latinLnBrk="0" hangingPunct="1">
              <a:lnSpc>
                <a:spcPct val="90000"/>
              </a:lnSpc>
              <a:spcBef>
                <a:spcPct val="0"/>
              </a:spcBef>
              <a:buNone/>
            </a:pPr>
            <a:r>
              <a:rPr lang="ar-SA" b="1" dirty="0">
                <a:latin typeface="Calibri" panose="020F0502020204030204" pitchFamily="34" charset="0"/>
                <a:cs typeface="Calibri" panose="020F0502020204030204" pitchFamily="34" charset="0"/>
              </a:rPr>
              <a:t>عناصر هامة في النظام</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4" name="Google Shape;717;p26">
            <a:extLst>
              <a:ext uri="{FF2B5EF4-FFF2-40B4-BE49-F238E27FC236}">
                <a16:creationId xmlns:a16="http://schemas.microsoft.com/office/drawing/2014/main" id="{76A011A0-18F3-3444-AE6A-1E6325F52A3F}"/>
              </a:ext>
            </a:extLst>
          </p:cNvPr>
          <p:cNvSpPr/>
          <p:nvPr/>
        </p:nvSpPr>
        <p:spPr>
          <a:xfrm>
            <a:off x="5018798" y="2821704"/>
            <a:ext cx="2160000" cy="2160000"/>
          </a:xfrm>
          <a:prstGeom prst="blockArc">
            <a:avLst>
              <a:gd name="adj1" fmla="val 10800000"/>
              <a:gd name="adj2" fmla="val 18530"/>
              <a:gd name="adj3" fmla="val 14279"/>
            </a:avLst>
          </a:prstGeom>
          <a:solidFill>
            <a:srgbClr val="58B6C0"/>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5" name="Google Shape;718;p26">
            <a:extLst>
              <a:ext uri="{FF2B5EF4-FFF2-40B4-BE49-F238E27FC236}">
                <a16:creationId xmlns:a16="http://schemas.microsoft.com/office/drawing/2014/main" id="{29378B28-5177-6F49-9991-5E9A72D22571}"/>
              </a:ext>
            </a:extLst>
          </p:cNvPr>
          <p:cNvSpPr/>
          <p:nvPr/>
        </p:nvSpPr>
        <p:spPr>
          <a:xfrm>
            <a:off x="4298798" y="2101704"/>
            <a:ext cx="3600000" cy="3600000"/>
          </a:xfrm>
          <a:prstGeom prst="blockArc">
            <a:avLst>
              <a:gd name="adj1" fmla="val 14041284"/>
              <a:gd name="adj2" fmla="val 8836579"/>
              <a:gd name="adj3" fmla="val 8302"/>
            </a:avLst>
          </a:prstGeom>
          <a:solidFill>
            <a:srgbClr val="7A8C8E"/>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7" name="Google Shape;719;p26">
            <a:extLst>
              <a:ext uri="{FF2B5EF4-FFF2-40B4-BE49-F238E27FC236}">
                <a16:creationId xmlns:a16="http://schemas.microsoft.com/office/drawing/2014/main" id="{373C8ED5-B66B-E54A-93E9-FCF80B764C62}"/>
              </a:ext>
            </a:extLst>
          </p:cNvPr>
          <p:cNvSpPr/>
          <p:nvPr/>
        </p:nvSpPr>
        <p:spPr>
          <a:xfrm>
            <a:off x="4658798" y="2461704"/>
            <a:ext cx="2880000" cy="2880000"/>
          </a:xfrm>
          <a:prstGeom prst="blockArc">
            <a:avLst>
              <a:gd name="adj1" fmla="val 13129852"/>
              <a:gd name="adj2" fmla="val 5419760"/>
              <a:gd name="adj3" fmla="val 10687"/>
            </a:avLst>
          </a:prstGeom>
          <a:solidFill>
            <a:srgbClr val="75BDA7"/>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sp>
        <p:nvSpPr>
          <p:cNvPr id="8" name="Google Shape;720;p26">
            <a:extLst>
              <a:ext uri="{FF2B5EF4-FFF2-40B4-BE49-F238E27FC236}">
                <a16:creationId xmlns:a16="http://schemas.microsoft.com/office/drawing/2014/main" id="{1CFDCFB7-5E38-AC48-AD96-838E934D03DD}"/>
              </a:ext>
            </a:extLst>
          </p:cNvPr>
          <p:cNvSpPr/>
          <p:nvPr/>
        </p:nvSpPr>
        <p:spPr>
          <a:xfrm>
            <a:off x="5378798" y="3181704"/>
            <a:ext cx="1440000" cy="1440000"/>
          </a:xfrm>
          <a:prstGeom prst="blockArc">
            <a:avLst>
              <a:gd name="adj1" fmla="val 4048046"/>
              <a:gd name="adj2" fmla="val 13393565"/>
              <a:gd name="adj3" fmla="val 21513"/>
            </a:avLst>
          </a:prstGeom>
          <a:solidFill>
            <a:srgbClr val="3494BA"/>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700" b="1">
              <a:solidFill>
                <a:srgbClr val="000000"/>
              </a:solidFill>
              <a:latin typeface="Calibri" panose="020F0502020204030204" pitchFamily="34" charset="0"/>
              <a:ea typeface="Calibri"/>
              <a:cs typeface="Calibri" panose="020F0502020204030204" pitchFamily="34" charset="0"/>
              <a:sym typeface="Calibri"/>
            </a:endParaRPr>
          </a:p>
        </p:txBody>
      </p:sp>
      <p:cxnSp>
        <p:nvCxnSpPr>
          <p:cNvPr id="9" name="Google Shape;721;p26">
            <a:extLst>
              <a:ext uri="{FF2B5EF4-FFF2-40B4-BE49-F238E27FC236}">
                <a16:creationId xmlns:a16="http://schemas.microsoft.com/office/drawing/2014/main" id="{54C7C634-C49F-4745-957C-BDD37C8824AB}"/>
              </a:ext>
            </a:extLst>
          </p:cNvPr>
          <p:cNvCxnSpPr/>
          <p:nvPr/>
        </p:nvCxnSpPr>
        <p:spPr>
          <a:xfrm>
            <a:off x="927427" y="4255803"/>
            <a:ext cx="3117717" cy="0"/>
          </a:xfrm>
          <a:prstGeom prst="straightConnector1">
            <a:avLst/>
          </a:prstGeom>
          <a:noFill/>
          <a:ln w="9525" cap="flat" cmpd="sng">
            <a:solidFill>
              <a:srgbClr val="7A8C8E"/>
            </a:solidFill>
            <a:prstDash val="solid"/>
            <a:miter lim="800000"/>
            <a:headEnd type="oval" w="med" len="med"/>
            <a:tailEnd type="none" w="sm" len="sm"/>
          </a:ln>
        </p:spPr>
      </p:cxnSp>
      <p:cxnSp>
        <p:nvCxnSpPr>
          <p:cNvPr id="10" name="Google Shape;722;p26">
            <a:extLst>
              <a:ext uri="{FF2B5EF4-FFF2-40B4-BE49-F238E27FC236}">
                <a16:creationId xmlns:a16="http://schemas.microsoft.com/office/drawing/2014/main" id="{0491643C-CB45-B540-ACFC-8F29F1ADB8BD}"/>
              </a:ext>
            </a:extLst>
          </p:cNvPr>
          <p:cNvCxnSpPr>
            <a:endCxn id="5" idx="1"/>
          </p:cNvCxnSpPr>
          <p:nvPr/>
        </p:nvCxnSpPr>
        <p:spPr>
          <a:xfrm>
            <a:off x="4060999" y="4255779"/>
            <a:ext cx="649200" cy="538200"/>
          </a:xfrm>
          <a:prstGeom prst="straightConnector1">
            <a:avLst/>
          </a:prstGeom>
          <a:noFill/>
          <a:ln w="12700" cap="flat" cmpd="sng">
            <a:solidFill>
              <a:srgbClr val="7A8C8E"/>
            </a:solidFill>
            <a:prstDash val="solid"/>
            <a:miter lim="800000"/>
            <a:headEnd type="none" w="sm" len="sm"/>
            <a:tailEnd type="none" w="sm" len="sm"/>
          </a:ln>
        </p:spPr>
      </p:cxnSp>
      <p:cxnSp>
        <p:nvCxnSpPr>
          <p:cNvPr id="12" name="Google Shape;724;p26">
            <a:extLst>
              <a:ext uri="{FF2B5EF4-FFF2-40B4-BE49-F238E27FC236}">
                <a16:creationId xmlns:a16="http://schemas.microsoft.com/office/drawing/2014/main" id="{93035B3B-82DF-4C40-8144-4D644E82807C}"/>
              </a:ext>
            </a:extLst>
          </p:cNvPr>
          <p:cNvCxnSpPr/>
          <p:nvPr/>
        </p:nvCxnSpPr>
        <p:spPr>
          <a:xfrm>
            <a:off x="8025320" y="1831477"/>
            <a:ext cx="3263026" cy="0"/>
          </a:xfrm>
          <a:prstGeom prst="straightConnector1">
            <a:avLst/>
          </a:prstGeom>
          <a:noFill/>
          <a:ln w="9525" cap="flat" cmpd="sng">
            <a:solidFill>
              <a:srgbClr val="58B6C0"/>
            </a:solidFill>
            <a:prstDash val="solid"/>
            <a:miter lim="800000"/>
            <a:headEnd type="none" w="sm" len="sm"/>
            <a:tailEnd type="oval" w="med" len="med"/>
          </a:ln>
        </p:spPr>
      </p:cxnSp>
      <p:cxnSp>
        <p:nvCxnSpPr>
          <p:cNvPr id="13" name="Google Shape;725;p26">
            <a:extLst>
              <a:ext uri="{FF2B5EF4-FFF2-40B4-BE49-F238E27FC236}">
                <a16:creationId xmlns:a16="http://schemas.microsoft.com/office/drawing/2014/main" id="{FE2CE5DF-3244-5C4A-8300-4DA1D6E7AC54}"/>
              </a:ext>
            </a:extLst>
          </p:cNvPr>
          <p:cNvCxnSpPr/>
          <p:nvPr/>
        </p:nvCxnSpPr>
        <p:spPr>
          <a:xfrm rot="10800000">
            <a:off x="927428" y="1831477"/>
            <a:ext cx="3371371" cy="0"/>
          </a:xfrm>
          <a:prstGeom prst="straightConnector1">
            <a:avLst/>
          </a:prstGeom>
          <a:noFill/>
          <a:ln w="9525" cap="flat" cmpd="sng">
            <a:solidFill>
              <a:srgbClr val="75BDA7"/>
            </a:solidFill>
            <a:prstDash val="solid"/>
            <a:miter lim="800000"/>
            <a:headEnd type="none" w="sm" len="sm"/>
            <a:tailEnd type="oval" w="med" len="med"/>
          </a:ln>
        </p:spPr>
      </p:cxnSp>
      <p:cxnSp>
        <p:nvCxnSpPr>
          <p:cNvPr id="14" name="Google Shape;726;p26">
            <a:extLst>
              <a:ext uri="{FF2B5EF4-FFF2-40B4-BE49-F238E27FC236}">
                <a16:creationId xmlns:a16="http://schemas.microsoft.com/office/drawing/2014/main" id="{49809CDC-458E-0041-A5D3-1DB8C78A5898}"/>
              </a:ext>
            </a:extLst>
          </p:cNvPr>
          <p:cNvCxnSpPr/>
          <p:nvPr/>
        </p:nvCxnSpPr>
        <p:spPr>
          <a:xfrm>
            <a:off x="8180963" y="4255803"/>
            <a:ext cx="3107383" cy="0"/>
          </a:xfrm>
          <a:prstGeom prst="straightConnector1">
            <a:avLst/>
          </a:prstGeom>
          <a:noFill/>
          <a:ln w="9525" cap="flat" cmpd="sng">
            <a:solidFill>
              <a:srgbClr val="3494BA"/>
            </a:solidFill>
            <a:prstDash val="solid"/>
            <a:miter lim="800000"/>
            <a:headEnd type="none" w="sm" len="sm"/>
            <a:tailEnd type="oval" w="med" len="med"/>
          </a:ln>
        </p:spPr>
      </p:cxnSp>
      <p:cxnSp>
        <p:nvCxnSpPr>
          <p:cNvPr id="19" name="Google Shape;730;p26">
            <a:extLst>
              <a:ext uri="{FF2B5EF4-FFF2-40B4-BE49-F238E27FC236}">
                <a16:creationId xmlns:a16="http://schemas.microsoft.com/office/drawing/2014/main" id="{5987584D-7877-6B47-ADEE-E15003F6BE7B}"/>
              </a:ext>
            </a:extLst>
          </p:cNvPr>
          <p:cNvCxnSpPr>
            <a:endCxn id="7" idx="0"/>
          </p:cNvCxnSpPr>
          <p:nvPr/>
        </p:nvCxnSpPr>
        <p:spPr>
          <a:xfrm>
            <a:off x="4298920" y="1831384"/>
            <a:ext cx="798000" cy="1263900"/>
          </a:xfrm>
          <a:prstGeom prst="straightConnector1">
            <a:avLst/>
          </a:prstGeom>
          <a:noFill/>
          <a:ln w="9525" cap="flat" cmpd="sng">
            <a:solidFill>
              <a:srgbClr val="75BDA7"/>
            </a:solidFill>
            <a:prstDash val="solid"/>
            <a:miter lim="800000"/>
            <a:headEnd type="none" w="sm" len="sm"/>
            <a:tailEnd type="oval" w="med" len="med"/>
          </a:ln>
        </p:spPr>
      </p:cxnSp>
      <p:cxnSp>
        <p:nvCxnSpPr>
          <p:cNvPr id="20" name="Google Shape;731;p26">
            <a:extLst>
              <a:ext uri="{FF2B5EF4-FFF2-40B4-BE49-F238E27FC236}">
                <a16:creationId xmlns:a16="http://schemas.microsoft.com/office/drawing/2014/main" id="{F27CAA76-FCB8-9E43-91AD-AE9573B798EB}"/>
              </a:ext>
            </a:extLst>
          </p:cNvPr>
          <p:cNvCxnSpPr/>
          <p:nvPr/>
        </p:nvCxnSpPr>
        <p:spPr>
          <a:xfrm flipH="1">
            <a:off x="7021816" y="1831477"/>
            <a:ext cx="1011836" cy="2065836"/>
          </a:xfrm>
          <a:prstGeom prst="straightConnector1">
            <a:avLst/>
          </a:prstGeom>
          <a:noFill/>
          <a:ln w="9525" cap="flat" cmpd="sng">
            <a:solidFill>
              <a:srgbClr val="58B6C0"/>
            </a:solidFill>
            <a:prstDash val="solid"/>
            <a:miter lim="800000"/>
            <a:headEnd type="none" w="sm" len="sm"/>
            <a:tailEnd type="oval" w="med" len="med"/>
          </a:ln>
        </p:spPr>
      </p:cxnSp>
      <p:grpSp>
        <p:nvGrpSpPr>
          <p:cNvPr id="21" name="Google Shape;732;p26">
            <a:extLst>
              <a:ext uri="{FF2B5EF4-FFF2-40B4-BE49-F238E27FC236}">
                <a16:creationId xmlns:a16="http://schemas.microsoft.com/office/drawing/2014/main" id="{33506EAA-3B43-5948-A2D7-FD05F015C7D4}"/>
              </a:ext>
            </a:extLst>
          </p:cNvPr>
          <p:cNvGrpSpPr/>
          <p:nvPr/>
        </p:nvGrpSpPr>
        <p:grpSpPr>
          <a:xfrm>
            <a:off x="927424" y="4435735"/>
            <a:ext cx="3168356" cy="1631175"/>
            <a:chOff x="2551704" y="4283314"/>
            <a:chExt cx="935720" cy="1631175"/>
          </a:xfrm>
        </p:grpSpPr>
        <p:sp>
          <p:nvSpPr>
            <p:cNvPr id="22" name="Google Shape;733;p26">
              <a:extLst>
                <a:ext uri="{FF2B5EF4-FFF2-40B4-BE49-F238E27FC236}">
                  <a16:creationId xmlns:a16="http://schemas.microsoft.com/office/drawing/2014/main" id="{15CC08E8-6A33-AD44-B317-5A51A6731E2E}"/>
                </a:ext>
              </a:extLst>
            </p:cNvPr>
            <p:cNvSpPr txBox="1"/>
            <p:nvPr/>
          </p:nvSpPr>
          <p:spPr>
            <a:xfrm>
              <a:off x="2551706"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3" name="Google Shape;734;p26">
              <a:extLst>
                <a:ext uri="{FF2B5EF4-FFF2-40B4-BE49-F238E27FC236}">
                  <a16:creationId xmlns:a16="http://schemas.microsoft.com/office/drawing/2014/main" id="{40C4889E-F4C1-6E49-AC59-BF3C9EA69B3A}"/>
                </a:ext>
              </a:extLst>
            </p:cNvPr>
            <p:cNvSpPr txBox="1"/>
            <p:nvPr/>
          </p:nvSpPr>
          <p:spPr>
            <a:xfrm>
              <a:off x="2551704" y="4283314"/>
              <a:ext cx="927764" cy="1631175"/>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إذا تأخر المتعاقد في تنفيذ العقد عن الموعد المحدد؛ تفرض عليه غرامة تأخير لا تتجاوز (٦%) من قيمة عقد التوريد، ولا تتجاوز (٢٠%) من قيمة العقود الأخرى</a:t>
              </a:r>
              <a:endParaRPr lang="en-US" sz="2000" b="1" dirty="0">
                <a:latin typeface="Calibri" panose="020F0502020204030204" pitchFamily="34" charset="0"/>
                <a:cs typeface="Calibri" panose="020F0502020204030204" pitchFamily="34" charset="0"/>
              </a:endParaRPr>
            </a:p>
          </p:txBody>
        </p:sp>
      </p:grpSp>
      <p:grpSp>
        <p:nvGrpSpPr>
          <p:cNvPr id="24" name="Google Shape;735;p26">
            <a:extLst>
              <a:ext uri="{FF2B5EF4-FFF2-40B4-BE49-F238E27FC236}">
                <a16:creationId xmlns:a16="http://schemas.microsoft.com/office/drawing/2014/main" id="{A19F4DBE-B2AB-ED4A-9ACA-27D69A5F5B1B}"/>
              </a:ext>
            </a:extLst>
          </p:cNvPr>
          <p:cNvGrpSpPr/>
          <p:nvPr/>
        </p:nvGrpSpPr>
        <p:grpSpPr>
          <a:xfrm>
            <a:off x="927424" y="2019522"/>
            <a:ext cx="3371371" cy="1938952"/>
            <a:chOff x="2551705" y="4283314"/>
            <a:chExt cx="935718" cy="2001504"/>
          </a:xfrm>
        </p:grpSpPr>
        <p:sp>
          <p:nvSpPr>
            <p:cNvPr id="25" name="Google Shape;736;p26">
              <a:extLst>
                <a:ext uri="{FF2B5EF4-FFF2-40B4-BE49-F238E27FC236}">
                  <a16:creationId xmlns:a16="http://schemas.microsoft.com/office/drawing/2014/main" id="{08A00DE8-0D46-CD47-B9FF-6089AAABA149}"/>
                </a:ext>
              </a:extLst>
            </p:cNvPr>
            <p:cNvSpPr txBox="1"/>
            <p:nvPr/>
          </p:nvSpPr>
          <p:spPr>
            <a:xfrm>
              <a:off x="2551706" y="4560313"/>
              <a:ext cx="935717"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6" name="Google Shape;737;p26">
              <a:extLst>
                <a:ext uri="{FF2B5EF4-FFF2-40B4-BE49-F238E27FC236}">
                  <a16:creationId xmlns:a16="http://schemas.microsoft.com/office/drawing/2014/main" id="{22116000-ED08-5643-8A59-BA48C0447323}"/>
                </a:ext>
              </a:extLst>
            </p:cNvPr>
            <p:cNvSpPr txBox="1"/>
            <p:nvPr/>
          </p:nvSpPr>
          <p:spPr>
            <a:xfrm>
              <a:off x="2551705" y="4283314"/>
              <a:ext cx="927763" cy="2001504"/>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للجهة الحكومية -في حدود احتياجاتها الفعلية- إصدار أوامر تغيير بالزيادة في العقد بما لا يتجاوز (١٠%) من قيمته، ولها إصدار أوامر تغيير بالتخفيض بما لا يتجاوز (٢٠%) من قيمته</a:t>
              </a:r>
              <a:endParaRPr lang="en-US" sz="2000" b="1" dirty="0">
                <a:latin typeface="Calibri" panose="020F0502020204030204" pitchFamily="34" charset="0"/>
                <a:cs typeface="Calibri" panose="020F0502020204030204" pitchFamily="34" charset="0"/>
              </a:endParaRPr>
            </a:p>
          </p:txBody>
        </p:sp>
      </p:grpSp>
      <p:cxnSp>
        <p:nvCxnSpPr>
          <p:cNvPr id="27" name="Google Shape;738;p26">
            <a:extLst>
              <a:ext uri="{FF2B5EF4-FFF2-40B4-BE49-F238E27FC236}">
                <a16:creationId xmlns:a16="http://schemas.microsoft.com/office/drawing/2014/main" id="{8871F74F-D7EF-3B44-8528-CE8A2FF3E3AB}"/>
              </a:ext>
            </a:extLst>
          </p:cNvPr>
          <p:cNvCxnSpPr>
            <a:stCxn id="8" idx="0"/>
          </p:cNvCxnSpPr>
          <p:nvPr/>
        </p:nvCxnSpPr>
        <p:spPr>
          <a:xfrm rot="10800000" flipH="1">
            <a:off x="6315352" y="4255671"/>
            <a:ext cx="1865700" cy="168000"/>
          </a:xfrm>
          <a:prstGeom prst="straightConnector1">
            <a:avLst/>
          </a:prstGeom>
          <a:noFill/>
          <a:ln w="9525" cap="flat" cmpd="sng">
            <a:solidFill>
              <a:srgbClr val="3494BA"/>
            </a:solidFill>
            <a:prstDash val="solid"/>
            <a:miter lim="800000"/>
            <a:headEnd type="none" w="sm" len="sm"/>
            <a:tailEnd type="none" w="sm" len="sm"/>
          </a:ln>
        </p:spPr>
      </p:cxnSp>
      <p:grpSp>
        <p:nvGrpSpPr>
          <p:cNvPr id="28" name="Google Shape;739;p26">
            <a:extLst>
              <a:ext uri="{FF2B5EF4-FFF2-40B4-BE49-F238E27FC236}">
                <a16:creationId xmlns:a16="http://schemas.microsoft.com/office/drawing/2014/main" id="{2A49F808-6E59-8440-BCE1-98670C365FDE}"/>
              </a:ext>
            </a:extLst>
          </p:cNvPr>
          <p:cNvGrpSpPr/>
          <p:nvPr/>
        </p:nvGrpSpPr>
        <p:grpSpPr>
          <a:xfrm>
            <a:off x="7927463" y="4435735"/>
            <a:ext cx="3337106" cy="1631175"/>
            <a:chOff x="2551705" y="4283314"/>
            <a:chExt cx="935719" cy="1631175"/>
          </a:xfrm>
        </p:grpSpPr>
        <p:sp>
          <p:nvSpPr>
            <p:cNvPr id="29" name="Google Shape;740;p26">
              <a:extLst>
                <a:ext uri="{FF2B5EF4-FFF2-40B4-BE49-F238E27FC236}">
                  <a16:creationId xmlns:a16="http://schemas.microsoft.com/office/drawing/2014/main" id="{9575135B-154B-F24F-8870-7A54A7A64ECF}"/>
                </a:ext>
              </a:extLst>
            </p:cNvPr>
            <p:cNvSpPr txBox="1"/>
            <p:nvPr/>
          </p:nvSpPr>
          <p:spPr>
            <a:xfrm>
              <a:off x="2551705"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0" name="Google Shape;741;p26">
              <a:extLst>
                <a:ext uri="{FF2B5EF4-FFF2-40B4-BE49-F238E27FC236}">
                  <a16:creationId xmlns:a16="http://schemas.microsoft.com/office/drawing/2014/main" id="{86CB051B-4B55-A544-A526-DA90FA0FA7EE}"/>
                </a:ext>
              </a:extLst>
            </p:cNvPr>
            <p:cNvSpPr txBox="1"/>
            <p:nvPr/>
          </p:nvSpPr>
          <p:spPr>
            <a:xfrm>
              <a:off x="2559660" y="4283314"/>
              <a:ext cx="927764" cy="1631175"/>
            </a:xfrm>
            <a:prstGeom prst="rect">
              <a:avLst/>
            </a:prstGeom>
            <a:noFill/>
            <a:ln>
              <a:noFill/>
            </a:ln>
          </p:spPr>
          <p:txBody>
            <a:bodyPr spcFirstLastPara="1" wrap="square" lIns="91425" tIns="45700" rIns="91425" bIns="45700" anchor="t" anchorCtr="0">
              <a:spAutoFit/>
            </a:bodyPr>
            <a:lstStyle/>
            <a:p>
              <a:pPr lvl="0" algn="ctr" rtl="1"/>
              <a:r>
                <a:rPr lang="ar-SA" sz="2000" b="1" dirty="0">
                  <a:latin typeface="Calibri" panose="020F0502020204030204" pitchFamily="34" charset="0"/>
                  <a:cs typeface="Calibri" panose="020F0502020204030204" pitchFamily="34" charset="0"/>
                </a:rPr>
                <a:t>للجهة الحكومية أن تدفع للمتعاقد معها دفعة مقدمة مقابل ضمان بنكي مساوٍ لهذه القيمة</a:t>
              </a:r>
              <a:endParaRPr b="1" dirty="0">
                <a:solidFill>
                  <a:srgbClr val="3494BA"/>
                </a:solidFill>
                <a:latin typeface="Calibri" panose="020F0502020204030204" pitchFamily="34" charset="0"/>
                <a:ea typeface="Calibri"/>
                <a:cs typeface="Calibri" panose="020F0502020204030204" pitchFamily="34" charset="0"/>
                <a:sym typeface="Calibri"/>
              </a:endParaRPr>
            </a:p>
          </p:txBody>
        </p:sp>
      </p:grpSp>
      <p:grpSp>
        <p:nvGrpSpPr>
          <p:cNvPr id="31" name="Google Shape;742;p26">
            <a:extLst>
              <a:ext uri="{FF2B5EF4-FFF2-40B4-BE49-F238E27FC236}">
                <a16:creationId xmlns:a16="http://schemas.microsoft.com/office/drawing/2014/main" id="{E1E45623-871C-014A-A85C-B13E4A8BCF5A}"/>
              </a:ext>
            </a:extLst>
          </p:cNvPr>
          <p:cNvGrpSpPr/>
          <p:nvPr/>
        </p:nvGrpSpPr>
        <p:grpSpPr>
          <a:xfrm>
            <a:off x="8025322" y="2019523"/>
            <a:ext cx="3389545" cy="2246729"/>
            <a:chOff x="2551705" y="4283314"/>
            <a:chExt cx="972000" cy="2246729"/>
          </a:xfrm>
        </p:grpSpPr>
        <p:sp>
          <p:nvSpPr>
            <p:cNvPr id="32" name="Google Shape;743;p26">
              <a:extLst>
                <a:ext uri="{FF2B5EF4-FFF2-40B4-BE49-F238E27FC236}">
                  <a16:creationId xmlns:a16="http://schemas.microsoft.com/office/drawing/2014/main" id="{E60BEEFB-D6A3-7A43-A7E3-1F1C9484E064}"/>
                </a:ext>
              </a:extLst>
            </p:cNvPr>
            <p:cNvSpPr txBox="1"/>
            <p:nvPr/>
          </p:nvSpPr>
          <p:spPr>
            <a:xfrm>
              <a:off x="2551705"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3" name="Google Shape;744;p26">
              <a:extLst>
                <a:ext uri="{FF2B5EF4-FFF2-40B4-BE49-F238E27FC236}">
                  <a16:creationId xmlns:a16="http://schemas.microsoft.com/office/drawing/2014/main" id="{AAC9829B-B858-3E46-A853-D590AEFA980E}"/>
                </a:ext>
              </a:extLst>
            </p:cNvPr>
            <p:cNvSpPr txBox="1"/>
            <p:nvPr/>
          </p:nvSpPr>
          <p:spPr>
            <a:xfrm>
              <a:off x="2559660" y="4283314"/>
              <a:ext cx="964045" cy="2246729"/>
            </a:xfrm>
            <a:prstGeom prst="rect">
              <a:avLst/>
            </a:prstGeom>
            <a:noFill/>
            <a:ln>
              <a:noFill/>
            </a:ln>
          </p:spPr>
          <p:txBody>
            <a:bodyPr spcFirstLastPara="1" wrap="square" lIns="91425" tIns="45700" rIns="91425" bIns="45700" anchor="t" anchorCtr="0">
              <a:spAutoFit/>
            </a:bodyPr>
            <a:lstStyle/>
            <a:p>
              <a:pPr lvl="0" algn="ctr"/>
              <a:r>
                <a:rPr lang="ar-SA" sz="2000" b="1" dirty="0">
                  <a:latin typeface="Calibri" panose="020F0502020204030204" pitchFamily="34" charset="0"/>
                  <a:cs typeface="Calibri" panose="020F0502020204030204" pitchFamily="34" charset="0"/>
                </a:rPr>
                <a:t>يجب أن تكون الشروط والمواصفات الفنية للأعمال والمشتريات المطروحة تفصيلية ودقيقة وواضحة, وأن تراعي المواصفات القياسية المعتمدة أو المواصفات العالمية فيما ليس له مواصفات وطنية معتمدة</a:t>
              </a:r>
              <a:endParaRPr b="1" dirty="0">
                <a:latin typeface="Calibri" panose="020F0502020204030204" pitchFamily="34" charset="0"/>
                <a:ea typeface="Calibri"/>
                <a:cs typeface="Calibri" panose="020F0502020204030204" pitchFamily="34" charset="0"/>
                <a:sym typeface="Calibri"/>
              </a:endParaRPr>
            </a:p>
          </p:txBody>
        </p:sp>
      </p:grpSp>
      <p:cxnSp>
        <p:nvCxnSpPr>
          <p:cNvPr id="34" name="موصل مستقيم 33">
            <a:extLst>
              <a:ext uri="{FF2B5EF4-FFF2-40B4-BE49-F238E27FC236}">
                <a16:creationId xmlns:a16="http://schemas.microsoft.com/office/drawing/2014/main" id="{78C9F64A-1F07-834C-8492-1A1489D3018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5" name="صورة 34" descr="صورة تحتوي على نص, ألعاب القوى&#10;&#10;تم إنشاء الوصف تلقائياً">
            <a:extLst>
              <a:ext uri="{FF2B5EF4-FFF2-40B4-BE49-F238E27FC236}">
                <a16:creationId xmlns:a16="http://schemas.microsoft.com/office/drawing/2014/main" id="{27DD8397-8B29-744E-8C48-7DACD9EF34BE}"/>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13302741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79400" y="3429000"/>
            <a:ext cx="5638800" cy="2187575"/>
          </a:xfrm>
        </p:spPr>
        <p:txBody>
          <a:bodyPr>
            <a:normAutofit/>
          </a:bodyPr>
          <a:lstStyle/>
          <a:p>
            <a:pPr marL="0" indent="0" algn="ctr">
              <a:buNone/>
            </a:pPr>
            <a:r>
              <a:rPr lang="ar-SA" sz="5400" b="1" dirty="0">
                <a:latin typeface="Calibri" panose="020F0502020204030204" pitchFamily="34" charset="0"/>
                <a:cs typeface="Calibri" panose="020F0502020204030204" pitchFamily="34" charset="0"/>
              </a:rPr>
              <a:t>رحلة عملية </a:t>
            </a:r>
            <a:br>
              <a:rPr lang="ar-SA" sz="5400" b="1" dirty="0">
                <a:latin typeface="Calibri" panose="020F0502020204030204" pitchFamily="34" charset="0"/>
                <a:cs typeface="Calibri" panose="020F0502020204030204" pitchFamily="34" charset="0"/>
              </a:rPr>
            </a:br>
            <a:r>
              <a:rPr lang="ar-SA" sz="5400" b="1" dirty="0">
                <a:latin typeface="Calibri" panose="020F0502020204030204" pitchFamily="34" charset="0"/>
                <a:cs typeface="Calibri" panose="020F0502020204030204" pitchFamily="34" charset="0"/>
              </a:rPr>
              <a:t>المشتريات الحكومية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5276343" y="183643"/>
            <a:ext cx="6534657" cy="6534657"/>
          </a:xfrm>
        </p:spPr>
      </p:pic>
    </p:spTree>
    <p:extLst>
      <p:ext uri="{BB962C8B-B14F-4D97-AF65-F5344CB8AC3E}">
        <p14:creationId xmlns:p14="http://schemas.microsoft.com/office/powerpoint/2010/main" val="15954208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6545096" y="1922969"/>
            <a:ext cx="5265904" cy="775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6870699" y="1849552"/>
            <a:ext cx="4568011" cy="999552"/>
          </a:xfrm>
        </p:spPr>
        <p:txBody>
          <a:bodyPr>
            <a:noAutofit/>
          </a:bodyPr>
          <a:lstStyle/>
          <a:p>
            <a:pPr defTabSz="914400" rtl="1" eaLnBrk="1" latinLnBrk="0" hangingPunct="1">
              <a:lnSpc>
                <a:spcPct val="90000"/>
              </a:lnSpc>
              <a:spcBef>
                <a:spcPct val="0"/>
              </a:spcBef>
              <a:buNone/>
            </a:pPr>
            <a:r>
              <a:rPr lang="ar-SA" sz="2800" b="1" dirty="0">
                <a:solidFill>
                  <a:schemeClr val="bg1"/>
                </a:solidFill>
                <a:latin typeface="Calibri" panose="020F0502020204030204" pitchFamily="34" charset="0"/>
                <a:cs typeface="Calibri" panose="020F0502020204030204" pitchFamily="34" charset="0"/>
              </a:rPr>
              <a:t>      رحلة أسلوب المنافسة العامة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10927968" y="2046541"/>
            <a:ext cx="660782" cy="612899"/>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١</a:t>
            </a:r>
          </a:p>
        </p:txBody>
      </p:sp>
      <p:sp>
        <p:nvSpPr>
          <p:cNvPr id="9" name="مستطيل مستدير الزوايا 8">
            <a:extLst>
              <a:ext uri="{FF2B5EF4-FFF2-40B4-BE49-F238E27FC236}">
                <a16:creationId xmlns:a16="http://schemas.microsoft.com/office/drawing/2014/main" id="{8E09E6B7-B7CC-CE47-818C-795E3C4D798B}"/>
              </a:ext>
            </a:extLst>
          </p:cNvPr>
          <p:cNvSpPr/>
          <p:nvPr/>
        </p:nvSpPr>
        <p:spPr>
          <a:xfrm>
            <a:off x="6545096" y="3002543"/>
            <a:ext cx="5265904" cy="775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عنوان 5">
            <a:extLst>
              <a:ext uri="{FF2B5EF4-FFF2-40B4-BE49-F238E27FC236}">
                <a16:creationId xmlns:a16="http://schemas.microsoft.com/office/drawing/2014/main" id="{6C0C9D37-D59D-4740-832E-64DCC8163066}"/>
              </a:ext>
            </a:extLst>
          </p:cNvPr>
          <p:cNvSpPr txBox="1">
            <a:spLocks/>
          </p:cNvSpPr>
          <p:nvPr/>
        </p:nvSpPr>
        <p:spPr>
          <a:xfrm>
            <a:off x="6421603" y="2944257"/>
            <a:ext cx="4568011" cy="999552"/>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ar-SA" sz="2800" b="1" dirty="0">
                <a:solidFill>
                  <a:schemeClr val="bg1"/>
                </a:solidFill>
                <a:latin typeface="Calibri" panose="020F0502020204030204" pitchFamily="34" charset="0"/>
                <a:cs typeface="Calibri" panose="020F0502020204030204" pitchFamily="34" charset="0"/>
              </a:rPr>
              <a:t>رحلة أسلوب المنافسة المحدودة</a:t>
            </a:r>
          </a:p>
        </p:txBody>
      </p:sp>
      <p:sp>
        <p:nvSpPr>
          <p:cNvPr id="11" name="دمعة 10">
            <a:extLst>
              <a:ext uri="{FF2B5EF4-FFF2-40B4-BE49-F238E27FC236}">
                <a16:creationId xmlns:a16="http://schemas.microsoft.com/office/drawing/2014/main" id="{489A2190-6BD3-0540-8364-D691010E4646}"/>
              </a:ext>
            </a:extLst>
          </p:cNvPr>
          <p:cNvSpPr/>
          <p:nvPr/>
        </p:nvSpPr>
        <p:spPr>
          <a:xfrm>
            <a:off x="10927968" y="3126115"/>
            <a:ext cx="660782" cy="612899"/>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٢</a:t>
            </a:r>
          </a:p>
        </p:txBody>
      </p:sp>
      <p:sp>
        <p:nvSpPr>
          <p:cNvPr id="12" name="مستطيل مستدير الزوايا 11">
            <a:extLst>
              <a:ext uri="{FF2B5EF4-FFF2-40B4-BE49-F238E27FC236}">
                <a16:creationId xmlns:a16="http://schemas.microsoft.com/office/drawing/2014/main" id="{62FD6CDF-A70B-004F-904D-B4A6C5FCBA89}"/>
              </a:ext>
            </a:extLst>
          </p:cNvPr>
          <p:cNvSpPr/>
          <p:nvPr/>
        </p:nvSpPr>
        <p:spPr>
          <a:xfrm>
            <a:off x="6545096" y="4063060"/>
            <a:ext cx="5265904" cy="775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عنوان 5">
            <a:extLst>
              <a:ext uri="{FF2B5EF4-FFF2-40B4-BE49-F238E27FC236}">
                <a16:creationId xmlns:a16="http://schemas.microsoft.com/office/drawing/2014/main" id="{B53DFC6E-E2A9-8E4B-AB80-E3663801F79C}"/>
              </a:ext>
            </a:extLst>
          </p:cNvPr>
          <p:cNvSpPr txBox="1">
            <a:spLocks/>
          </p:cNvSpPr>
          <p:nvPr/>
        </p:nvSpPr>
        <p:spPr>
          <a:xfrm>
            <a:off x="6485585" y="3951134"/>
            <a:ext cx="4568011" cy="999552"/>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ar-SA" sz="2800" b="1" dirty="0">
                <a:solidFill>
                  <a:schemeClr val="bg1"/>
                </a:solidFill>
                <a:latin typeface="Calibri" panose="020F0502020204030204" pitchFamily="34" charset="0"/>
                <a:cs typeface="Calibri" panose="020F0502020204030204" pitchFamily="34" charset="0"/>
              </a:rPr>
              <a:t> رحلة أسلوب المنافسة على مرحلتين</a:t>
            </a:r>
          </a:p>
        </p:txBody>
      </p:sp>
      <p:sp>
        <p:nvSpPr>
          <p:cNvPr id="14" name="دمعة 13">
            <a:extLst>
              <a:ext uri="{FF2B5EF4-FFF2-40B4-BE49-F238E27FC236}">
                <a16:creationId xmlns:a16="http://schemas.microsoft.com/office/drawing/2014/main" id="{CBFC4848-AB00-9745-8AD6-7CED644CB4B2}"/>
              </a:ext>
            </a:extLst>
          </p:cNvPr>
          <p:cNvSpPr/>
          <p:nvPr/>
        </p:nvSpPr>
        <p:spPr>
          <a:xfrm>
            <a:off x="10927968" y="4186632"/>
            <a:ext cx="660782" cy="612899"/>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٣</a:t>
            </a:r>
          </a:p>
        </p:txBody>
      </p:sp>
      <p:sp>
        <p:nvSpPr>
          <p:cNvPr id="15" name="مستطيل مستدير الزوايا 14">
            <a:extLst>
              <a:ext uri="{FF2B5EF4-FFF2-40B4-BE49-F238E27FC236}">
                <a16:creationId xmlns:a16="http://schemas.microsoft.com/office/drawing/2014/main" id="{989BB601-4E3B-824E-9FCC-EED17DE6D92E}"/>
              </a:ext>
            </a:extLst>
          </p:cNvPr>
          <p:cNvSpPr/>
          <p:nvPr/>
        </p:nvSpPr>
        <p:spPr>
          <a:xfrm>
            <a:off x="1202386" y="1922969"/>
            <a:ext cx="4893614" cy="775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عنوان 5">
            <a:extLst>
              <a:ext uri="{FF2B5EF4-FFF2-40B4-BE49-F238E27FC236}">
                <a16:creationId xmlns:a16="http://schemas.microsoft.com/office/drawing/2014/main" id="{58CFBEC6-54D9-4B45-9667-4718CFF287CD}"/>
              </a:ext>
            </a:extLst>
          </p:cNvPr>
          <p:cNvSpPr txBox="1">
            <a:spLocks/>
          </p:cNvSpPr>
          <p:nvPr/>
        </p:nvSpPr>
        <p:spPr>
          <a:xfrm>
            <a:off x="753290" y="1827811"/>
            <a:ext cx="4568011" cy="999552"/>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ar-SA" sz="2800" b="1" dirty="0">
                <a:solidFill>
                  <a:schemeClr val="bg1"/>
                </a:solidFill>
                <a:latin typeface="Calibri" panose="020F0502020204030204" pitchFamily="34" charset="0"/>
                <a:cs typeface="Calibri" panose="020F0502020204030204" pitchFamily="34" charset="0"/>
              </a:rPr>
              <a:t> رحلة أسلوب الاتفاقية الإطارية</a:t>
            </a:r>
          </a:p>
        </p:txBody>
      </p:sp>
      <p:sp>
        <p:nvSpPr>
          <p:cNvPr id="18" name="دمعة 17">
            <a:extLst>
              <a:ext uri="{FF2B5EF4-FFF2-40B4-BE49-F238E27FC236}">
                <a16:creationId xmlns:a16="http://schemas.microsoft.com/office/drawing/2014/main" id="{D7B8EF7D-D19A-F64A-9175-19220FD13C4F}"/>
              </a:ext>
            </a:extLst>
          </p:cNvPr>
          <p:cNvSpPr/>
          <p:nvPr/>
        </p:nvSpPr>
        <p:spPr>
          <a:xfrm>
            <a:off x="5212968" y="2046541"/>
            <a:ext cx="660782" cy="612899"/>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٤</a:t>
            </a:r>
          </a:p>
        </p:txBody>
      </p:sp>
      <p:sp>
        <p:nvSpPr>
          <p:cNvPr id="19" name="مستطيل مستدير الزوايا 18">
            <a:extLst>
              <a:ext uri="{FF2B5EF4-FFF2-40B4-BE49-F238E27FC236}">
                <a16:creationId xmlns:a16="http://schemas.microsoft.com/office/drawing/2014/main" id="{97C13840-2EAF-F147-B41B-2E85262407E8}"/>
              </a:ext>
            </a:extLst>
          </p:cNvPr>
          <p:cNvSpPr/>
          <p:nvPr/>
        </p:nvSpPr>
        <p:spPr>
          <a:xfrm>
            <a:off x="1202386" y="3002543"/>
            <a:ext cx="4893614" cy="775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0" name="عنوان 5">
            <a:extLst>
              <a:ext uri="{FF2B5EF4-FFF2-40B4-BE49-F238E27FC236}">
                <a16:creationId xmlns:a16="http://schemas.microsoft.com/office/drawing/2014/main" id="{B1CF78EF-5FE7-6849-A848-1913D9A3FDD4}"/>
              </a:ext>
            </a:extLst>
          </p:cNvPr>
          <p:cNvSpPr txBox="1">
            <a:spLocks/>
          </p:cNvSpPr>
          <p:nvPr/>
        </p:nvSpPr>
        <p:spPr>
          <a:xfrm>
            <a:off x="753290" y="2906819"/>
            <a:ext cx="4568011" cy="999552"/>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ar-SA" sz="2800" b="1" dirty="0">
                <a:solidFill>
                  <a:schemeClr val="bg1"/>
                </a:solidFill>
                <a:latin typeface="Calibri" panose="020F0502020204030204" pitchFamily="34" charset="0"/>
                <a:cs typeface="Calibri" panose="020F0502020204030204" pitchFamily="34" charset="0"/>
              </a:rPr>
              <a:t> رحلة أسلوب الشراء المباشر</a:t>
            </a:r>
          </a:p>
        </p:txBody>
      </p:sp>
      <p:sp>
        <p:nvSpPr>
          <p:cNvPr id="21" name="دمعة 20">
            <a:extLst>
              <a:ext uri="{FF2B5EF4-FFF2-40B4-BE49-F238E27FC236}">
                <a16:creationId xmlns:a16="http://schemas.microsoft.com/office/drawing/2014/main" id="{89960ABF-492C-BB48-B8E2-F2587D72160B}"/>
              </a:ext>
            </a:extLst>
          </p:cNvPr>
          <p:cNvSpPr/>
          <p:nvPr/>
        </p:nvSpPr>
        <p:spPr>
          <a:xfrm>
            <a:off x="5212968" y="3126115"/>
            <a:ext cx="660782" cy="612899"/>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٥</a:t>
            </a:r>
          </a:p>
        </p:txBody>
      </p:sp>
      <p:sp>
        <p:nvSpPr>
          <p:cNvPr id="22" name="مستطيل مستدير الزوايا 21">
            <a:extLst>
              <a:ext uri="{FF2B5EF4-FFF2-40B4-BE49-F238E27FC236}">
                <a16:creationId xmlns:a16="http://schemas.microsoft.com/office/drawing/2014/main" id="{25F47D2A-C68E-9E41-AA9F-36DBF680128A}"/>
              </a:ext>
            </a:extLst>
          </p:cNvPr>
          <p:cNvSpPr/>
          <p:nvPr/>
        </p:nvSpPr>
        <p:spPr>
          <a:xfrm>
            <a:off x="1202386" y="4063060"/>
            <a:ext cx="4893614" cy="775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3" name="عنوان 5">
            <a:extLst>
              <a:ext uri="{FF2B5EF4-FFF2-40B4-BE49-F238E27FC236}">
                <a16:creationId xmlns:a16="http://schemas.microsoft.com/office/drawing/2014/main" id="{4B5B3D7C-C3CC-3847-A5F6-F9486FACBFE0}"/>
              </a:ext>
            </a:extLst>
          </p:cNvPr>
          <p:cNvSpPr txBox="1">
            <a:spLocks/>
          </p:cNvSpPr>
          <p:nvPr/>
        </p:nvSpPr>
        <p:spPr>
          <a:xfrm>
            <a:off x="753290" y="3943809"/>
            <a:ext cx="4568011" cy="999552"/>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ar-SA" sz="2800" b="1" dirty="0">
                <a:solidFill>
                  <a:schemeClr val="bg1"/>
                </a:solidFill>
                <a:latin typeface="Calibri" panose="020F0502020204030204" pitchFamily="34" charset="0"/>
                <a:cs typeface="Calibri" panose="020F0502020204030204" pitchFamily="34" charset="0"/>
              </a:rPr>
              <a:t> رحلة أسلوب المزايدة العكسية</a:t>
            </a:r>
          </a:p>
        </p:txBody>
      </p:sp>
      <p:sp>
        <p:nvSpPr>
          <p:cNvPr id="24" name="دمعة 23">
            <a:extLst>
              <a:ext uri="{FF2B5EF4-FFF2-40B4-BE49-F238E27FC236}">
                <a16:creationId xmlns:a16="http://schemas.microsoft.com/office/drawing/2014/main" id="{6ADC1D10-6E77-084B-BF44-B6C8521E39D2}"/>
              </a:ext>
            </a:extLst>
          </p:cNvPr>
          <p:cNvSpPr/>
          <p:nvPr/>
        </p:nvSpPr>
        <p:spPr>
          <a:xfrm>
            <a:off x="5212968" y="4186632"/>
            <a:ext cx="660782" cy="612899"/>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٦</a:t>
            </a:r>
          </a:p>
        </p:txBody>
      </p:sp>
      <p:sp>
        <p:nvSpPr>
          <p:cNvPr id="25" name="مستطيل مستدير الزوايا 24">
            <a:extLst>
              <a:ext uri="{FF2B5EF4-FFF2-40B4-BE49-F238E27FC236}">
                <a16:creationId xmlns:a16="http://schemas.microsoft.com/office/drawing/2014/main" id="{1B048487-5F31-6C47-9B80-78DD260C3162}"/>
              </a:ext>
            </a:extLst>
          </p:cNvPr>
          <p:cNvSpPr/>
          <p:nvPr/>
        </p:nvSpPr>
        <p:spPr>
          <a:xfrm>
            <a:off x="4085286" y="5211478"/>
            <a:ext cx="4893614" cy="775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6" name="عنوان 5">
            <a:extLst>
              <a:ext uri="{FF2B5EF4-FFF2-40B4-BE49-F238E27FC236}">
                <a16:creationId xmlns:a16="http://schemas.microsoft.com/office/drawing/2014/main" id="{5E75271A-A87D-2A41-8806-022473D868B2}"/>
              </a:ext>
            </a:extLst>
          </p:cNvPr>
          <p:cNvSpPr txBox="1">
            <a:spLocks/>
          </p:cNvSpPr>
          <p:nvPr/>
        </p:nvSpPr>
        <p:spPr>
          <a:xfrm>
            <a:off x="3649193" y="5100050"/>
            <a:ext cx="4568011" cy="999552"/>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ar-SA" sz="2800" b="1" dirty="0">
                <a:solidFill>
                  <a:schemeClr val="bg1"/>
                </a:solidFill>
                <a:latin typeface="Calibri" panose="020F0502020204030204" pitchFamily="34" charset="0"/>
                <a:cs typeface="Calibri" panose="020F0502020204030204" pitchFamily="34" charset="0"/>
              </a:rPr>
              <a:t> رحلة أسلوب المسابقة</a:t>
            </a:r>
          </a:p>
        </p:txBody>
      </p:sp>
      <p:sp>
        <p:nvSpPr>
          <p:cNvPr id="27" name="دمعة 26">
            <a:extLst>
              <a:ext uri="{FF2B5EF4-FFF2-40B4-BE49-F238E27FC236}">
                <a16:creationId xmlns:a16="http://schemas.microsoft.com/office/drawing/2014/main" id="{DB752CD1-013C-C543-AA05-34F105C39818}"/>
              </a:ext>
            </a:extLst>
          </p:cNvPr>
          <p:cNvSpPr/>
          <p:nvPr/>
        </p:nvSpPr>
        <p:spPr>
          <a:xfrm>
            <a:off x="8095868" y="5335050"/>
            <a:ext cx="660782" cy="612899"/>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٧</a:t>
            </a:r>
          </a:p>
        </p:txBody>
      </p:sp>
      <p:sp>
        <p:nvSpPr>
          <p:cNvPr id="28" name="عنوان 5">
            <a:extLst>
              <a:ext uri="{FF2B5EF4-FFF2-40B4-BE49-F238E27FC236}">
                <a16:creationId xmlns:a16="http://schemas.microsoft.com/office/drawing/2014/main" id="{15BE0653-3C3F-1E46-B177-248835C51725}"/>
              </a:ext>
            </a:extLst>
          </p:cNvPr>
          <p:cNvSpPr txBox="1">
            <a:spLocks/>
          </p:cNvSpPr>
          <p:nvPr/>
        </p:nvSpPr>
        <p:spPr>
          <a:xfrm>
            <a:off x="1600200" y="359348"/>
            <a:ext cx="72771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b="1" dirty="0">
                <a:latin typeface="Calibri" panose="020F0502020204030204" pitchFamily="34" charset="0"/>
                <a:cs typeface="Calibri" panose="020F0502020204030204" pitchFamily="34" charset="0"/>
              </a:rPr>
              <a:t>أساليب الشراء</a:t>
            </a:r>
          </a:p>
        </p:txBody>
      </p:sp>
      <p:pic>
        <p:nvPicPr>
          <p:cNvPr id="29" name="صورة 28" descr="صورة تحتوي على نص, ألعاب القوى&#10;&#10;تم إنشاء الوصف تلقائياً">
            <a:extLst>
              <a:ext uri="{FF2B5EF4-FFF2-40B4-BE49-F238E27FC236}">
                <a16:creationId xmlns:a16="http://schemas.microsoft.com/office/drawing/2014/main" id="{094343B7-5D88-514D-ADAE-87CF8FC7A5A1}"/>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pic>
        <p:nvPicPr>
          <p:cNvPr id="30" name="صورة 29">
            <a:extLst>
              <a:ext uri="{FF2B5EF4-FFF2-40B4-BE49-F238E27FC236}">
                <a16:creationId xmlns:a16="http://schemas.microsoft.com/office/drawing/2014/main" id="{D7DDB130-04DE-D442-A92D-49F8019F9635}"/>
              </a:ext>
            </a:extLst>
          </p:cNvPr>
          <p:cNvPicPr>
            <a:picLocks noChangeAspect="1"/>
          </p:cNvPicPr>
          <p:nvPr/>
        </p:nvPicPr>
        <p:blipFill rotWithShape="1">
          <a:blip r:embed="rId4">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13749155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682770"/>
          </a:xfrm>
        </p:spPr>
        <p:txBody>
          <a:bodyPr>
            <a:normAutofit/>
          </a:bodyPr>
          <a:lstStyle/>
          <a:p>
            <a:pPr marL="0" indent="0" defTabSz="914400" eaLnBrk="1" latinLnBrk="0" hangingPunct="1">
              <a:lnSpc>
                <a:spcPct val="90000"/>
              </a:lnSpc>
              <a:spcBef>
                <a:spcPts val="1000"/>
              </a:spcBef>
              <a:buNone/>
            </a:pPr>
            <a:r>
              <a:rPr lang="ar-SA" dirty="0">
                <a:latin typeface="Calibri" panose="020F0502020204030204" pitchFamily="34" charset="0"/>
                <a:cs typeface="Calibri" panose="020F0502020204030204" pitchFamily="34" charset="0"/>
              </a:rPr>
              <a:t>هو أسلوب الشراء الرئيس الذي يتم من خلاله طرح المنافسة للعامة</a:t>
            </a:r>
          </a:p>
          <a:p>
            <a:pPr marL="0" indent="0" defTabSz="914400" eaLnBrk="1" latinLnBrk="0" hangingPunct="1">
              <a:lnSpc>
                <a:spcPct val="90000"/>
              </a:lnSpc>
              <a:spcBef>
                <a:spcPts val="1000"/>
              </a:spcBef>
              <a:buNone/>
            </a:pPr>
            <a:endParaRPr lang="ar-SA" dirty="0">
              <a:latin typeface="Calibri" panose="020F0502020204030204" pitchFamily="34" charset="0"/>
              <a:cs typeface="Calibri" panose="020F0502020204030204" pitchFamily="34" charset="0"/>
            </a:endParaRPr>
          </a:p>
          <a:p>
            <a:pPr marL="0" indent="0" defTabSz="914400" eaLnBrk="1" latinLnBrk="0" hangingPunct="1">
              <a:lnSpc>
                <a:spcPct val="90000"/>
              </a:lnSpc>
              <a:spcBef>
                <a:spcPts val="1000"/>
              </a:spcBef>
              <a:buNone/>
            </a:pPr>
            <a:r>
              <a:rPr lang="ar-SA" sz="2400" dirty="0">
                <a:solidFill>
                  <a:srgbClr val="46A589"/>
                </a:solidFill>
                <a:latin typeface="Calibri" panose="020F0502020204030204" pitchFamily="34" charset="0"/>
                <a:cs typeface="Calibri" panose="020F0502020204030204" pitchFamily="34" charset="0"/>
              </a:rPr>
              <a:t>لا توجد شروط محددة لطرح المنافسة العامة، ويجوز للجهة طرح أي من منافساتها بأسلوب المنافسة العامة</a:t>
            </a:r>
          </a:p>
          <a:p>
            <a:pPr marL="0" indent="0" defTabSz="914400" eaLnBrk="1" latinLnBrk="0" hangingPunct="1">
              <a:lnSpc>
                <a:spcPct val="90000"/>
              </a:lnSpc>
              <a:spcBef>
                <a:spcPts val="1000"/>
              </a:spcBef>
              <a:buNone/>
            </a:pPr>
            <a:endParaRPr lang="ar-SA" sz="2400" dirty="0">
              <a:solidFill>
                <a:srgbClr val="46A589"/>
              </a:solidFill>
              <a:latin typeface="Calibri" panose="020F0502020204030204" pitchFamily="34" charset="0"/>
              <a:cs typeface="Calibri" panose="020F0502020204030204" pitchFamily="34" charset="0"/>
            </a:endParaRPr>
          </a:p>
        </p:txBody>
      </p:sp>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2819400" y="495300"/>
            <a:ext cx="64897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المنافسة العامة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١</a:t>
            </a:r>
          </a:p>
        </p:txBody>
      </p:sp>
      <p:cxnSp>
        <p:nvCxnSpPr>
          <p:cNvPr id="5" name="موصل مستقيم 4">
            <a:extLst>
              <a:ext uri="{FF2B5EF4-FFF2-40B4-BE49-F238E27FC236}">
                <a16:creationId xmlns:a16="http://schemas.microsoft.com/office/drawing/2014/main" id="{A25EA276-F348-4440-B8EC-49BF38892149}"/>
              </a:ext>
            </a:extLst>
          </p:cNvPr>
          <p:cNvCxnSpPr/>
          <p:nvPr/>
        </p:nvCxnSpPr>
        <p:spPr>
          <a:xfrm flipH="1">
            <a:off x="3708400" y="2578100"/>
            <a:ext cx="7899400" cy="0"/>
          </a:xfrm>
          <a:prstGeom prst="line">
            <a:avLst/>
          </a:prstGeom>
          <a:ln w="28575">
            <a:solidFill>
              <a:srgbClr val="46A589"/>
            </a:solidFill>
          </a:ln>
        </p:spPr>
        <p:style>
          <a:lnRef idx="1">
            <a:schemeClr val="accent1"/>
          </a:lnRef>
          <a:fillRef idx="0">
            <a:schemeClr val="accent1"/>
          </a:fillRef>
          <a:effectRef idx="0">
            <a:schemeClr val="accent1"/>
          </a:effectRef>
          <a:fontRef idx="minor">
            <a:schemeClr val="tx1"/>
          </a:fontRef>
        </p:style>
      </p:cxnSp>
      <p:pic>
        <p:nvPicPr>
          <p:cNvPr id="8" name="صورة 7" descr="صورة تحتوي على نص, ألعاب القوى&#10;&#10;تم إنشاء الوصف تلقائياً">
            <a:extLst>
              <a:ext uri="{FF2B5EF4-FFF2-40B4-BE49-F238E27FC236}">
                <a16:creationId xmlns:a16="http://schemas.microsoft.com/office/drawing/2014/main" id="{60B0BD2A-8053-144A-B030-4D18AED2B41C}"/>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5565829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عنصر نائب للمحتوى 6">
            <a:extLst>
              <a:ext uri="{FF2B5EF4-FFF2-40B4-BE49-F238E27FC236}">
                <a16:creationId xmlns:a16="http://schemas.microsoft.com/office/drawing/2014/main" id="{E539161D-9490-3845-8E2F-4642472F1554}"/>
              </a:ext>
            </a:extLst>
          </p:cNvPr>
          <p:cNvPicPr>
            <a:picLocks noGrp="1" noChangeAspect="1"/>
          </p:cNvPicPr>
          <p:nvPr>
            <p:ph sz="half" idx="2"/>
          </p:nvPr>
        </p:nvPicPr>
        <p:blipFill>
          <a:blip r:embed="rId2"/>
          <a:stretch>
            <a:fillRect/>
          </a:stretch>
        </p:blipFill>
        <p:spPr>
          <a:xfrm>
            <a:off x="2425700" y="1815527"/>
            <a:ext cx="7277100" cy="4683125"/>
          </a:xfrm>
        </p:spPr>
      </p:pic>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2819400" y="495300"/>
            <a:ext cx="64897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المنافسة العامة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3"/>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١</a:t>
            </a:r>
          </a:p>
        </p:txBody>
      </p:sp>
      <p:pic>
        <p:nvPicPr>
          <p:cNvPr id="8" name="صورة 7" descr="صورة تحتوي على نص, ألعاب القوى&#10;&#10;تم إنشاء الوصف تلقائياً">
            <a:extLst>
              <a:ext uri="{FF2B5EF4-FFF2-40B4-BE49-F238E27FC236}">
                <a16:creationId xmlns:a16="http://schemas.microsoft.com/office/drawing/2014/main" id="{ECFD30F7-1C61-5048-84C4-8C50D7826739}"/>
              </a:ext>
            </a:extLst>
          </p:cNvPr>
          <p:cNvPicPr>
            <a:picLocks noChangeAspect="1"/>
          </p:cNvPicPr>
          <p:nvPr/>
        </p:nvPicPr>
        <p:blipFill rotWithShape="1">
          <a:blip r:embed="rId4">
            <a:alphaModFix amt="5000"/>
          </a:blip>
          <a:srcRect l="11966" t="27669" r="67094" b="28581"/>
          <a:stretch/>
        </p:blipFill>
        <p:spPr>
          <a:xfrm flipH="1">
            <a:off x="-2" y="4825999"/>
            <a:ext cx="1489385" cy="2204151"/>
          </a:xfrm>
          <a:prstGeom prst="rect">
            <a:avLst/>
          </a:prstGeom>
        </p:spPr>
      </p:pic>
      <p:pic>
        <p:nvPicPr>
          <p:cNvPr id="9" name="صورة 8">
            <a:extLst>
              <a:ext uri="{FF2B5EF4-FFF2-40B4-BE49-F238E27FC236}">
                <a16:creationId xmlns:a16="http://schemas.microsoft.com/office/drawing/2014/main" id="{5C159523-23D0-214D-8445-A3D6CAAC91F1}"/>
              </a:ext>
            </a:extLst>
          </p:cNvPr>
          <p:cNvPicPr>
            <a:picLocks noChangeAspect="1"/>
          </p:cNvPicPr>
          <p:nvPr/>
        </p:nvPicPr>
        <p:blipFill rotWithShape="1">
          <a:blip r:embed="rId5">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455202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682770"/>
          </a:xfrm>
        </p:spPr>
        <p:txBody>
          <a:bodyPr>
            <a:normAutofit/>
          </a:bodyPr>
          <a:lstStyle/>
          <a:p>
            <a:pPr marL="0" indent="0" defTabSz="914400" eaLnBrk="1" latinLnBrk="0" hangingPunct="1">
              <a:lnSpc>
                <a:spcPct val="90000"/>
              </a:lnSpc>
              <a:spcBef>
                <a:spcPts val="1000"/>
              </a:spcBef>
              <a:buNone/>
            </a:pPr>
            <a:r>
              <a:rPr lang="ar-SA" dirty="0">
                <a:latin typeface="Calibri" panose="020F0502020204030204" pitchFamily="34" charset="0"/>
                <a:cs typeface="Calibri" panose="020F0502020204030204" pitchFamily="34" charset="0"/>
              </a:rPr>
              <a:t>هي المنافسة التي يتم دعوة عدد محدد من المتنافسين للمشاركة بها وتقديم عروضهم</a:t>
            </a:r>
          </a:p>
          <a:p>
            <a:pPr marL="0" indent="0" defTabSz="914400" eaLnBrk="1" latinLnBrk="0" hangingPunct="1">
              <a:lnSpc>
                <a:spcPct val="90000"/>
              </a:lnSpc>
              <a:spcBef>
                <a:spcPts val="1000"/>
              </a:spcBef>
              <a:buNone/>
            </a:pPr>
            <a:endParaRPr lang="ar-SA" dirty="0">
              <a:latin typeface="Calibri" panose="020F0502020204030204" pitchFamily="34" charset="0"/>
              <a:cs typeface="Calibri" panose="020F0502020204030204" pitchFamily="34" charset="0"/>
            </a:endParaRPr>
          </a:p>
          <a:p>
            <a:pPr marL="0" indent="0" defTabSz="914400" eaLnBrk="1" latinLnBrk="0" hangingPunct="1">
              <a:lnSpc>
                <a:spcPct val="90000"/>
              </a:lnSpc>
              <a:spcBef>
                <a:spcPts val="1000"/>
              </a:spcBef>
              <a:buNone/>
            </a:pPr>
            <a:r>
              <a:rPr lang="ar-SA" sz="2400" dirty="0">
                <a:solidFill>
                  <a:srgbClr val="46A589"/>
                </a:solidFill>
                <a:latin typeface="Calibri" panose="020F0502020204030204" pitchFamily="34" charset="0"/>
                <a:cs typeface="Calibri" panose="020F0502020204030204" pitchFamily="34" charset="0"/>
              </a:rPr>
              <a:t>يجوز للجهة الحكومية طرح المنافسة المحدودة في الحالات التالية:</a:t>
            </a:r>
            <a:br>
              <a:rPr lang="ar-SA" sz="2400" dirty="0">
                <a:solidFill>
                  <a:srgbClr val="46A589"/>
                </a:solidFill>
                <a:latin typeface="Calibri" panose="020F0502020204030204" pitchFamily="34" charset="0"/>
                <a:cs typeface="Calibri" panose="020F0502020204030204" pitchFamily="34" charset="0"/>
              </a:rPr>
            </a:br>
            <a:endParaRPr lang="ar-SA" sz="2400" dirty="0">
              <a:solidFill>
                <a:srgbClr val="46A589"/>
              </a:solidFill>
              <a:latin typeface="Calibri" panose="020F0502020204030204" pitchFamily="34" charset="0"/>
              <a:cs typeface="Calibri" panose="020F0502020204030204" pitchFamily="34" charset="0"/>
            </a:endParaRPr>
          </a:p>
          <a:p>
            <a:pPr marL="314325" indent="-314325" defTabSz="914400" eaLnBrk="1" latinLnBrk="0" hangingPunct="1">
              <a:lnSpc>
                <a:spcPct val="90000"/>
              </a:lnSpc>
              <a:spcBef>
                <a:spcPts val="1000"/>
              </a:spcBef>
              <a:buFont typeface="+mj-lt"/>
              <a:buAutoNum type="arabicPeriod"/>
            </a:pPr>
            <a:r>
              <a:rPr lang="ar-SA" sz="2000" dirty="0">
                <a:latin typeface="Calibri" panose="020F0502020204030204" pitchFamily="34" charset="0"/>
                <a:cs typeface="Calibri" panose="020F0502020204030204" pitchFamily="34" charset="0"/>
              </a:rPr>
              <a:t>في الأعمال والمشتريات التي لا تتوفر إلا لدى عدد محدود من المقاولين أو الموردين، فإن زاد عددهم عن خمسة، طرحت في منافسة عامة.</a:t>
            </a:r>
          </a:p>
          <a:p>
            <a:pPr marL="314325" indent="-314325" defTabSz="914400" eaLnBrk="1" latinLnBrk="0" hangingPunct="1">
              <a:lnSpc>
                <a:spcPct val="90000"/>
              </a:lnSpc>
              <a:spcBef>
                <a:spcPts val="1000"/>
              </a:spcBef>
              <a:buFont typeface="+mj-lt"/>
              <a:buAutoNum type="arabicPeriod"/>
            </a:pPr>
            <a:r>
              <a:rPr lang="ar-SA" sz="2000" dirty="0">
                <a:latin typeface="Calibri" panose="020F0502020204030204" pitchFamily="34" charset="0"/>
                <a:cs typeface="Calibri" panose="020F0502020204030204" pitchFamily="34" charset="0"/>
              </a:rPr>
              <a:t>في الأعمال والمشتريات التي تبلغ تكلفتها التقديرية خمس مئة ألف ريال فأقل.</a:t>
            </a:r>
          </a:p>
          <a:p>
            <a:pPr marL="314325" indent="-314325" defTabSz="914400" eaLnBrk="1" latinLnBrk="0" hangingPunct="1">
              <a:lnSpc>
                <a:spcPct val="90000"/>
              </a:lnSpc>
              <a:spcBef>
                <a:spcPts val="1000"/>
              </a:spcBef>
              <a:buFont typeface="+mj-lt"/>
              <a:buAutoNum type="arabicPeriod"/>
            </a:pPr>
            <a:r>
              <a:rPr lang="ar-SA" sz="2000" dirty="0">
                <a:latin typeface="Calibri" panose="020F0502020204030204" pitchFamily="34" charset="0"/>
                <a:cs typeface="Calibri" panose="020F0502020204030204" pitchFamily="34" charset="0"/>
              </a:rPr>
              <a:t>في الأعمال والمشتريات العاجلة.</a:t>
            </a:r>
          </a:p>
          <a:p>
            <a:pPr marL="314325" indent="-314325" defTabSz="914400" eaLnBrk="1" latinLnBrk="0" hangingPunct="1">
              <a:lnSpc>
                <a:spcPct val="90000"/>
              </a:lnSpc>
              <a:spcBef>
                <a:spcPts val="1000"/>
              </a:spcBef>
              <a:buFont typeface="+mj-lt"/>
              <a:buAutoNum type="arabicPeriod"/>
            </a:pPr>
            <a:r>
              <a:rPr lang="ar-SA" sz="2000" dirty="0">
                <a:latin typeface="Calibri" panose="020F0502020204030204" pitchFamily="34" charset="0"/>
                <a:cs typeface="Calibri" panose="020F0502020204030204" pitchFamily="34" charset="0"/>
              </a:rPr>
              <a:t>في حالات التعاقد مع المؤسسات أو الكيانات غير الربحية.</a:t>
            </a:r>
          </a:p>
          <a:p>
            <a:pPr marL="314325" indent="-314325" defTabSz="914400" eaLnBrk="1" latinLnBrk="0" hangingPunct="1">
              <a:lnSpc>
                <a:spcPct val="90000"/>
              </a:lnSpc>
              <a:spcBef>
                <a:spcPts val="1000"/>
              </a:spcBef>
              <a:buFont typeface="+mj-lt"/>
              <a:buAutoNum type="arabicPeriod"/>
            </a:pPr>
            <a:r>
              <a:rPr lang="ar-SA" sz="2000" dirty="0">
                <a:latin typeface="Calibri" panose="020F0502020204030204" pitchFamily="34" charset="0"/>
                <a:cs typeface="Calibri" panose="020F0502020204030204" pitchFamily="34" charset="0"/>
              </a:rPr>
              <a:t>التعاقد مع المكاتب الاستشارية، على ألا يقل عددهم خمسة مكاتب.</a:t>
            </a:r>
          </a:p>
          <a:p>
            <a:pPr marL="0" indent="0" defTabSz="914400" eaLnBrk="1" latinLnBrk="0" hangingPunct="1">
              <a:lnSpc>
                <a:spcPct val="90000"/>
              </a:lnSpc>
              <a:spcBef>
                <a:spcPts val="1000"/>
              </a:spcBef>
              <a:buNone/>
            </a:pPr>
            <a:endParaRPr lang="ar-SA" sz="2400" dirty="0">
              <a:solidFill>
                <a:srgbClr val="46A589"/>
              </a:solidFill>
              <a:latin typeface="Calibri" panose="020F0502020204030204" pitchFamily="34" charset="0"/>
              <a:cs typeface="Calibri" panose="020F0502020204030204" pitchFamily="34" charset="0"/>
            </a:endParaRPr>
          </a:p>
        </p:txBody>
      </p:sp>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2235200" y="495300"/>
            <a:ext cx="70739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المنافسة المحدودة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٢</a:t>
            </a:r>
          </a:p>
        </p:txBody>
      </p:sp>
      <p:cxnSp>
        <p:nvCxnSpPr>
          <p:cNvPr id="5" name="موصل مستقيم 4">
            <a:extLst>
              <a:ext uri="{FF2B5EF4-FFF2-40B4-BE49-F238E27FC236}">
                <a16:creationId xmlns:a16="http://schemas.microsoft.com/office/drawing/2014/main" id="{A25EA276-F348-4440-B8EC-49BF38892149}"/>
              </a:ext>
            </a:extLst>
          </p:cNvPr>
          <p:cNvCxnSpPr/>
          <p:nvPr/>
        </p:nvCxnSpPr>
        <p:spPr>
          <a:xfrm flipH="1">
            <a:off x="3708400" y="2578100"/>
            <a:ext cx="7899400" cy="0"/>
          </a:xfrm>
          <a:prstGeom prst="line">
            <a:avLst/>
          </a:prstGeom>
          <a:ln w="28575">
            <a:solidFill>
              <a:srgbClr val="46A589"/>
            </a:solidFill>
          </a:ln>
        </p:spPr>
        <p:style>
          <a:lnRef idx="1">
            <a:schemeClr val="accent1"/>
          </a:lnRef>
          <a:fillRef idx="0">
            <a:schemeClr val="accent1"/>
          </a:fillRef>
          <a:effectRef idx="0">
            <a:schemeClr val="accent1"/>
          </a:effectRef>
          <a:fontRef idx="minor">
            <a:schemeClr val="tx1"/>
          </a:fontRef>
        </p:style>
      </p:cxnSp>
      <p:pic>
        <p:nvPicPr>
          <p:cNvPr id="8" name="صورة 7" descr="صورة تحتوي على نص, ألعاب القوى&#10;&#10;تم إنشاء الوصف تلقائياً">
            <a:extLst>
              <a:ext uri="{FF2B5EF4-FFF2-40B4-BE49-F238E27FC236}">
                <a16:creationId xmlns:a16="http://schemas.microsoft.com/office/drawing/2014/main" id="{A1E65E18-E238-7B45-A22A-A930B23502E9}"/>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12404890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عنصر نائب للمحتوى 6">
            <a:extLst>
              <a:ext uri="{FF2B5EF4-FFF2-40B4-BE49-F238E27FC236}">
                <a16:creationId xmlns:a16="http://schemas.microsoft.com/office/drawing/2014/main" id="{81864F15-C735-9A41-83F0-4DA6F59EBE90}"/>
              </a:ext>
            </a:extLst>
          </p:cNvPr>
          <p:cNvPicPr>
            <a:picLocks noGrp="1" noChangeAspect="1"/>
          </p:cNvPicPr>
          <p:nvPr>
            <p:ph sz="half" idx="2"/>
          </p:nvPr>
        </p:nvPicPr>
        <p:blipFill rotWithShape="1">
          <a:blip r:embed="rId2"/>
          <a:srcRect b="3017"/>
          <a:stretch/>
        </p:blipFill>
        <p:spPr>
          <a:xfrm>
            <a:off x="2710417" y="1820863"/>
            <a:ext cx="6166883" cy="4541837"/>
          </a:xfrm>
        </p:spPr>
      </p:pic>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2235200" y="495300"/>
            <a:ext cx="70739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المنافسة المحدودة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3"/>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٢</a:t>
            </a:r>
          </a:p>
        </p:txBody>
      </p:sp>
      <p:pic>
        <p:nvPicPr>
          <p:cNvPr id="8" name="صورة 7" descr="صورة تحتوي على نص, ألعاب القوى&#10;&#10;تم إنشاء الوصف تلقائياً">
            <a:extLst>
              <a:ext uri="{FF2B5EF4-FFF2-40B4-BE49-F238E27FC236}">
                <a16:creationId xmlns:a16="http://schemas.microsoft.com/office/drawing/2014/main" id="{7767CDBD-F27B-5042-AD7A-6961682BAFA2}"/>
              </a:ext>
            </a:extLst>
          </p:cNvPr>
          <p:cNvPicPr>
            <a:picLocks noChangeAspect="1"/>
          </p:cNvPicPr>
          <p:nvPr/>
        </p:nvPicPr>
        <p:blipFill rotWithShape="1">
          <a:blip r:embed="rId4">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2725788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682770"/>
          </a:xfrm>
        </p:spPr>
        <p:txBody>
          <a:bodyPr>
            <a:normAutofit/>
          </a:bodyPr>
          <a:lstStyle/>
          <a:p>
            <a:pPr marL="0" indent="0" defTabSz="914400" eaLnBrk="1" latinLnBrk="0" hangingPunct="1">
              <a:lnSpc>
                <a:spcPct val="90000"/>
              </a:lnSpc>
              <a:spcBef>
                <a:spcPts val="1000"/>
              </a:spcBef>
              <a:buNone/>
            </a:pPr>
            <a:r>
              <a:rPr lang="ar-SA" dirty="0">
                <a:latin typeface="Calibri" panose="020F0502020204030204" pitchFamily="34" charset="0"/>
                <a:cs typeface="Calibri" panose="020F0502020204030204" pitchFamily="34" charset="0"/>
              </a:rPr>
              <a:t>هي منافسة يتم طرحها على مرحلتين حيث تقوم الجهة في </a:t>
            </a:r>
            <a:r>
              <a:rPr lang="ar-SA" dirty="0">
                <a:solidFill>
                  <a:srgbClr val="46A589"/>
                </a:solidFill>
                <a:latin typeface="Calibri" panose="020F0502020204030204" pitchFamily="34" charset="0"/>
                <a:cs typeface="Calibri" panose="020F0502020204030204" pitchFamily="34" charset="0"/>
              </a:rPr>
              <a:t>المرحلة الأولى </a:t>
            </a:r>
            <a:r>
              <a:rPr lang="ar-SA" dirty="0">
                <a:latin typeface="Calibri" panose="020F0502020204030204" pitchFamily="34" charset="0"/>
                <a:cs typeface="Calibri" panose="020F0502020204030204" pitchFamily="34" charset="0"/>
              </a:rPr>
              <a:t>بذكر وصف عام بطبيعة المشروع، وتستقبل اقتراحات المتقدمين الفنية فقط وفي </a:t>
            </a:r>
            <a:r>
              <a:rPr lang="ar-SA" dirty="0">
                <a:solidFill>
                  <a:srgbClr val="46A589"/>
                </a:solidFill>
                <a:latin typeface="Calibri" panose="020F0502020204030204" pitchFamily="34" charset="0"/>
                <a:cs typeface="Calibri" panose="020F0502020204030204" pitchFamily="34" charset="0"/>
              </a:rPr>
              <a:t>المرحلة الثانية </a:t>
            </a:r>
            <a:r>
              <a:rPr lang="ar-SA" dirty="0">
                <a:latin typeface="Calibri" panose="020F0502020204030204" pitchFamily="34" charset="0"/>
                <a:cs typeface="Calibri" panose="020F0502020204030204" pitchFamily="34" charset="0"/>
              </a:rPr>
              <a:t>تقوم بطرح الشروط والمواصفات التفصيلية للمشروع.</a:t>
            </a:r>
          </a:p>
          <a:p>
            <a:pPr marL="0" indent="0" defTabSz="914400" eaLnBrk="1" latinLnBrk="0" hangingPunct="1">
              <a:lnSpc>
                <a:spcPct val="90000"/>
              </a:lnSpc>
              <a:spcBef>
                <a:spcPts val="1000"/>
              </a:spcBef>
              <a:buNone/>
            </a:pPr>
            <a:endParaRPr lang="ar-SA" dirty="0">
              <a:latin typeface="Calibri" panose="020F0502020204030204" pitchFamily="34" charset="0"/>
              <a:cs typeface="Calibri" panose="020F0502020204030204" pitchFamily="34" charset="0"/>
            </a:endParaRPr>
          </a:p>
          <a:p>
            <a:pPr marL="0" indent="0" defTabSz="914400" eaLnBrk="1" latinLnBrk="0" hangingPunct="1">
              <a:lnSpc>
                <a:spcPct val="90000"/>
              </a:lnSpc>
              <a:spcBef>
                <a:spcPts val="1000"/>
              </a:spcBef>
              <a:buNone/>
            </a:pPr>
            <a:r>
              <a:rPr lang="ar-SA" sz="2400" dirty="0">
                <a:solidFill>
                  <a:srgbClr val="46A589"/>
                </a:solidFill>
                <a:latin typeface="Calibri" panose="020F0502020204030204" pitchFamily="34" charset="0"/>
                <a:cs typeface="Calibri" panose="020F0502020204030204" pitchFamily="34" charset="0"/>
              </a:rPr>
              <a:t>يجوز للجهة الحكومية طرح المنافسة على مرحلتين إذا تعذر تحديد المواصفات الفنية والشروط التعاقدية النهائية تحديدا كاملا ودقيقا بسبب الطبيعة المعقدة والتخصصية لبعض الأعمال والمشتريات.</a:t>
            </a:r>
            <a:endParaRPr lang="ar-SA" sz="2000" dirty="0">
              <a:latin typeface="Calibri" panose="020F0502020204030204" pitchFamily="34" charset="0"/>
              <a:cs typeface="Calibri" panose="020F0502020204030204" pitchFamily="34" charset="0"/>
            </a:endParaRPr>
          </a:p>
          <a:p>
            <a:pPr marL="0" indent="0" defTabSz="914400" eaLnBrk="1" latinLnBrk="0" hangingPunct="1">
              <a:lnSpc>
                <a:spcPct val="90000"/>
              </a:lnSpc>
              <a:spcBef>
                <a:spcPts val="1000"/>
              </a:spcBef>
              <a:buNone/>
            </a:pPr>
            <a:endParaRPr lang="ar-SA" sz="2400" dirty="0">
              <a:solidFill>
                <a:srgbClr val="46A589"/>
              </a:solidFill>
              <a:latin typeface="Calibri" panose="020F0502020204030204" pitchFamily="34" charset="0"/>
              <a:cs typeface="Calibri" panose="020F0502020204030204" pitchFamily="34" charset="0"/>
            </a:endParaRPr>
          </a:p>
        </p:txBody>
      </p:sp>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1816100" y="495300"/>
            <a:ext cx="74930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المنافسة على مرحلتين</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٣</a:t>
            </a:r>
          </a:p>
        </p:txBody>
      </p:sp>
      <p:cxnSp>
        <p:nvCxnSpPr>
          <p:cNvPr id="5" name="موصل مستقيم 4">
            <a:extLst>
              <a:ext uri="{FF2B5EF4-FFF2-40B4-BE49-F238E27FC236}">
                <a16:creationId xmlns:a16="http://schemas.microsoft.com/office/drawing/2014/main" id="{A25EA276-F348-4440-B8EC-49BF38892149}"/>
              </a:ext>
            </a:extLst>
          </p:cNvPr>
          <p:cNvCxnSpPr/>
          <p:nvPr/>
        </p:nvCxnSpPr>
        <p:spPr>
          <a:xfrm flipH="1">
            <a:off x="3746500" y="3213100"/>
            <a:ext cx="7899400" cy="0"/>
          </a:xfrm>
          <a:prstGeom prst="line">
            <a:avLst/>
          </a:prstGeom>
          <a:ln w="28575">
            <a:solidFill>
              <a:srgbClr val="46A589"/>
            </a:solidFill>
          </a:ln>
        </p:spPr>
        <p:style>
          <a:lnRef idx="1">
            <a:schemeClr val="accent1"/>
          </a:lnRef>
          <a:fillRef idx="0">
            <a:schemeClr val="accent1"/>
          </a:fillRef>
          <a:effectRef idx="0">
            <a:schemeClr val="accent1"/>
          </a:effectRef>
          <a:fontRef idx="minor">
            <a:schemeClr val="tx1"/>
          </a:fontRef>
        </p:style>
      </p:cxnSp>
      <p:pic>
        <p:nvPicPr>
          <p:cNvPr id="8" name="صورة 7" descr="صورة تحتوي على نص, ألعاب القوى&#10;&#10;تم إنشاء الوصف تلقائياً">
            <a:extLst>
              <a:ext uri="{FF2B5EF4-FFF2-40B4-BE49-F238E27FC236}">
                <a16:creationId xmlns:a16="http://schemas.microsoft.com/office/drawing/2014/main" id="{3E9917DD-B0BB-DA4A-BB41-D142B78D393E}"/>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41188958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عنصر نائب للمحتوى 6">
            <a:extLst>
              <a:ext uri="{FF2B5EF4-FFF2-40B4-BE49-F238E27FC236}">
                <a16:creationId xmlns:a16="http://schemas.microsoft.com/office/drawing/2014/main" id="{1DD11547-4E77-EA40-BF26-7200308F7A22}"/>
              </a:ext>
            </a:extLst>
          </p:cNvPr>
          <p:cNvPicPr>
            <a:picLocks noGrp="1" noChangeAspect="1"/>
          </p:cNvPicPr>
          <p:nvPr>
            <p:ph sz="half" idx="2"/>
          </p:nvPr>
        </p:nvPicPr>
        <p:blipFill>
          <a:blip r:embed="rId2"/>
          <a:stretch>
            <a:fillRect/>
          </a:stretch>
        </p:blipFill>
        <p:spPr>
          <a:xfrm>
            <a:off x="2120900" y="1820863"/>
            <a:ext cx="7099300" cy="4683125"/>
          </a:xfrm>
        </p:spPr>
      </p:pic>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1816100" y="495300"/>
            <a:ext cx="74930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المنافسة على مرحلتين</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3"/>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٣</a:t>
            </a:r>
          </a:p>
        </p:txBody>
      </p:sp>
      <p:pic>
        <p:nvPicPr>
          <p:cNvPr id="8" name="صورة 7" descr="صورة تحتوي على نص, ألعاب القوى&#10;&#10;تم إنشاء الوصف تلقائياً">
            <a:extLst>
              <a:ext uri="{FF2B5EF4-FFF2-40B4-BE49-F238E27FC236}">
                <a16:creationId xmlns:a16="http://schemas.microsoft.com/office/drawing/2014/main" id="{C74F9EC4-22BA-8B4A-9E0F-2885ED7F61DF}"/>
              </a:ext>
            </a:extLst>
          </p:cNvPr>
          <p:cNvPicPr>
            <a:picLocks noChangeAspect="1"/>
          </p:cNvPicPr>
          <p:nvPr/>
        </p:nvPicPr>
        <p:blipFill rotWithShape="1">
          <a:blip r:embed="rId4">
            <a:alphaModFix amt="5000"/>
          </a:blip>
          <a:srcRect l="11966" t="27669" r="67094" b="28581"/>
          <a:stretch/>
        </p:blipFill>
        <p:spPr>
          <a:xfrm flipH="1">
            <a:off x="-2" y="4825999"/>
            <a:ext cx="1489385" cy="2204151"/>
          </a:xfrm>
          <a:prstGeom prst="rect">
            <a:avLst/>
          </a:prstGeom>
        </p:spPr>
      </p:pic>
      <p:pic>
        <p:nvPicPr>
          <p:cNvPr id="9" name="صورة 8">
            <a:extLst>
              <a:ext uri="{FF2B5EF4-FFF2-40B4-BE49-F238E27FC236}">
                <a16:creationId xmlns:a16="http://schemas.microsoft.com/office/drawing/2014/main" id="{55E59B9F-4CC0-EF43-A665-B758760457EE}"/>
              </a:ext>
            </a:extLst>
          </p:cNvPr>
          <p:cNvPicPr>
            <a:picLocks noChangeAspect="1"/>
          </p:cNvPicPr>
          <p:nvPr/>
        </p:nvPicPr>
        <p:blipFill rotWithShape="1">
          <a:blip r:embed="rId5">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57861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471489" y="2028824"/>
            <a:ext cx="11215686" cy="4386264"/>
          </a:xfrm>
        </p:spPr>
        <p:txBody>
          <a:bodyPr anchor="ctr">
            <a:normAutofit/>
          </a:bodyPr>
          <a:lstStyle/>
          <a:p>
            <a:pPr algn="ctr">
              <a:defRPr/>
            </a:pPr>
            <a:r>
              <a:rPr lang="ar-SA" sz="4000" dirty="0">
                <a:solidFill>
                  <a:srgbClr val="C00000"/>
                </a:solidFill>
                <a:latin typeface="Calibri" panose="020F0502020204030204" pitchFamily="34" charset="0"/>
                <a:cs typeface="Calibri" panose="020F0502020204030204" pitchFamily="34" charset="0"/>
              </a:rPr>
              <a:t>ما هي مسؤولية الإدارة اتجاه نظام الرقابة الداخلية ...؟  </a:t>
            </a:r>
          </a:p>
        </p:txBody>
      </p:sp>
      <p:pic>
        <p:nvPicPr>
          <p:cNvPr id="9" name="صورة 8">
            <a:extLst>
              <a:ext uri="{FF2B5EF4-FFF2-40B4-BE49-F238E27FC236}">
                <a16:creationId xmlns:a16="http://schemas.microsoft.com/office/drawing/2014/main" id="{2FBB0C72-360A-1147-879C-B42ED77292D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4761420" y="962315"/>
            <a:ext cx="2669159" cy="2669159"/>
          </a:xfrm>
          <a:prstGeom prst="rect">
            <a:avLst/>
          </a:prstGeom>
        </p:spPr>
      </p:pic>
    </p:spTree>
    <p:extLst>
      <p:ext uri="{BB962C8B-B14F-4D97-AF65-F5344CB8AC3E}">
        <p14:creationId xmlns:p14="http://schemas.microsoft.com/office/powerpoint/2010/main" val="81562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682770"/>
          </a:xfrm>
        </p:spPr>
        <p:txBody>
          <a:bodyPr>
            <a:normAutofit/>
          </a:bodyPr>
          <a:lstStyle/>
          <a:p>
            <a:pPr marL="0" indent="0" defTabSz="914400" eaLnBrk="1" latinLnBrk="0" hangingPunct="1">
              <a:lnSpc>
                <a:spcPct val="90000"/>
              </a:lnSpc>
              <a:spcBef>
                <a:spcPts val="1000"/>
              </a:spcBef>
              <a:buNone/>
            </a:pPr>
            <a:r>
              <a:rPr lang="ar-SA" dirty="0">
                <a:latin typeface="Calibri" panose="020F0502020204030204" pitchFamily="34" charset="0"/>
                <a:cs typeface="Calibri" panose="020F0502020204030204" pitchFamily="34" charset="0"/>
              </a:rPr>
              <a:t>هي اتفاقية بين جهة حكومية أو أكثر وواحد أو أكثر من الموردين أو المقاولين وتتضمن شروط وأحكام العقود التي ستتم ترسيتها أثناء فترة زمنية محددة، ومن الممكن بأن تكون هذه الاتفاقية مفتوحة أو مغلقة  </a:t>
            </a:r>
          </a:p>
          <a:p>
            <a:pPr marL="0" indent="0" defTabSz="914400" eaLnBrk="1" latinLnBrk="0" hangingPunct="1">
              <a:lnSpc>
                <a:spcPct val="90000"/>
              </a:lnSpc>
              <a:spcBef>
                <a:spcPts val="1000"/>
              </a:spcBef>
              <a:buNone/>
            </a:pPr>
            <a:r>
              <a:rPr lang="ar-SA" dirty="0">
                <a:latin typeface="Calibri" panose="020F0502020204030204" pitchFamily="34" charset="0"/>
                <a:cs typeface="Calibri" panose="020F0502020204030204" pitchFamily="34" charset="0"/>
              </a:rPr>
              <a:t/>
            </a:r>
            <a:br>
              <a:rPr lang="ar-SA" dirty="0">
                <a:latin typeface="Calibri" panose="020F0502020204030204" pitchFamily="34" charset="0"/>
                <a:cs typeface="Calibri" panose="020F0502020204030204" pitchFamily="34" charset="0"/>
              </a:rPr>
            </a:br>
            <a:r>
              <a:rPr lang="ar-SA" sz="2400" dirty="0">
                <a:solidFill>
                  <a:srgbClr val="46A589"/>
                </a:solidFill>
                <a:latin typeface="Calibri" panose="020F0502020204030204" pitchFamily="34" charset="0"/>
                <a:cs typeface="Calibri" panose="020F0502020204030204" pitchFamily="34" charset="0"/>
              </a:rPr>
              <a:t>يجوز للجهة الحكومية التعاقد من خلال اتفاقيات إطارية في الحالات الآتية:</a:t>
            </a:r>
            <a:br>
              <a:rPr lang="ar-SA" sz="2400" dirty="0">
                <a:solidFill>
                  <a:srgbClr val="46A589"/>
                </a:solidFill>
                <a:latin typeface="Calibri" panose="020F0502020204030204" pitchFamily="34" charset="0"/>
                <a:cs typeface="Calibri" panose="020F0502020204030204" pitchFamily="34" charset="0"/>
              </a:rPr>
            </a:br>
            <a:endParaRPr lang="ar-SA" sz="2400" dirty="0">
              <a:solidFill>
                <a:srgbClr val="46A589"/>
              </a:solidFill>
              <a:latin typeface="Calibri" panose="020F0502020204030204" pitchFamily="34" charset="0"/>
              <a:cs typeface="Calibri" panose="020F0502020204030204" pitchFamily="34" charset="0"/>
            </a:endParaRP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إذا ظهرت الحاجة إلى التعاقد على نحو متكرر للحصول على السلع أو الخدمات.</a:t>
            </a: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إذا كان المتوقع مستقبلا وجود حاجة إلى شراء السلع والخدمات، نظرا لطبيعة السلع والخدمات المطلوبة.</a:t>
            </a: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في الحالات التي يتعذر فيها تحديد كميات الأصناف أو حجم الأعمال أو الخدمات المتعاقد عليها أو موعد تنفيذها</a:t>
            </a:r>
            <a:endParaRPr lang="ar-SA" sz="1800" dirty="0">
              <a:latin typeface="Calibri" panose="020F0502020204030204" pitchFamily="34" charset="0"/>
              <a:cs typeface="Calibri" panose="020F0502020204030204" pitchFamily="34" charset="0"/>
            </a:endParaRPr>
          </a:p>
          <a:p>
            <a:pPr marL="0" indent="0" defTabSz="914400" eaLnBrk="1" latinLnBrk="0" hangingPunct="1">
              <a:lnSpc>
                <a:spcPct val="90000"/>
              </a:lnSpc>
              <a:spcBef>
                <a:spcPts val="1000"/>
              </a:spcBef>
              <a:buNone/>
            </a:pPr>
            <a:endParaRPr lang="ar-SA" sz="2400" dirty="0">
              <a:solidFill>
                <a:srgbClr val="46A589"/>
              </a:solidFill>
              <a:latin typeface="Calibri" panose="020F0502020204030204" pitchFamily="34" charset="0"/>
              <a:cs typeface="Calibri" panose="020F0502020204030204" pitchFamily="34" charset="0"/>
            </a:endParaRPr>
          </a:p>
        </p:txBody>
      </p:sp>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2628900" y="495300"/>
            <a:ext cx="66802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الاتفاقية الإطارية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٤</a:t>
            </a:r>
          </a:p>
        </p:txBody>
      </p:sp>
      <p:cxnSp>
        <p:nvCxnSpPr>
          <p:cNvPr id="5" name="موصل مستقيم 4">
            <a:extLst>
              <a:ext uri="{FF2B5EF4-FFF2-40B4-BE49-F238E27FC236}">
                <a16:creationId xmlns:a16="http://schemas.microsoft.com/office/drawing/2014/main" id="{A25EA276-F348-4440-B8EC-49BF38892149}"/>
              </a:ext>
            </a:extLst>
          </p:cNvPr>
          <p:cNvCxnSpPr/>
          <p:nvPr/>
        </p:nvCxnSpPr>
        <p:spPr>
          <a:xfrm flipH="1">
            <a:off x="3746500" y="3213100"/>
            <a:ext cx="7899400" cy="0"/>
          </a:xfrm>
          <a:prstGeom prst="line">
            <a:avLst/>
          </a:prstGeom>
          <a:ln w="28575">
            <a:solidFill>
              <a:srgbClr val="46A589"/>
            </a:solidFill>
          </a:ln>
        </p:spPr>
        <p:style>
          <a:lnRef idx="1">
            <a:schemeClr val="accent1"/>
          </a:lnRef>
          <a:fillRef idx="0">
            <a:schemeClr val="accent1"/>
          </a:fillRef>
          <a:effectRef idx="0">
            <a:schemeClr val="accent1"/>
          </a:effectRef>
          <a:fontRef idx="minor">
            <a:schemeClr val="tx1"/>
          </a:fontRef>
        </p:style>
      </p:cxnSp>
      <p:pic>
        <p:nvPicPr>
          <p:cNvPr id="8" name="صورة 7" descr="صورة تحتوي على نص, ألعاب القوى&#10;&#10;تم إنشاء الوصف تلقائياً">
            <a:extLst>
              <a:ext uri="{FF2B5EF4-FFF2-40B4-BE49-F238E27FC236}">
                <a16:creationId xmlns:a16="http://schemas.microsoft.com/office/drawing/2014/main" id="{B0ABE91C-585A-0D42-8D92-093D9B84987A}"/>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24329812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عنصر نائب للمحتوى 6">
            <a:extLst>
              <a:ext uri="{FF2B5EF4-FFF2-40B4-BE49-F238E27FC236}">
                <a16:creationId xmlns:a16="http://schemas.microsoft.com/office/drawing/2014/main" id="{0809FD76-E10B-104B-B55A-98AA85064317}"/>
              </a:ext>
            </a:extLst>
          </p:cNvPr>
          <p:cNvPicPr>
            <a:picLocks noGrp="1" noChangeAspect="1"/>
          </p:cNvPicPr>
          <p:nvPr>
            <p:ph sz="half" idx="2"/>
          </p:nvPr>
        </p:nvPicPr>
        <p:blipFill>
          <a:blip r:embed="rId2"/>
          <a:stretch>
            <a:fillRect/>
          </a:stretch>
        </p:blipFill>
        <p:spPr>
          <a:xfrm>
            <a:off x="3876915" y="1787018"/>
            <a:ext cx="4184170" cy="4683125"/>
          </a:xfrm>
        </p:spPr>
      </p:pic>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2628900" y="495300"/>
            <a:ext cx="66802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الاتفاقية الإطارية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3"/>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٤</a:t>
            </a:r>
          </a:p>
        </p:txBody>
      </p:sp>
      <p:pic>
        <p:nvPicPr>
          <p:cNvPr id="8" name="صورة 7" descr="صورة تحتوي على نص, ألعاب القوى&#10;&#10;تم إنشاء الوصف تلقائياً">
            <a:extLst>
              <a:ext uri="{FF2B5EF4-FFF2-40B4-BE49-F238E27FC236}">
                <a16:creationId xmlns:a16="http://schemas.microsoft.com/office/drawing/2014/main" id="{8225C24A-CF5F-8C41-8869-1D70BEC94B1F}"/>
              </a:ext>
            </a:extLst>
          </p:cNvPr>
          <p:cNvPicPr>
            <a:picLocks noChangeAspect="1"/>
          </p:cNvPicPr>
          <p:nvPr/>
        </p:nvPicPr>
        <p:blipFill rotWithShape="1">
          <a:blip r:embed="rId4">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24980537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785232"/>
          </a:xfrm>
        </p:spPr>
        <p:txBody>
          <a:bodyPr>
            <a:normAutofit/>
          </a:bodyPr>
          <a:lstStyle/>
          <a:p>
            <a:pPr marL="0" indent="0" defTabSz="914400" eaLnBrk="1" latinLnBrk="0" hangingPunct="1">
              <a:lnSpc>
                <a:spcPct val="90000"/>
              </a:lnSpc>
              <a:spcBef>
                <a:spcPts val="1000"/>
              </a:spcBef>
              <a:buNone/>
            </a:pPr>
            <a:r>
              <a:rPr lang="ar-SA" dirty="0">
                <a:latin typeface="Calibri" panose="020F0502020204030204" pitchFamily="34" charset="0"/>
                <a:cs typeface="Calibri" panose="020F0502020204030204" pitchFamily="34" charset="0"/>
              </a:rPr>
              <a:t>هو قيام الجهة الحكومية بالشراء أو التعاقد بشكل مباشر مع مورد أو مقاول </a:t>
            </a:r>
          </a:p>
          <a:p>
            <a:pPr marL="0" indent="0" defTabSz="914400" eaLnBrk="1" latinLnBrk="0" hangingPunct="1">
              <a:lnSpc>
                <a:spcPct val="90000"/>
              </a:lnSpc>
              <a:spcBef>
                <a:spcPts val="1000"/>
              </a:spcBef>
              <a:buNone/>
            </a:pPr>
            <a:endParaRPr lang="ar-SA" dirty="0">
              <a:latin typeface="Calibri" panose="020F0502020204030204" pitchFamily="34" charset="0"/>
              <a:cs typeface="Calibri" panose="020F0502020204030204" pitchFamily="34" charset="0"/>
            </a:endParaRPr>
          </a:p>
          <a:p>
            <a:pPr marL="0" indent="0" defTabSz="914400" eaLnBrk="1" latinLnBrk="0" hangingPunct="1">
              <a:lnSpc>
                <a:spcPct val="90000"/>
              </a:lnSpc>
              <a:spcBef>
                <a:spcPts val="1000"/>
              </a:spcBef>
              <a:buNone/>
            </a:pPr>
            <a:r>
              <a:rPr lang="ar-SA" sz="2400" dirty="0">
                <a:solidFill>
                  <a:srgbClr val="46A589"/>
                </a:solidFill>
                <a:latin typeface="Calibri" panose="020F0502020204030204" pitchFamily="34" charset="0"/>
                <a:cs typeface="Calibri" panose="020F0502020204030204" pitchFamily="34" charset="0"/>
              </a:rPr>
              <a:t>يجوز للجهة الحكومية التعاقد بأسلوب الشراء المباشر في الحالات الآتية:</a:t>
            </a:r>
            <a:br>
              <a:rPr lang="ar-SA" sz="2400" dirty="0">
                <a:solidFill>
                  <a:srgbClr val="46A589"/>
                </a:solidFill>
                <a:latin typeface="Calibri" panose="020F0502020204030204" pitchFamily="34" charset="0"/>
                <a:cs typeface="Calibri" panose="020F0502020204030204" pitchFamily="34" charset="0"/>
              </a:rPr>
            </a:br>
            <a:endParaRPr lang="ar-SA" sz="2400" dirty="0">
              <a:solidFill>
                <a:srgbClr val="46A589"/>
              </a:solidFill>
              <a:latin typeface="Calibri" panose="020F0502020204030204" pitchFamily="34" charset="0"/>
              <a:cs typeface="Calibri" panose="020F0502020204030204" pitchFamily="34" charset="0"/>
            </a:endParaRP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تأمين مشتريات الأسلحة والمعدات العسكرية وقطع غيارها، وذلك من خلال الهيئة العامة للصناعات العسكرية.</a:t>
            </a: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إذا كانت الأعمال والمشتريات متوافرة حصريا لدى مورد أو مقاول واحد، ولم يكن لديه بديل مقبول.</a:t>
            </a: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إذا كانت التكلفة التقديرية للأعمال والمشتريات لا تتجاوز مبلغ مئة ألف ريال وفي هذه الحالة تكون الأولوية في توجيه الدعوة للمنشآت الصغيرة والمتوسطة المحلية.</a:t>
            </a: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إذا كان استخدام هذا الأسلوب ضروريا لحماية مصالح الأمن الوطني ولا يمكن معه استخدام المنافسة العامة أو المحدودة</a:t>
            </a: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إذا كانت الأعمال والمشتريات متوفرة لدى كيان غير ربحي واحد.</a:t>
            </a: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في الحالات الطارئة.</a:t>
            </a:r>
          </a:p>
        </p:txBody>
      </p:sp>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2628900" y="495300"/>
            <a:ext cx="66802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الشراء المباشر</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٥</a:t>
            </a:r>
          </a:p>
        </p:txBody>
      </p:sp>
      <p:cxnSp>
        <p:nvCxnSpPr>
          <p:cNvPr id="5" name="موصل مستقيم 4">
            <a:extLst>
              <a:ext uri="{FF2B5EF4-FFF2-40B4-BE49-F238E27FC236}">
                <a16:creationId xmlns:a16="http://schemas.microsoft.com/office/drawing/2014/main" id="{A25EA276-F348-4440-B8EC-49BF38892149}"/>
              </a:ext>
            </a:extLst>
          </p:cNvPr>
          <p:cNvCxnSpPr/>
          <p:nvPr/>
        </p:nvCxnSpPr>
        <p:spPr>
          <a:xfrm flipH="1">
            <a:off x="3771900" y="2603500"/>
            <a:ext cx="7899400" cy="0"/>
          </a:xfrm>
          <a:prstGeom prst="line">
            <a:avLst/>
          </a:prstGeom>
          <a:ln w="28575">
            <a:solidFill>
              <a:srgbClr val="46A589"/>
            </a:solidFill>
          </a:ln>
        </p:spPr>
        <p:style>
          <a:lnRef idx="1">
            <a:schemeClr val="accent1"/>
          </a:lnRef>
          <a:fillRef idx="0">
            <a:schemeClr val="accent1"/>
          </a:fillRef>
          <a:effectRef idx="0">
            <a:schemeClr val="accent1"/>
          </a:effectRef>
          <a:fontRef idx="minor">
            <a:schemeClr val="tx1"/>
          </a:fontRef>
        </p:style>
      </p:cxnSp>
      <p:pic>
        <p:nvPicPr>
          <p:cNvPr id="8" name="صورة 7" descr="صورة تحتوي على نص, ألعاب القوى&#10;&#10;تم إنشاء الوصف تلقائياً">
            <a:extLst>
              <a:ext uri="{FF2B5EF4-FFF2-40B4-BE49-F238E27FC236}">
                <a16:creationId xmlns:a16="http://schemas.microsoft.com/office/drawing/2014/main" id="{222AE42C-6608-4245-80E7-11F9BF0E35A6}"/>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pic>
        <p:nvPicPr>
          <p:cNvPr id="9" name="صورة 8">
            <a:extLst>
              <a:ext uri="{FF2B5EF4-FFF2-40B4-BE49-F238E27FC236}">
                <a16:creationId xmlns:a16="http://schemas.microsoft.com/office/drawing/2014/main" id="{866FD4E4-C9F6-B845-9C3F-B23CA325CE42}"/>
              </a:ext>
            </a:extLst>
          </p:cNvPr>
          <p:cNvPicPr>
            <a:picLocks noChangeAspect="1"/>
          </p:cNvPicPr>
          <p:nvPr/>
        </p:nvPicPr>
        <p:blipFill rotWithShape="1">
          <a:blip r:embed="rId4">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26127120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عنصر نائب للمحتوى 6">
            <a:extLst>
              <a:ext uri="{FF2B5EF4-FFF2-40B4-BE49-F238E27FC236}">
                <a16:creationId xmlns:a16="http://schemas.microsoft.com/office/drawing/2014/main" id="{BC066262-61DF-9940-876F-D5192B966D29}"/>
              </a:ext>
            </a:extLst>
          </p:cNvPr>
          <p:cNvPicPr>
            <a:picLocks noGrp="1" noChangeAspect="1"/>
          </p:cNvPicPr>
          <p:nvPr>
            <p:ph sz="half" idx="2"/>
          </p:nvPr>
        </p:nvPicPr>
        <p:blipFill>
          <a:blip r:embed="rId2"/>
          <a:stretch>
            <a:fillRect/>
          </a:stretch>
        </p:blipFill>
        <p:spPr>
          <a:xfrm>
            <a:off x="3816350" y="1866900"/>
            <a:ext cx="4559300" cy="4495800"/>
          </a:xfrm>
        </p:spPr>
      </p:pic>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2628900" y="495300"/>
            <a:ext cx="66802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الشراء المباشر</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3"/>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٥</a:t>
            </a:r>
          </a:p>
        </p:txBody>
      </p:sp>
      <p:pic>
        <p:nvPicPr>
          <p:cNvPr id="8" name="صورة 7" descr="صورة تحتوي على نص, ألعاب القوى&#10;&#10;تم إنشاء الوصف تلقائياً">
            <a:extLst>
              <a:ext uri="{FF2B5EF4-FFF2-40B4-BE49-F238E27FC236}">
                <a16:creationId xmlns:a16="http://schemas.microsoft.com/office/drawing/2014/main" id="{9AEA6B01-7E87-7E47-B0DD-31692D933101}"/>
              </a:ext>
            </a:extLst>
          </p:cNvPr>
          <p:cNvPicPr>
            <a:picLocks noChangeAspect="1"/>
          </p:cNvPicPr>
          <p:nvPr/>
        </p:nvPicPr>
        <p:blipFill rotWithShape="1">
          <a:blip r:embed="rId4">
            <a:alphaModFix amt="5000"/>
          </a:blip>
          <a:srcRect l="11966" t="27669" r="67094" b="28581"/>
          <a:stretch/>
        </p:blipFill>
        <p:spPr>
          <a:xfrm flipH="1">
            <a:off x="-2" y="4825999"/>
            <a:ext cx="1489385" cy="2204151"/>
          </a:xfrm>
          <a:prstGeom prst="rect">
            <a:avLst/>
          </a:prstGeom>
        </p:spPr>
      </p:pic>
      <p:pic>
        <p:nvPicPr>
          <p:cNvPr id="9" name="صورة 8">
            <a:extLst>
              <a:ext uri="{FF2B5EF4-FFF2-40B4-BE49-F238E27FC236}">
                <a16:creationId xmlns:a16="http://schemas.microsoft.com/office/drawing/2014/main" id="{98B8A693-D1E4-EB47-9C52-411A01E1C584}"/>
              </a:ext>
            </a:extLst>
          </p:cNvPr>
          <p:cNvPicPr>
            <a:picLocks noChangeAspect="1"/>
          </p:cNvPicPr>
          <p:nvPr/>
        </p:nvPicPr>
        <p:blipFill rotWithShape="1">
          <a:blip r:embed="rId5">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40249995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785232"/>
          </a:xfrm>
        </p:spPr>
        <p:txBody>
          <a:bodyPr>
            <a:normAutofit/>
          </a:bodyPr>
          <a:lstStyle/>
          <a:p>
            <a:pPr marL="0" indent="0" defTabSz="914400" eaLnBrk="1" latinLnBrk="0" hangingPunct="1">
              <a:lnSpc>
                <a:spcPct val="90000"/>
              </a:lnSpc>
              <a:spcBef>
                <a:spcPts val="1000"/>
              </a:spcBef>
              <a:buNone/>
            </a:pPr>
            <a:r>
              <a:rPr lang="ar-SA" dirty="0">
                <a:latin typeface="Calibri" panose="020F0502020204030204" pitchFamily="34" charset="0"/>
                <a:cs typeface="Calibri" panose="020F0502020204030204" pitchFamily="34" charset="0"/>
              </a:rPr>
              <a:t>هو أسلوب إلكتروني لتقديم عروض مخفضة تعاقبيا خلال فترة زمنية محددة بغرض اختيار أفضل العروض.</a:t>
            </a:r>
          </a:p>
          <a:p>
            <a:pPr marL="0" indent="0" defTabSz="914400" eaLnBrk="1" latinLnBrk="0" hangingPunct="1">
              <a:lnSpc>
                <a:spcPct val="90000"/>
              </a:lnSpc>
              <a:spcBef>
                <a:spcPts val="1000"/>
              </a:spcBef>
              <a:buNone/>
            </a:pPr>
            <a:endParaRPr lang="ar-SA" dirty="0">
              <a:latin typeface="Calibri" panose="020F0502020204030204" pitchFamily="34" charset="0"/>
              <a:cs typeface="Calibri" panose="020F0502020204030204" pitchFamily="34" charset="0"/>
            </a:endParaRPr>
          </a:p>
          <a:p>
            <a:pPr marL="0" indent="0" defTabSz="914400" eaLnBrk="1" latinLnBrk="0" hangingPunct="1">
              <a:lnSpc>
                <a:spcPct val="90000"/>
              </a:lnSpc>
              <a:spcBef>
                <a:spcPts val="1000"/>
              </a:spcBef>
              <a:buNone/>
            </a:pPr>
            <a:r>
              <a:rPr lang="ar-SA" sz="2400" dirty="0">
                <a:solidFill>
                  <a:srgbClr val="46A589"/>
                </a:solidFill>
                <a:latin typeface="Calibri" panose="020F0502020204030204" pitchFamily="34" charset="0"/>
                <a:cs typeface="Calibri" panose="020F0502020204030204" pitchFamily="34" charset="0"/>
              </a:rPr>
              <a:t>يجوز للجهة الحكومية التعاقد بأسلوب المزايدة العكسية في الحالات الآتية:</a:t>
            </a:r>
            <a:br>
              <a:rPr lang="ar-SA" sz="2400" dirty="0">
                <a:solidFill>
                  <a:srgbClr val="46A589"/>
                </a:solidFill>
                <a:latin typeface="Calibri" panose="020F0502020204030204" pitchFamily="34" charset="0"/>
                <a:cs typeface="Calibri" panose="020F0502020204030204" pitchFamily="34" charset="0"/>
              </a:rPr>
            </a:br>
            <a:endParaRPr lang="ar-SA" sz="2400" dirty="0">
              <a:solidFill>
                <a:srgbClr val="46A589"/>
              </a:solidFill>
              <a:latin typeface="Calibri" panose="020F0502020204030204" pitchFamily="34" charset="0"/>
              <a:cs typeface="Calibri" panose="020F0502020204030204" pitchFamily="34" charset="0"/>
            </a:endParaRP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أن تقتصر المزايدة على السلع الجاهزة المتوفرة في السوق.</a:t>
            </a: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ألا تتجاوز تكلفتها خمسة ملايين ريال.</a:t>
            </a:r>
          </a:p>
          <a:p>
            <a:pPr marL="457200" indent="-457200" defTabSz="914400" eaLnBrk="1" latinLnBrk="0" hangingPunct="1">
              <a:lnSpc>
                <a:spcPct val="90000"/>
              </a:lnSpc>
              <a:spcBef>
                <a:spcPts val="1000"/>
              </a:spcBef>
              <a:buFont typeface="+mj-lt"/>
              <a:buAutoNum type="arabicParenR"/>
            </a:pPr>
            <a:r>
              <a:rPr lang="ar-SA" sz="2000" dirty="0">
                <a:latin typeface="Calibri" panose="020F0502020204030204" pitchFamily="34" charset="0"/>
                <a:cs typeface="Calibri" panose="020F0502020204030204" pitchFamily="34" charset="0"/>
              </a:rPr>
              <a:t>ألا يقل عدد المتنافسين عن ثلاثة متنافسين.</a:t>
            </a:r>
          </a:p>
        </p:txBody>
      </p:sp>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2628900" y="495300"/>
            <a:ext cx="66802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المزايدة العكسية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٦</a:t>
            </a:r>
          </a:p>
        </p:txBody>
      </p:sp>
      <p:cxnSp>
        <p:nvCxnSpPr>
          <p:cNvPr id="5" name="موصل مستقيم 4">
            <a:extLst>
              <a:ext uri="{FF2B5EF4-FFF2-40B4-BE49-F238E27FC236}">
                <a16:creationId xmlns:a16="http://schemas.microsoft.com/office/drawing/2014/main" id="{A25EA276-F348-4440-B8EC-49BF38892149}"/>
              </a:ext>
            </a:extLst>
          </p:cNvPr>
          <p:cNvCxnSpPr/>
          <p:nvPr/>
        </p:nvCxnSpPr>
        <p:spPr>
          <a:xfrm flipH="1">
            <a:off x="3743325" y="2768600"/>
            <a:ext cx="7899400" cy="0"/>
          </a:xfrm>
          <a:prstGeom prst="line">
            <a:avLst/>
          </a:prstGeom>
          <a:ln w="28575">
            <a:solidFill>
              <a:srgbClr val="46A589"/>
            </a:solidFill>
          </a:ln>
        </p:spPr>
        <p:style>
          <a:lnRef idx="1">
            <a:schemeClr val="accent1"/>
          </a:lnRef>
          <a:fillRef idx="0">
            <a:schemeClr val="accent1"/>
          </a:fillRef>
          <a:effectRef idx="0">
            <a:schemeClr val="accent1"/>
          </a:effectRef>
          <a:fontRef idx="minor">
            <a:schemeClr val="tx1"/>
          </a:fontRef>
        </p:style>
      </p:cxnSp>
      <p:pic>
        <p:nvPicPr>
          <p:cNvPr id="8" name="صورة 7" descr="صورة تحتوي على نص, ألعاب القوى&#10;&#10;تم إنشاء الوصف تلقائياً">
            <a:extLst>
              <a:ext uri="{FF2B5EF4-FFF2-40B4-BE49-F238E27FC236}">
                <a16:creationId xmlns:a16="http://schemas.microsoft.com/office/drawing/2014/main" id="{C60A067A-FE33-6343-AAB2-012D68D817E2}"/>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pic>
        <p:nvPicPr>
          <p:cNvPr id="9" name="صورة 8">
            <a:extLst>
              <a:ext uri="{FF2B5EF4-FFF2-40B4-BE49-F238E27FC236}">
                <a16:creationId xmlns:a16="http://schemas.microsoft.com/office/drawing/2014/main" id="{E73F5B11-8872-BE4E-A749-5292A46E04FF}"/>
              </a:ext>
            </a:extLst>
          </p:cNvPr>
          <p:cNvPicPr>
            <a:picLocks noChangeAspect="1"/>
          </p:cNvPicPr>
          <p:nvPr/>
        </p:nvPicPr>
        <p:blipFill rotWithShape="1">
          <a:blip r:embed="rId4">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30406486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عنصر نائب للمحتوى 6">
            <a:extLst>
              <a:ext uri="{FF2B5EF4-FFF2-40B4-BE49-F238E27FC236}">
                <a16:creationId xmlns:a16="http://schemas.microsoft.com/office/drawing/2014/main" id="{496A81F1-201C-CE4F-9BCF-B2FC65DCB594}"/>
              </a:ext>
            </a:extLst>
          </p:cNvPr>
          <p:cNvPicPr>
            <a:picLocks noGrp="1" noChangeAspect="1"/>
          </p:cNvPicPr>
          <p:nvPr>
            <p:ph sz="half" idx="2"/>
          </p:nvPr>
        </p:nvPicPr>
        <p:blipFill>
          <a:blip r:embed="rId2"/>
          <a:stretch>
            <a:fillRect/>
          </a:stretch>
        </p:blipFill>
        <p:spPr>
          <a:xfrm>
            <a:off x="3965361" y="1820863"/>
            <a:ext cx="4007278" cy="4784725"/>
          </a:xfrm>
        </p:spPr>
      </p:pic>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2628900" y="495300"/>
            <a:ext cx="66802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المزايدة العكسية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3"/>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٦</a:t>
            </a:r>
          </a:p>
        </p:txBody>
      </p:sp>
      <p:pic>
        <p:nvPicPr>
          <p:cNvPr id="8" name="صورة 7" descr="صورة تحتوي على نص, ألعاب القوى&#10;&#10;تم إنشاء الوصف تلقائياً">
            <a:extLst>
              <a:ext uri="{FF2B5EF4-FFF2-40B4-BE49-F238E27FC236}">
                <a16:creationId xmlns:a16="http://schemas.microsoft.com/office/drawing/2014/main" id="{955D4F31-6FAD-954D-96F3-B6B26EE8EDD1}"/>
              </a:ext>
            </a:extLst>
          </p:cNvPr>
          <p:cNvPicPr>
            <a:picLocks noChangeAspect="1"/>
          </p:cNvPicPr>
          <p:nvPr/>
        </p:nvPicPr>
        <p:blipFill rotWithShape="1">
          <a:blip r:embed="rId4">
            <a:alphaModFix amt="5000"/>
          </a:blip>
          <a:srcRect l="11966" t="27669" r="67094" b="28581"/>
          <a:stretch/>
        </p:blipFill>
        <p:spPr>
          <a:xfrm flipH="1">
            <a:off x="-2" y="4825999"/>
            <a:ext cx="1489385" cy="2204151"/>
          </a:xfrm>
          <a:prstGeom prst="rect">
            <a:avLst/>
          </a:prstGeom>
        </p:spPr>
      </p:pic>
    </p:spTree>
    <p:extLst>
      <p:ext uri="{BB962C8B-B14F-4D97-AF65-F5344CB8AC3E}">
        <p14:creationId xmlns:p14="http://schemas.microsoft.com/office/powerpoint/2010/main" val="25137843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785232"/>
          </a:xfrm>
        </p:spPr>
        <p:txBody>
          <a:bodyPr>
            <a:normAutofit/>
          </a:bodyPr>
          <a:lstStyle/>
          <a:p>
            <a:pPr marL="0" indent="0" defTabSz="914400" eaLnBrk="1" latinLnBrk="0" hangingPunct="1">
              <a:lnSpc>
                <a:spcPct val="90000"/>
              </a:lnSpc>
              <a:spcBef>
                <a:spcPts val="1000"/>
              </a:spcBef>
              <a:buNone/>
            </a:pPr>
            <a:r>
              <a:rPr lang="ar-SA" dirty="0">
                <a:latin typeface="Calibri" panose="020F0502020204030204" pitchFamily="34" charset="0"/>
                <a:cs typeface="Calibri" panose="020F0502020204030204" pitchFamily="34" charset="0"/>
              </a:rPr>
              <a:t>هو أن تقوم الجهة الحكومية بطرح مسابقة تهدف إلى الحصول على أفضل تصاميم أو مخططات أو مجسمات أو غير ذلك من الأعمال الفنية والفكرية وتكون ملكية الأعمال المقدمة للجهة الحكومية.</a:t>
            </a:r>
          </a:p>
          <a:p>
            <a:pPr marL="0" indent="0" defTabSz="914400" eaLnBrk="1" latinLnBrk="0" hangingPunct="1">
              <a:lnSpc>
                <a:spcPct val="90000"/>
              </a:lnSpc>
              <a:spcBef>
                <a:spcPts val="1000"/>
              </a:spcBef>
              <a:buNone/>
            </a:pPr>
            <a:endParaRPr lang="ar-SA" dirty="0">
              <a:latin typeface="Calibri" panose="020F0502020204030204" pitchFamily="34" charset="0"/>
              <a:cs typeface="Calibri" panose="020F0502020204030204" pitchFamily="34" charset="0"/>
            </a:endParaRPr>
          </a:p>
          <a:p>
            <a:pPr marL="0" indent="0">
              <a:buNone/>
            </a:pPr>
            <a:r>
              <a:rPr lang="ar-SA" sz="2400" dirty="0">
                <a:solidFill>
                  <a:srgbClr val="46A589"/>
                </a:solidFill>
                <a:latin typeface="Calibri" panose="020F0502020204030204" pitchFamily="34" charset="0"/>
                <a:cs typeface="Calibri" panose="020F0502020204030204" pitchFamily="34" charset="0"/>
              </a:rPr>
              <a:t>يجوز للجهة الحكومية التعاقد بأسلوب المسابقة متى ما كانت الأعمال تهدف إلى إعداد تصاميم أو مخططات أو مجسمات أو غير ذلك من الأعمال الفنية والفكرية التي لا تحتاج إلى مواصفات فنية عالية.</a:t>
            </a:r>
          </a:p>
        </p:txBody>
      </p:sp>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3924300" y="495300"/>
            <a:ext cx="53848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المسابقة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٧</a:t>
            </a:r>
          </a:p>
        </p:txBody>
      </p:sp>
      <p:cxnSp>
        <p:nvCxnSpPr>
          <p:cNvPr id="5" name="موصل مستقيم 4">
            <a:extLst>
              <a:ext uri="{FF2B5EF4-FFF2-40B4-BE49-F238E27FC236}">
                <a16:creationId xmlns:a16="http://schemas.microsoft.com/office/drawing/2014/main" id="{A25EA276-F348-4440-B8EC-49BF38892149}"/>
              </a:ext>
            </a:extLst>
          </p:cNvPr>
          <p:cNvCxnSpPr/>
          <p:nvPr/>
        </p:nvCxnSpPr>
        <p:spPr>
          <a:xfrm flipH="1">
            <a:off x="3743325" y="2832100"/>
            <a:ext cx="7899400" cy="0"/>
          </a:xfrm>
          <a:prstGeom prst="line">
            <a:avLst/>
          </a:prstGeom>
          <a:ln w="28575">
            <a:solidFill>
              <a:srgbClr val="46A589"/>
            </a:solidFill>
          </a:ln>
        </p:spPr>
        <p:style>
          <a:lnRef idx="1">
            <a:schemeClr val="accent1"/>
          </a:lnRef>
          <a:fillRef idx="0">
            <a:schemeClr val="accent1"/>
          </a:fillRef>
          <a:effectRef idx="0">
            <a:schemeClr val="accent1"/>
          </a:effectRef>
          <a:fontRef idx="minor">
            <a:schemeClr val="tx1"/>
          </a:fontRef>
        </p:style>
      </p:cxnSp>
      <p:pic>
        <p:nvPicPr>
          <p:cNvPr id="8" name="صورة 7" descr="صورة تحتوي على نص, ألعاب القوى&#10;&#10;تم إنشاء الوصف تلقائياً">
            <a:extLst>
              <a:ext uri="{FF2B5EF4-FFF2-40B4-BE49-F238E27FC236}">
                <a16:creationId xmlns:a16="http://schemas.microsoft.com/office/drawing/2014/main" id="{962A919F-EA92-A44B-91F1-AEE053319B68}"/>
              </a:ext>
            </a:extLst>
          </p:cNvPr>
          <p:cNvPicPr>
            <a:picLocks noChangeAspect="1"/>
          </p:cNvPicPr>
          <p:nvPr/>
        </p:nvPicPr>
        <p:blipFill rotWithShape="1">
          <a:blip r:embed="rId3">
            <a:alphaModFix amt="5000"/>
          </a:blip>
          <a:srcRect l="11966" t="27669" r="67094" b="28581"/>
          <a:stretch/>
        </p:blipFill>
        <p:spPr>
          <a:xfrm flipH="1">
            <a:off x="-2" y="4825999"/>
            <a:ext cx="1489385" cy="2204151"/>
          </a:xfrm>
          <a:prstGeom prst="rect">
            <a:avLst/>
          </a:prstGeom>
        </p:spPr>
      </p:pic>
      <p:pic>
        <p:nvPicPr>
          <p:cNvPr id="9" name="صورة 8">
            <a:extLst>
              <a:ext uri="{FF2B5EF4-FFF2-40B4-BE49-F238E27FC236}">
                <a16:creationId xmlns:a16="http://schemas.microsoft.com/office/drawing/2014/main" id="{0C12713F-B5DA-1446-84DE-91CC24D309F9}"/>
              </a:ext>
            </a:extLst>
          </p:cNvPr>
          <p:cNvPicPr>
            <a:picLocks noChangeAspect="1"/>
          </p:cNvPicPr>
          <p:nvPr/>
        </p:nvPicPr>
        <p:blipFill rotWithShape="1">
          <a:blip r:embed="rId4">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14796111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عنصر نائب للمحتوى 6">
            <a:extLst>
              <a:ext uri="{FF2B5EF4-FFF2-40B4-BE49-F238E27FC236}">
                <a16:creationId xmlns:a16="http://schemas.microsoft.com/office/drawing/2014/main" id="{C50FBF0E-5162-7D45-964F-333880C5B798}"/>
              </a:ext>
            </a:extLst>
          </p:cNvPr>
          <p:cNvPicPr>
            <a:picLocks noGrp="1" noChangeAspect="1"/>
          </p:cNvPicPr>
          <p:nvPr>
            <p:ph sz="half" idx="2"/>
          </p:nvPr>
        </p:nvPicPr>
        <p:blipFill>
          <a:blip r:embed="rId2"/>
          <a:stretch>
            <a:fillRect/>
          </a:stretch>
        </p:blipFill>
        <p:spPr>
          <a:xfrm>
            <a:off x="4318000" y="1820863"/>
            <a:ext cx="4768850" cy="3746954"/>
          </a:xfrm>
        </p:spPr>
      </p:pic>
      <p:sp>
        <p:nvSpPr>
          <p:cNvPr id="2" name="مستطيل مستدير الزوايا 1">
            <a:extLst>
              <a:ext uri="{FF2B5EF4-FFF2-40B4-BE49-F238E27FC236}">
                <a16:creationId xmlns:a16="http://schemas.microsoft.com/office/drawing/2014/main" id="{4B5EB575-D63C-DB4F-8351-EA655A8FBE42}"/>
              </a:ext>
            </a:extLst>
          </p:cNvPr>
          <p:cNvSpPr/>
          <p:nvPr/>
        </p:nvSpPr>
        <p:spPr>
          <a:xfrm>
            <a:off x="3924300" y="495300"/>
            <a:ext cx="5384800" cy="1028700"/>
          </a:xfrm>
          <a:prstGeom prst="roundRect">
            <a:avLst/>
          </a:pr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normAutofit/>
          </a:bodyPr>
          <a:lstStyle/>
          <a:p>
            <a:pPr defTabSz="914400" rtl="1" eaLnBrk="1" latinLnBrk="0" hangingPunct="1">
              <a:lnSpc>
                <a:spcPct val="90000"/>
              </a:lnSpc>
              <a:spcBef>
                <a:spcPct val="0"/>
              </a:spcBef>
              <a:buNone/>
            </a:pPr>
            <a:r>
              <a:rPr lang="ar-SA" sz="4000" b="1" dirty="0">
                <a:solidFill>
                  <a:schemeClr val="bg1"/>
                </a:solidFill>
                <a:latin typeface="Calibri" panose="020F0502020204030204" pitchFamily="34" charset="0"/>
                <a:cs typeface="Calibri" panose="020F0502020204030204" pitchFamily="34" charset="0"/>
              </a:rPr>
              <a:t>      رحلة أسلوب المسابقة</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3"/>
          <a:stretch>
            <a:fillRect/>
          </a:stretch>
        </p:blipFill>
        <p:spPr>
          <a:xfrm>
            <a:off x="10207625" y="183643"/>
            <a:ext cx="1603375" cy="1603375"/>
          </a:xfrm>
        </p:spPr>
      </p:pic>
      <p:sp>
        <p:nvSpPr>
          <p:cNvPr id="3" name="دمعة 2">
            <a:extLst>
              <a:ext uri="{FF2B5EF4-FFF2-40B4-BE49-F238E27FC236}">
                <a16:creationId xmlns:a16="http://schemas.microsoft.com/office/drawing/2014/main" id="{CD762A1F-2F3E-B84E-942C-8457EF06F5EE}"/>
              </a:ext>
            </a:extLst>
          </p:cNvPr>
          <p:cNvSpPr/>
          <p:nvPr/>
        </p:nvSpPr>
        <p:spPr>
          <a:xfrm>
            <a:off x="8210550" y="618872"/>
            <a:ext cx="876300" cy="812800"/>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400" b="1" dirty="0">
                <a:solidFill>
                  <a:srgbClr val="46A589"/>
                </a:solidFill>
                <a:latin typeface="Calibri" panose="020F0502020204030204" pitchFamily="34" charset="0"/>
                <a:cs typeface="Calibri" panose="020F0502020204030204" pitchFamily="34" charset="0"/>
              </a:rPr>
              <a:t>٧</a:t>
            </a:r>
          </a:p>
        </p:txBody>
      </p:sp>
      <p:pic>
        <p:nvPicPr>
          <p:cNvPr id="8" name="صورة 7" descr="صورة تحتوي على نص, ألعاب القوى&#10;&#10;تم إنشاء الوصف تلقائياً">
            <a:extLst>
              <a:ext uri="{FF2B5EF4-FFF2-40B4-BE49-F238E27FC236}">
                <a16:creationId xmlns:a16="http://schemas.microsoft.com/office/drawing/2014/main" id="{CBF87B56-6434-904D-BF7D-416F83B119DD}"/>
              </a:ext>
            </a:extLst>
          </p:cNvPr>
          <p:cNvPicPr>
            <a:picLocks noChangeAspect="1"/>
          </p:cNvPicPr>
          <p:nvPr/>
        </p:nvPicPr>
        <p:blipFill rotWithShape="1">
          <a:blip r:embed="rId4">
            <a:alphaModFix amt="5000"/>
          </a:blip>
          <a:srcRect l="11966" t="27669" r="67094" b="28581"/>
          <a:stretch/>
        </p:blipFill>
        <p:spPr>
          <a:xfrm flipH="1">
            <a:off x="-2" y="4825999"/>
            <a:ext cx="1489385" cy="2204151"/>
          </a:xfrm>
          <a:prstGeom prst="rect">
            <a:avLst/>
          </a:prstGeom>
        </p:spPr>
      </p:pic>
      <p:pic>
        <p:nvPicPr>
          <p:cNvPr id="9" name="صورة 8">
            <a:extLst>
              <a:ext uri="{FF2B5EF4-FFF2-40B4-BE49-F238E27FC236}">
                <a16:creationId xmlns:a16="http://schemas.microsoft.com/office/drawing/2014/main" id="{466858CD-A30B-A34B-A221-CFA1B30A24DD}"/>
              </a:ext>
            </a:extLst>
          </p:cNvPr>
          <p:cNvPicPr>
            <a:picLocks noChangeAspect="1"/>
          </p:cNvPicPr>
          <p:nvPr/>
        </p:nvPicPr>
        <p:blipFill rotWithShape="1">
          <a:blip r:embed="rId5">
            <a:alphaModFix amt="5000"/>
          </a:blip>
          <a:srcRect l="15696" t="22307" r="17488" b="66448"/>
          <a:stretch/>
        </p:blipFill>
        <p:spPr>
          <a:xfrm>
            <a:off x="10789920" y="6622331"/>
            <a:ext cx="1402080" cy="235973"/>
          </a:xfrm>
          <a:prstGeom prst="rect">
            <a:avLst/>
          </a:prstGeom>
        </p:spPr>
      </p:pic>
    </p:spTree>
    <p:extLst>
      <p:ext uri="{BB962C8B-B14F-4D97-AF65-F5344CB8AC3E}">
        <p14:creationId xmlns:p14="http://schemas.microsoft.com/office/powerpoint/2010/main" val="2177424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79400" y="3429000"/>
            <a:ext cx="5638800" cy="2187575"/>
          </a:xfrm>
        </p:spPr>
        <p:txBody>
          <a:bodyPr>
            <a:normAutofit/>
          </a:bodyPr>
          <a:lstStyle/>
          <a:p>
            <a:pPr marL="0" indent="0" algn="ctr">
              <a:buNone/>
            </a:pPr>
            <a:r>
              <a:rPr lang="ar-SA" sz="5400" b="1" dirty="0">
                <a:latin typeface="Calibri" panose="020F0502020204030204" pitchFamily="34" charset="0"/>
                <a:cs typeface="Calibri" panose="020F0502020204030204" pitchFamily="34" charset="0"/>
              </a:rPr>
              <a:t>شكرا لاستماعكم</a:t>
            </a:r>
          </a:p>
        </p:txBody>
      </p:sp>
      <p:pic>
        <p:nvPicPr>
          <p:cNvPr id="17" name="عنصر نائب للمحتوى 16">
            <a:extLst>
              <a:ext uri="{FF2B5EF4-FFF2-40B4-BE49-F238E27FC236}">
                <a16:creationId xmlns:a16="http://schemas.microsoft.com/office/drawing/2014/main" id="{C1CBE809-3544-D74E-8B6C-6AFB8F4FC6A8}"/>
              </a:ext>
            </a:extLst>
          </p:cNvPr>
          <p:cNvPicPr>
            <a:picLocks noGrp="1" noChangeAspect="1"/>
          </p:cNvPicPr>
          <p:nvPr>
            <p:ph sz="half" idx="1"/>
          </p:nvPr>
        </p:nvPicPr>
        <p:blipFill>
          <a:blip r:embed="rId2"/>
          <a:stretch>
            <a:fillRect/>
          </a:stretch>
        </p:blipFill>
        <p:spPr>
          <a:xfrm>
            <a:off x="5276343" y="183643"/>
            <a:ext cx="6534657" cy="6534657"/>
          </a:xfrm>
        </p:spPr>
      </p:pic>
    </p:spTree>
    <p:extLst>
      <p:ext uri="{BB962C8B-B14F-4D97-AF65-F5344CB8AC3E}">
        <p14:creationId xmlns:p14="http://schemas.microsoft.com/office/powerpoint/2010/main" val="41488030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81250" y="214312"/>
            <a:ext cx="7606016" cy="5072063"/>
          </a:xfrm>
          <a:prstGeom prst="rect">
            <a:avLst/>
          </a:prstGeom>
          <a:solidFill>
            <a:srgbClr val="FDCF60"/>
          </a:solidFill>
        </p:spPr>
      </p:sp>
      <p:sp>
        <p:nvSpPr>
          <p:cNvPr id="6" name="TextBox 6"/>
          <p:cNvSpPr txBox="1"/>
          <p:nvPr/>
        </p:nvSpPr>
        <p:spPr>
          <a:xfrm>
            <a:off x="2793090" y="477760"/>
            <a:ext cx="6910295" cy="2366289"/>
          </a:xfrm>
          <a:prstGeom prst="rect">
            <a:avLst/>
          </a:prstGeom>
        </p:spPr>
        <p:txBody>
          <a:bodyPr wrap="square" lIns="0" tIns="0" rIns="0" bIns="0" rtlCol="0" anchor="t">
            <a:spAutoFit/>
          </a:bodyPr>
          <a:lstStyle/>
          <a:p>
            <a:pPr algn="ctr" rtl="1"/>
            <a:endParaRPr lang="ar-SA" sz="4219" dirty="0">
              <a:solidFill>
                <a:schemeClr val="tx2"/>
              </a:solidFill>
              <a:latin typeface="Calibri" panose="020F0502020204030204" pitchFamily="34" charset="0"/>
              <a:cs typeface="Calibri" panose="020F0502020204030204" pitchFamily="34" charset="0"/>
            </a:endParaRPr>
          </a:p>
          <a:p>
            <a:pPr algn="ctr" rtl="1"/>
            <a:r>
              <a:rPr lang="ar-SA" sz="4219" b="1" dirty="0">
                <a:solidFill>
                  <a:schemeClr val="tx2"/>
                </a:solidFill>
                <a:latin typeface="Calibri" panose="020F0502020204030204" pitchFamily="34" charset="0"/>
                <a:cs typeface="Calibri" panose="020F0502020204030204" pitchFamily="34" charset="0"/>
              </a:rPr>
              <a:t>نظم الرقابة الداخلية </a:t>
            </a:r>
          </a:p>
          <a:p>
            <a:pPr algn="ctr" rtl="1"/>
            <a:r>
              <a:rPr lang="ar-SA" sz="4219" b="1" dirty="0">
                <a:solidFill>
                  <a:schemeClr val="tx2"/>
                </a:solidFill>
                <a:latin typeface="Calibri" panose="020F0502020204030204" pitchFamily="34" charset="0"/>
                <a:cs typeface="Calibri" panose="020F0502020204030204" pitchFamily="34" charset="0"/>
              </a:rPr>
              <a:t>على المخزون و التخزين</a:t>
            </a:r>
          </a:p>
          <a:p>
            <a:pPr algn="ctr" rtl="1"/>
            <a:endParaRPr lang="ar-SA" sz="2719" dirty="0">
              <a:solidFill>
                <a:srgbClr val="000000"/>
              </a:solidFill>
              <a:latin typeface="Calibri" panose="020F0502020204030204" pitchFamily="34" charset="0"/>
              <a:cs typeface="Calibri" panose="020F0502020204030204" pitchFamily="34" charset="0"/>
            </a:endParaRPr>
          </a:p>
        </p:txBody>
      </p:sp>
      <p:pic>
        <p:nvPicPr>
          <p:cNvPr id="5" name="صورة 6">
            <a:extLst>
              <a:ext uri="{FF2B5EF4-FFF2-40B4-BE49-F238E27FC236}">
                <a16:creationId xmlns:a16="http://schemas.microsoft.com/office/drawing/2014/main" id="{CACC83BD-69FD-CA4C-963A-F2C1E0854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1" y="5286375"/>
            <a:ext cx="3154598" cy="1452472"/>
          </a:xfrm>
          <a:prstGeom prst="rect">
            <a:avLst/>
          </a:prstGeom>
        </p:spPr>
      </p:pic>
      <p:pic>
        <p:nvPicPr>
          <p:cNvPr id="8" name="صورة 7">
            <a:extLst>
              <a:ext uri="{FF2B5EF4-FFF2-40B4-BE49-F238E27FC236}">
                <a16:creationId xmlns:a16="http://schemas.microsoft.com/office/drawing/2014/main" id="{EEE95F7C-2B60-0742-87A9-EC7CEBFE0274}"/>
              </a:ext>
            </a:extLst>
          </p:cNvPr>
          <p:cNvPicPr>
            <a:picLocks noChangeAspect="1"/>
          </p:cNvPicPr>
          <p:nvPr/>
        </p:nvPicPr>
        <p:blipFill rotWithShape="1">
          <a:blip r:embed="rId3">
            <a:alphaModFix amt="5000"/>
          </a:blip>
          <a:srcRect l="15696" t="22307" r="17488" b="66448"/>
          <a:stretch/>
        </p:blipFill>
        <p:spPr>
          <a:xfrm>
            <a:off x="0" y="6625021"/>
            <a:ext cx="1402080" cy="235973"/>
          </a:xfrm>
          <a:prstGeom prst="rect">
            <a:avLst/>
          </a:prstGeom>
        </p:spPr>
      </p:pic>
    </p:spTree>
    <p:extLst>
      <p:ext uri="{BB962C8B-B14F-4D97-AF65-F5344CB8AC3E}">
        <p14:creationId xmlns:p14="http://schemas.microsoft.com/office/powerpoint/2010/main" val="18097328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12961ACE-5902-CE40-BBBF-E984081799BD}"/>
              </a:ext>
            </a:extLst>
          </p:cNvPr>
          <p:cNvSpPr>
            <a:spLocks noGrp="1"/>
          </p:cNvSpPr>
          <p:nvPr>
            <p:ph type="title"/>
          </p:nvPr>
        </p:nvSpPr>
        <p:spPr>
          <a:xfrm>
            <a:off x="839789" y="457200"/>
            <a:ext cx="9232900" cy="1459148"/>
          </a:xfrm>
        </p:spPr>
        <p:txBody>
          <a:bodyPr anchor="ctr"/>
          <a:lstStyle/>
          <a:p>
            <a:r>
              <a:rPr lang="ar-SA" b="1" dirty="0">
                <a:solidFill>
                  <a:srgbClr val="3D4B4D"/>
                </a:solidFill>
                <a:latin typeface="Calibri" panose="020F0502020204030204" pitchFamily="34" charset="0"/>
                <a:cs typeface="Calibri" panose="020F0502020204030204" pitchFamily="34" charset="0"/>
              </a:rPr>
              <a:t>مسؤولية الإدارة اتجاه نظم الرقابة الداخلية</a:t>
            </a:r>
          </a:p>
        </p:txBody>
      </p:sp>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200025" y="2028824"/>
            <a:ext cx="11487150" cy="4386264"/>
          </a:xfrm>
        </p:spPr>
        <p:txBody>
          <a:bodyPr>
            <a:normAutofit/>
          </a:bodyPr>
          <a:lstStyle/>
          <a:p>
            <a:pPr>
              <a:defRPr/>
            </a:pPr>
            <a:r>
              <a:rPr lang="ar-SA" sz="2400" dirty="0">
                <a:latin typeface="Calibri" panose="020F0502020204030204" pitchFamily="34" charset="0"/>
                <a:cs typeface="Calibri" panose="020F0502020204030204" pitchFamily="34" charset="0"/>
              </a:rPr>
              <a:t>     </a:t>
            </a:r>
          </a:p>
          <a:p>
            <a:pPr>
              <a:defRPr/>
            </a:pPr>
            <a:r>
              <a:rPr lang="ar-SA" sz="2400" dirty="0">
                <a:latin typeface="Calibri" panose="020F0502020204030204" pitchFamily="34" charset="0"/>
                <a:cs typeface="Calibri" panose="020F0502020204030204" pitchFamily="34" charset="0"/>
              </a:rPr>
              <a:t>إن تصميم نظام للرقابة الداخلية من مسؤوليات الإدارة لتحقيق أهدافها المخططة ومنع واكتشاف الأخطاء والغش الذي قد يقع والتحقق من فعالية الإجراءات الرقابية التي وضعتها الإدارة ، وحددت المعايير الدولية الإجراءات التي يمكن أن تعمل على توفير نظام رقابة فعال للمنشأة مثل إجراءات الاحتفاظ بالسجلات المحاسبية والتكليف بالمقبوضات والمدفوعات النقدية وإجراءات حماية الأصول والإشراف والمتابعة وإجراءات المساءلة وخلافه من إجراءات تحقق أهداف نظام الرقابة الداخلية ، ولا يقتصر الأمر على وضع الإجراءات الرقابية فقط بل يتعين على الإدارة العمل على تقييمها من حين لأخر من حيث فاعلية التصميم وفاعلية التشغيل.</a:t>
            </a:r>
          </a:p>
          <a:p>
            <a:pPr marL="0" indent="0" algn="r" defTabSz="914400" rtl="1" eaLnBrk="1" latinLnBrk="0" hangingPunct="1">
              <a:lnSpc>
                <a:spcPct val="90000"/>
              </a:lnSpc>
              <a:spcBef>
                <a:spcPts val="1000"/>
              </a:spcBef>
              <a:buFont typeface="Arial" panose="020B0604020202020204" pitchFamily="34" charset="0"/>
              <a:buNone/>
            </a:pPr>
            <a:endParaRPr lang="ar-SA" sz="2400" dirty="0">
              <a:latin typeface="Calibri" panose="020F0502020204030204" pitchFamily="34" charset="0"/>
              <a:cs typeface="Calibri" panose="020F0502020204030204" pitchFamily="34" charset="0"/>
            </a:endParaRPr>
          </a:p>
        </p:txBody>
      </p:sp>
      <p:pic>
        <p:nvPicPr>
          <p:cNvPr id="7" name="صورة 6">
            <a:extLst>
              <a:ext uri="{FF2B5EF4-FFF2-40B4-BE49-F238E27FC236}">
                <a16:creationId xmlns:a16="http://schemas.microsoft.com/office/drawing/2014/main" id="{3CF2DDD9-1821-D540-B8C2-8B2A88552198}"/>
              </a:ext>
            </a:extLst>
          </p:cNvPr>
          <p:cNvPicPr>
            <a:picLocks noChangeAspect="1"/>
          </p:cNvPicPr>
          <p:nvPr/>
        </p:nvPicPr>
        <p:blipFill rotWithShape="1">
          <a:blip r:embed="rId3">
            <a:extLst>
              <a:ext uri="{28A0092B-C50C-407E-A947-70E740481C1C}">
                <a14:useLocalDpi xmlns:a14="http://schemas.microsoft.com/office/drawing/2010/main" val="0"/>
              </a:ext>
            </a:extLst>
          </a:blip>
          <a:srcRect l="17637" t="17304" r="18635" b="19301"/>
          <a:stretch/>
        </p:blipFill>
        <p:spPr>
          <a:xfrm>
            <a:off x="5183981" y="4600574"/>
            <a:ext cx="1824038" cy="1814514"/>
          </a:xfrm>
          <a:prstGeom prst="rect">
            <a:avLst/>
          </a:prstGeom>
        </p:spPr>
      </p:pic>
    </p:spTree>
    <p:extLst>
      <p:ext uri="{BB962C8B-B14F-4D97-AF65-F5344CB8AC3E}">
        <p14:creationId xmlns:p14="http://schemas.microsoft.com/office/powerpoint/2010/main" val="309878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4">
            <a:extLst>
              <a:ext uri="{FF2B5EF4-FFF2-40B4-BE49-F238E27FC236}">
                <a16:creationId xmlns:a16="http://schemas.microsoft.com/office/drawing/2014/main" id="{A94B074E-648D-1D40-9515-16FF0750ECBF}"/>
              </a:ext>
            </a:extLst>
          </p:cNvPr>
          <p:cNvSpPr/>
          <p:nvPr/>
        </p:nvSpPr>
        <p:spPr>
          <a:xfrm rot="5400000" flipV="1">
            <a:off x="6615088" y="2786997"/>
            <a:ext cx="7163598" cy="1284007"/>
          </a:xfrm>
          <a:prstGeom prst="rect">
            <a:avLst/>
          </a:prstGeom>
          <a:solidFill>
            <a:srgbClr val="0C45A6"/>
          </a:solidFill>
        </p:spPr>
      </p:sp>
      <p:sp>
        <p:nvSpPr>
          <p:cNvPr id="2" name="TextBox 3">
            <a:extLst>
              <a:ext uri="{FF2B5EF4-FFF2-40B4-BE49-F238E27FC236}">
                <a16:creationId xmlns:a16="http://schemas.microsoft.com/office/drawing/2014/main" id="{E42C87CE-9DC6-7748-A79E-0875C051B626}"/>
              </a:ext>
            </a:extLst>
          </p:cNvPr>
          <p:cNvSpPr txBox="1"/>
          <p:nvPr/>
        </p:nvSpPr>
        <p:spPr>
          <a:xfrm>
            <a:off x="3095625" y="2714625"/>
            <a:ext cx="5540841" cy="126957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ar-SA" sz="4125" b="1" dirty="0">
                <a:solidFill>
                  <a:schemeClr val="tx2"/>
                </a:solidFill>
                <a:latin typeface="Calibri" panose="020F0502020204030204" pitchFamily="34" charset="0"/>
                <a:cs typeface="Calibri" panose="020F0502020204030204" pitchFamily="34" charset="0"/>
              </a:rPr>
              <a:t>قواعد و إجراءات </a:t>
            </a:r>
            <a:br>
              <a:rPr lang="ar-SA" sz="4125" b="1" dirty="0">
                <a:solidFill>
                  <a:schemeClr val="tx2"/>
                </a:solidFill>
                <a:latin typeface="Calibri" panose="020F0502020204030204" pitchFamily="34" charset="0"/>
                <a:cs typeface="Calibri" panose="020F0502020204030204" pitchFamily="34" charset="0"/>
              </a:rPr>
            </a:br>
            <a:r>
              <a:rPr lang="ar-SA" sz="4125" b="1" dirty="0">
                <a:solidFill>
                  <a:schemeClr val="tx2"/>
                </a:solidFill>
                <a:latin typeface="Calibri" panose="020F0502020204030204" pitchFamily="34" charset="0"/>
                <a:cs typeface="Calibri" panose="020F0502020204030204" pitchFamily="34" charset="0"/>
              </a:rPr>
              <a:t>المستودعات الحكومية</a:t>
            </a:r>
          </a:p>
        </p:txBody>
      </p:sp>
      <p:pic>
        <p:nvPicPr>
          <p:cNvPr id="4" name="صورة 4">
            <a:extLst>
              <a:ext uri="{FF2B5EF4-FFF2-40B4-BE49-F238E27FC236}">
                <a16:creationId xmlns:a16="http://schemas.microsoft.com/office/drawing/2014/main" id="{A843059B-57FB-8845-A176-6990D6141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4062133"/>
            <a:ext cx="2334559" cy="2795868"/>
          </a:xfrm>
          <a:prstGeom prst="rect">
            <a:avLst/>
          </a:prstGeom>
        </p:spPr>
      </p:pic>
    </p:spTree>
    <p:extLst>
      <p:ext uri="{BB962C8B-B14F-4D97-AF65-F5344CB8AC3E}">
        <p14:creationId xmlns:p14="http://schemas.microsoft.com/office/powerpoint/2010/main" val="20860344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4">
            <a:extLst>
              <a:ext uri="{FF2B5EF4-FFF2-40B4-BE49-F238E27FC236}">
                <a16:creationId xmlns:a16="http://schemas.microsoft.com/office/drawing/2014/main" id="{A94B074E-648D-1D40-9515-16FF0750ECBF}"/>
              </a:ext>
            </a:extLst>
          </p:cNvPr>
          <p:cNvSpPr/>
          <p:nvPr/>
        </p:nvSpPr>
        <p:spPr>
          <a:xfrm rot="5400000" flipV="1">
            <a:off x="6615088" y="2786997"/>
            <a:ext cx="7163598" cy="1284007"/>
          </a:xfrm>
          <a:prstGeom prst="rect">
            <a:avLst/>
          </a:prstGeom>
          <a:solidFill>
            <a:srgbClr val="0C45A6"/>
          </a:solidFill>
        </p:spPr>
      </p:sp>
      <p:sp>
        <p:nvSpPr>
          <p:cNvPr id="2" name="TextBox 3">
            <a:extLst>
              <a:ext uri="{FF2B5EF4-FFF2-40B4-BE49-F238E27FC236}">
                <a16:creationId xmlns:a16="http://schemas.microsoft.com/office/drawing/2014/main" id="{E42C87CE-9DC6-7748-A79E-0875C051B626}"/>
              </a:ext>
            </a:extLst>
          </p:cNvPr>
          <p:cNvSpPr txBox="1"/>
          <p:nvPr/>
        </p:nvSpPr>
        <p:spPr>
          <a:xfrm>
            <a:off x="1952626" y="285750"/>
            <a:ext cx="7503432" cy="553997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ar-SA" sz="225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الهيكل التنظيمي لجهاز المستودعات :</a:t>
            </a:r>
          </a:p>
          <a:p>
            <a:pPr algn="r" rtl="1"/>
            <a:endParaRPr lang="en-US" sz="225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r" rtl="1"/>
            <a:r>
              <a:rPr lang="ar-SA" sz="2250" dirty="0">
                <a:latin typeface="Calibri" panose="020F0502020204030204" pitchFamily="34" charset="0"/>
                <a:ea typeface="Calibri" panose="020F0502020204030204" pitchFamily="34" charset="0"/>
                <a:cs typeface="Calibri" panose="020F0502020204030204" pitchFamily="34" charset="0"/>
              </a:rPr>
              <a:t>يكون جهاز المستودعات، أو التموين في الجهة على شكل إدارة، أو شعبة، أو قسـم، وفقـا لحجـم العمـل ومتطلباته، ويتـم تحديد التبعية الادارية لإدارة المسـتودعات، أو التموين في الجهات المدنية، والعسـكرية، بحسـب طبيعـة المهام، والتخصص، والتنظيم الاداري لكل جهة على حدة</a:t>
            </a:r>
            <a:r>
              <a:rPr lang="en-US" sz="2250" dirty="0">
                <a:latin typeface="Calibri" panose="020F0502020204030204" pitchFamily="34" charset="0"/>
                <a:ea typeface="Calibri" panose="020F0502020204030204" pitchFamily="34" charset="0"/>
                <a:cs typeface="Calibri" panose="020F0502020204030204" pitchFamily="34" charset="0"/>
              </a:rPr>
              <a:t>.</a:t>
            </a:r>
          </a:p>
          <a:p>
            <a:pPr algn="r" rtl="1"/>
            <a:endParaRPr lang="ar-SA" sz="2250" dirty="0">
              <a:latin typeface="Calibri" panose="020F0502020204030204" pitchFamily="34" charset="0"/>
              <a:ea typeface="Calibri" panose="020F0502020204030204" pitchFamily="34" charset="0"/>
              <a:cs typeface="Calibri" panose="020F0502020204030204" pitchFamily="34" charset="0"/>
            </a:endParaRPr>
          </a:p>
          <a:p>
            <a:pPr algn="r" rtl="1"/>
            <a:r>
              <a:rPr lang="ar-SA" sz="225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مسئوليات إدارة المستودعات : </a:t>
            </a:r>
          </a:p>
          <a:p>
            <a:pPr algn="r" rtl="1"/>
            <a:endParaRPr lang="en-US" sz="225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r" rtl="1"/>
            <a:r>
              <a:rPr lang="ar-SA" sz="2250" dirty="0">
                <a:latin typeface="Calibri" panose="020F0502020204030204" pitchFamily="34" charset="0"/>
                <a:ea typeface="Calibri" panose="020F0502020204030204" pitchFamily="34" charset="0"/>
                <a:cs typeface="Calibri" panose="020F0502020204030204" pitchFamily="34" charset="0"/>
              </a:rPr>
              <a:t>تعتبر إدارة المستودعات، أو التموين مسؤولة عـن تنفيذ أحكام هـذه القواعد، و الإشراف على أعمال المستودعات، والتنسيق مــع الوحدات</a:t>
            </a:r>
            <a:br>
              <a:rPr lang="ar-SA" sz="2250" dirty="0">
                <a:latin typeface="Calibri" panose="020F0502020204030204" pitchFamily="34" charset="0"/>
                <a:ea typeface="Calibri" panose="020F0502020204030204" pitchFamily="34" charset="0"/>
                <a:cs typeface="Calibri" panose="020F0502020204030204" pitchFamily="34" charset="0"/>
              </a:rPr>
            </a:br>
            <a:r>
              <a:rPr lang="ar-SA" sz="2250" dirty="0">
                <a:latin typeface="Calibri" panose="020F0502020204030204" pitchFamily="34" charset="0"/>
                <a:ea typeface="Calibri" panose="020F0502020204030204" pitchFamily="34" charset="0"/>
                <a:cs typeface="Calibri" panose="020F0502020204030204" pitchFamily="34" charset="0"/>
              </a:rPr>
              <a:t>الإدارية في الجهة لتقدير الاحتياجات السنوية لها من الأصناف</a:t>
            </a:r>
            <a:br>
              <a:rPr lang="ar-SA" sz="2250" dirty="0">
                <a:latin typeface="Calibri" panose="020F0502020204030204" pitchFamily="34" charset="0"/>
                <a:ea typeface="Calibri" panose="020F0502020204030204" pitchFamily="34" charset="0"/>
                <a:cs typeface="Calibri" panose="020F0502020204030204" pitchFamily="34" charset="0"/>
              </a:rPr>
            </a:br>
            <a:r>
              <a:rPr lang="ar-SA" sz="2250" dirty="0">
                <a:latin typeface="Calibri" panose="020F0502020204030204" pitchFamily="34" charset="0"/>
                <a:ea typeface="Calibri" panose="020F0502020204030204" pitchFamily="34" charset="0"/>
                <a:cs typeface="Calibri" panose="020F0502020204030204" pitchFamily="34" charset="0"/>
              </a:rPr>
              <a:t>المختلفة في وقت مبكر، وترتيب، وحفـظ، وصيانة الأصناف</a:t>
            </a:r>
            <a:r>
              <a:rPr lang="en-US" sz="2250" dirty="0">
                <a:latin typeface="Calibri" panose="020F0502020204030204" pitchFamily="34" charset="0"/>
                <a:ea typeface="Calibri" panose="020F0502020204030204" pitchFamily="34" charset="0"/>
                <a:cs typeface="Calibri" panose="020F0502020204030204" pitchFamily="34" charset="0"/>
              </a:rPr>
              <a:t>.</a:t>
            </a:r>
          </a:p>
          <a:p>
            <a:pPr algn="just" rtl="1"/>
            <a:endParaRPr lang="ar-SA" sz="2250" dirty="0">
              <a:latin typeface="Calibri" panose="020F0502020204030204" pitchFamily="34" charset="0"/>
              <a:ea typeface="Calibri" panose="020F0502020204030204" pitchFamily="34" charset="0"/>
              <a:cs typeface="Calibri" panose="020F0502020204030204" pitchFamily="34" charset="0"/>
            </a:endParaRPr>
          </a:p>
          <a:p>
            <a:pPr algn="just" rtl="1"/>
            <a:endParaRPr lang="en-US" sz="2250" dirty="0">
              <a:latin typeface="Calibri" panose="020F0502020204030204" pitchFamily="34" charset="0"/>
              <a:ea typeface="Calibri" panose="020F0502020204030204" pitchFamily="34" charset="0"/>
              <a:cs typeface="Calibri" panose="020F0502020204030204" pitchFamily="34" charset="0"/>
            </a:endParaRPr>
          </a:p>
          <a:p>
            <a:pPr algn="just" rtl="1"/>
            <a:endParaRPr lang="en-US" sz="2250" dirty="0">
              <a:latin typeface="Calibri" panose="020F0502020204030204" pitchFamily="34" charset="0"/>
              <a:ea typeface="Calibri" panose="020F0502020204030204" pitchFamily="34" charset="0"/>
              <a:cs typeface="Calibri" panose="020F0502020204030204" pitchFamily="34" charset="0"/>
            </a:endParaRPr>
          </a:p>
        </p:txBody>
      </p:sp>
      <p:pic>
        <p:nvPicPr>
          <p:cNvPr id="4" name="صورة 4">
            <a:extLst>
              <a:ext uri="{FF2B5EF4-FFF2-40B4-BE49-F238E27FC236}">
                <a16:creationId xmlns:a16="http://schemas.microsoft.com/office/drawing/2014/main" id="{A843059B-57FB-8845-A176-6990D6141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062133"/>
            <a:ext cx="2334559" cy="2795868"/>
          </a:xfrm>
          <a:prstGeom prst="rect">
            <a:avLst/>
          </a:prstGeom>
        </p:spPr>
      </p:pic>
      <p:pic>
        <p:nvPicPr>
          <p:cNvPr id="5" name="صورة 4">
            <a:extLst>
              <a:ext uri="{FF2B5EF4-FFF2-40B4-BE49-F238E27FC236}">
                <a16:creationId xmlns:a16="http://schemas.microsoft.com/office/drawing/2014/main" id="{290F2A41-2F30-DF4D-9530-669D9F96E146}"/>
              </a:ext>
            </a:extLst>
          </p:cNvPr>
          <p:cNvPicPr>
            <a:picLocks noChangeAspect="1"/>
          </p:cNvPicPr>
          <p:nvPr/>
        </p:nvPicPr>
        <p:blipFill rotWithShape="1">
          <a:blip r:embed="rId3">
            <a:alphaModFix amt="5000"/>
          </a:blip>
          <a:srcRect l="15696" t="22307" r="17488" b="66448"/>
          <a:stretch/>
        </p:blipFill>
        <p:spPr>
          <a:xfrm>
            <a:off x="0" y="6625021"/>
            <a:ext cx="1402080" cy="235973"/>
          </a:xfrm>
          <a:prstGeom prst="rect">
            <a:avLst/>
          </a:prstGeom>
        </p:spPr>
      </p:pic>
    </p:spTree>
    <p:extLst>
      <p:ext uri="{BB962C8B-B14F-4D97-AF65-F5344CB8AC3E}">
        <p14:creationId xmlns:p14="http://schemas.microsoft.com/office/powerpoint/2010/main" val="40230901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 calcmode="lin" valueType="num">
                                      <p:cBhvr additive="base">
                                        <p:cTn id="1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2">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 calcmode="lin" valueType="num">
                                      <p:cBhvr additive="base">
                                        <p:cTn id="21"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24000" y="0"/>
            <a:ext cx="2046008" cy="6858000"/>
          </a:xfrm>
          <a:prstGeom prst="rect">
            <a:avLst/>
          </a:prstGeom>
          <a:solidFill>
            <a:srgbClr val="0C45A6"/>
          </a:solidFill>
        </p:spPr>
      </p:sp>
      <p:sp>
        <p:nvSpPr>
          <p:cNvPr id="6" name="مربع نص 5">
            <a:extLst>
              <a:ext uri="{FF2B5EF4-FFF2-40B4-BE49-F238E27FC236}">
                <a16:creationId xmlns:a16="http://schemas.microsoft.com/office/drawing/2014/main" id="{18B1232C-9C1C-DE4F-93CD-09B59716123A}"/>
              </a:ext>
            </a:extLst>
          </p:cNvPr>
          <p:cNvSpPr txBox="1"/>
          <p:nvPr/>
        </p:nvSpPr>
        <p:spPr>
          <a:xfrm>
            <a:off x="3952876" y="3000375"/>
            <a:ext cx="6124947" cy="1122230"/>
          </a:xfrm>
          <a:prstGeom prst="rect">
            <a:avLst/>
          </a:prstGeom>
          <a:noFill/>
        </p:spPr>
        <p:txBody>
          <a:bodyPr wrap="square">
            <a:spAutoFit/>
          </a:bodyPr>
          <a:lstStyle/>
          <a:p>
            <a:pPr algn="ctr">
              <a:lnSpc>
                <a:spcPct val="107000"/>
              </a:lnSpc>
              <a:spcAft>
                <a:spcPts val="750"/>
              </a:spcAft>
            </a:pPr>
            <a:r>
              <a:rPr lang="ar-SA" sz="375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الوظائف المستودعية :</a:t>
            </a:r>
          </a:p>
          <a:p>
            <a:pPr marL="321469" indent="-321469" algn="just">
              <a:lnSpc>
                <a:spcPct val="107000"/>
              </a:lnSpc>
              <a:buSzPts val="1400"/>
              <a:buFont typeface="+mj-lt"/>
              <a:buAutoNum type="arabicPeriod"/>
            </a:pPr>
            <a:endParaRPr lang="en-US" sz="1969"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5763C0AC-BE53-9D46-97BB-3683B869571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85634" y="4982766"/>
            <a:ext cx="1984375" cy="1875234"/>
          </a:xfrm>
          <a:prstGeom prst="rect">
            <a:avLst/>
          </a:prstGeom>
        </p:spPr>
      </p:pic>
    </p:spTree>
    <p:extLst>
      <p:ext uri="{BB962C8B-B14F-4D97-AF65-F5344CB8AC3E}">
        <p14:creationId xmlns:p14="http://schemas.microsoft.com/office/powerpoint/2010/main" val="3792002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24000" y="0"/>
            <a:ext cx="2046008" cy="6858000"/>
          </a:xfrm>
          <a:prstGeom prst="rect">
            <a:avLst/>
          </a:prstGeom>
          <a:solidFill>
            <a:srgbClr val="0C45A6"/>
          </a:solidFill>
        </p:spPr>
      </p:sp>
      <p:sp>
        <p:nvSpPr>
          <p:cNvPr id="6" name="مربع نص 5">
            <a:extLst>
              <a:ext uri="{FF2B5EF4-FFF2-40B4-BE49-F238E27FC236}">
                <a16:creationId xmlns:a16="http://schemas.microsoft.com/office/drawing/2014/main" id="{18B1232C-9C1C-DE4F-93CD-09B59716123A}"/>
              </a:ext>
            </a:extLst>
          </p:cNvPr>
          <p:cNvSpPr txBox="1"/>
          <p:nvPr/>
        </p:nvSpPr>
        <p:spPr>
          <a:xfrm>
            <a:off x="4068670" y="379066"/>
            <a:ext cx="6124947" cy="6017096"/>
          </a:xfrm>
          <a:prstGeom prst="rect">
            <a:avLst/>
          </a:prstGeom>
          <a:noFill/>
        </p:spPr>
        <p:txBody>
          <a:bodyPr wrap="square">
            <a:spAutoFit/>
          </a:bodyPr>
          <a:lstStyle/>
          <a:p>
            <a:pPr algn="just">
              <a:lnSpc>
                <a:spcPct val="107000"/>
              </a:lnSpc>
              <a:spcAft>
                <a:spcPts val="750"/>
              </a:spcAft>
            </a:pPr>
            <a:r>
              <a:rPr lang="ar-SA" sz="1969" dirty="0">
                <a:latin typeface="Calibri" panose="020F0502020204030204" pitchFamily="34" charset="0"/>
                <a:ea typeface="Calibri" panose="020F0502020204030204" pitchFamily="34" charset="0"/>
                <a:cs typeface="Calibri" panose="020F0502020204030204" pitchFamily="34" charset="0"/>
              </a:rPr>
              <a:t>مع مراعاة ما ورد بدليل تصنيف الوظائف بوزارة المـوارد البشرية والتنمية الإجتماعية، وما تضمنه نظام وظائف مباشرة الأموال العامة ولائحته التنفيذية، يكون من بين الوظائف المستودعية وفقا لمقتضيات العمل ما يلـي</a:t>
            </a:r>
            <a:r>
              <a:rPr lang="en-US" sz="1969" dirty="0">
                <a:latin typeface="Calibri" panose="020F0502020204030204" pitchFamily="34" charset="0"/>
                <a:ea typeface="Calibri" panose="020F0502020204030204" pitchFamily="34" charset="0"/>
                <a:cs typeface="Calibri" panose="020F0502020204030204" pitchFamily="34" charset="0"/>
              </a:rPr>
              <a:t>:</a:t>
            </a:r>
          </a:p>
          <a:p>
            <a:pPr marL="321469" indent="-321469" algn="just">
              <a:lnSpc>
                <a:spcPct val="107000"/>
              </a:lnSpc>
              <a:buSzPts val="1400"/>
              <a:buFont typeface="+mj-lt"/>
              <a:buAutoNum type="arabicPeriod"/>
            </a:pPr>
            <a:r>
              <a:rPr lang="ar-SA" sz="1969" b="1" dirty="0">
                <a:latin typeface="Calibri" panose="020F0502020204030204" pitchFamily="34" charset="0"/>
                <a:ea typeface="Calibri" panose="020F0502020204030204" pitchFamily="34" charset="0"/>
                <a:cs typeface="Calibri" panose="020F0502020204030204" pitchFamily="34" charset="0"/>
              </a:rPr>
              <a:t>مدير إدارة المستودعات : </a:t>
            </a:r>
            <a:r>
              <a:rPr lang="ar-SA" sz="1969" dirty="0">
                <a:latin typeface="Calibri" panose="020F0502020204030204" pitchFamily="34" charset="0"/>
                <a:ea typeface="Calibri" panose="020F0502020204030204" pitchFamily="34" charset="0"/>
                <a:cs typeface="Calibri" panose="020F0502020204030204" pitchFamily="34" charset="0"/>
              </a:rPr>
              <a:t>ويقصد به مدير إدارة، أو شعبة، أو رئيس قسم، و يتولى الإدارة الإشراف على كل ما يتعلق بأعمال المستودعات، وموظفيها، ومن مسـؤولياته: تنظيم وتطوير العمل في المستودعات، ومراقبة تموينها والتفتيش عليها، وتنفيذ أحكام هذه القواعد، وما يصدره الديوان العام للمحاسبة في شؤون المستودعات، و ذلك مع عدم الإخلال بأحكام نظام وظائف مباشرة الأموال العامة و ولائحة الجرد والمحاسبة الصادرة عن الديوان العام للمحاسبة</a:t>
            </a:r>
            <a:r>
              <a:rPr lang="en-US" sz="1969" dirty="0">
                <a:latin typeface="Calibri" panose="020F0502020204030204" pitchFamily="34" charset="0"/>
                <a:ea typeface="Calibri" panose="020F0502020204030204" pitchFamily="34" charset="0"/>
                <a:cs typeface="Calibri" panose="020F0502020204030204" pitchFamily="34" charset="0"/>
              </a:rPr>
              <a:t>.</a:t>
            </a:r>
          </a:p>
          <a:p>
            <a:pPr marL="321469" indent="-321469" algn="just">
              <a:lnSpc>
                <a:spcPct val="107000"/>
              </a:lnSpc>
              <a:buSzPts val="1400"/>
              <a:buFont typeface="+mj-lt"/>
              <a:buAutoNum type="arabicPeriod"/>
            </a:pPr>
            <a:r>
              <a:rPr lang="ar-SA" sz="1969" b="1" dirty="0">
                <a:latin typeface="Calibri" panose="020F0502020204030204" pitchFamily="34" charset="0"/>
                <a:ea typeface="Calibri" panose="020F0502020204030204" pitchFamily="34" charset="0"/>
                <a:cs typeface="Calibri" panose="020F0502020204030204" pitchFamily="34" charset="0"/>
              </a:rPr>
              <a:t>- مأمور عهدة ساحة استلام : </a:t>
            </a:r>
            <a:r>
              <a:rPr lang="ar-SA" sz="1969" dirty="0">
                <a:latin typeface="Calibri" panose="020F0502020204030204" pitchFamily="34" charset="0"/>
                <a:ea typeface="Calibri" panose="020F0502020204030204" pitchFamily="34" charset="0"/>
                <a:cs typeface="Calibri" panose="020F0502020204030204" pitchFamily="34" charset="0"/>
              </a:rPr>
              <a:t>يتولى عملية الاستلام المؤقت للأصناف الواردة في سـاحة الاستلام إلى أن يتم فحصها وقبولها، كما يقوم من خلال النظـم الآلي بإعداد مذكرات استلام بتلك الأصناف وتسليمها نهائيا لأمين المستودع أو مأمور العهدة، ويساعد مأمور عهدة ساحة الاستلام </a:t>
            </a:r>
            <a:r>
              <a:rPr lang="en-US" sz="1969" dirty="0">
                <a:latin typeface="Calibri" panose="020F0502020204030204" pitchFamily="34" charset="0"/>
                <a:ea typeface="Calibri" panose="020F0502020204030204" pitchFamily="34" charset="0"/>
                <a:cs typeface="Calibri" panose="020F0502020204030204" pitchFamily="34" charset="0"/>
              </a:rPr>
              <a:t>)</a:t>
            </a:r>
            <a:r>
              <a:rPr lang="ar-SA" sz="1969" dirty="0">
                <a:latin typeface="Calibri" panose="020F0502020204030204" pitchFamily="34" charset="0"/>
                <a:ea typeface="Calibri" panose="020F0502020204030204" pitchFamily="34" charset="0"/>
                <a:cs typeface="Calibri" panose="020F0502020204030204" pitchFamily="34" charset="0"/>
              </a:rPr>
              <a:t>فنيـون متخصصـون) حسب حاجة العمل ومقتضياته وطبيعة الأصناف المستلمة</a:t>
            </a:r>
            <a:r>
              <a:rPr lang="en-US" sz="1969" dirty="0">
                <a:latin typeface="Calibri" panose="020F0502020204030204" pitchFamily="34" charset="0"/>
                <a:ea typeface="Calibri" panose="020F0502020204030204" pitchFamily="34" charset="0"/>
                <a:cs typeface="Calibri" panose="020F0502020204030204" pitchFamily="34" charset="0"/>
              </a:rPr>
              <a:t>.</a:t>
            </a:r>
          </a:p>
          <a:p>
            <a:pPr marL="321469" indent="-321469" algn="just">
              <a:lnSpc>
                <a:spcPct val="107000"/>
              </a:lnSpc>
              <a:buSzPts val="1400"/>
              <a:buFont typeface="+mj-lt"/>
              <a:buAutoNum type="arabicPeriod"/>
            </a:pPr>
            <a:endParaRPr lang="en-US" sz="1969"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5763C0AC-BE53-9D46-97BB-3683B869571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85634" y="4982766"/>
            <a:ext cx="1984375" cy="1875234"/>
          </a:xfrm>
          <a:prstGeom prst="rect">
            <a:avLst/>
          </a:prstGeom>
        </p:spPr>
      </p:pic>
    </p:spTree>
    <p:extLst>
      <p:ext uri="{BB962C8B-B14F-4D97-AF65-F5344CB8AC3E}">
        <p14:creationId xmlns:p14="http://schemas.microsoft.com/office/powerpoint/2010/main" val="2571415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5400000" flipV="1">
            <a:off x="6626760" y="2798669"/>
            <a:ext cx="7163598" cy="1260662"/>
          </a:xfrm>
          <a:prstGeom prst="rect">
            <a:avLst/>
          </a:prstGeom>
          <a:solidFill>
            <a:srgbClr val="0C45A6"/>
          </a:solidFill>
        </p:spPr>
      </p:sp>
      <p:sp>
        <p:nvSpPr>
          <p:cNvPr id="8" name="مربع نص 7">
            <a:extLst>
              <a:ext uri="{FF2B5EF4-FFF2-40B4-BE49-F238E27FC236}">
                <a16:creationId xmlns:a16="http://schemas.microsoft.com/office/drawing/2014/main" id="{D7DC89DB-E745-884E-BC16-98EFA1531A85}"/>
              </a:ext>
            </a:extLst>
          </p:cNvPr>
          <p:cNvSpPr txBox="1"/>
          <p:nvPr/>
        </p:nvSpPr>
        <p:spPr>
          <a:xfrm>
            <a:off x="1870658" y="334249"/>
            <a:ext cx="7404078" cy="4617483"/>
          </a:xfrm>
          <a:prstGeom prst="rect">
            <a:avLst/>
          </a:prstGeom>
          <a:noFill/>
        </p:spPr>
        <p:txBody>
          <a:bodyPr wrap="square">
            <a:spAutoFit/>
          </a:bodyPr>
          <a:lstStyle/>
          <a:p>
            <a:pPr lvl="0" algn="just" rtl="1">
              <a:lnSpc>
                <a:spcPct val="107000"/>
              </a:lnSpc>
              <a:buSzPts val="1400"/>
            </a:pPr>
            <a:r>
              <a:rPr lang="ar-SA" sz="1969" b="1" dirty="0">
                <a:latin typeface="Calibri" panose="020F0502020204030204" pitchFamily="34" charset="0"/>
                <a:ea typeface="Calibri" panose="020F0502020204030204" pitchFamily="34" charset="0"/>
                <a:cs typeface="Calibri" panose="020F0502020204030204" pitchFamily="34" charset="0"/>
              </a:rPr>
              <a:t>3-أمين أو مأمور المستودع : </a:t>
            </a:r>
            <a:r>
              <a:rPr lang="ar-SA" sz="1969" dirty="0">
                <a:latin typeface="Calibri" panose="020F0502020204030204" pitchFamily="34" charset="0"/>
                <a:ea typeface="Calibri" panose="020F0502020204030204" pitchFamily="34" charset="0"/>
                <a:cs typeface="Calibri" panose="020F0502020204030204" pitchFamily="34" charset="0"/>
              </a:rPr>
              <a:t>يعين لكل مستودع مركزي، أو مستودع فرعي، أمين مستودع، أو مأمور عهدة، يساعده آخرون حسب حاجة العمل ومقتضياته، ويجب أن يكون حاصلًا على التأهيل المناسب، وملما بكافة أحـكام هـذه القواعـد، ونظـام وظائـف مباشـرة الأموال العامـة، والنمـاذج المسـتخدمة، وطـرق الحفـظ وتصنيف وترتيب المواد وفق أسس سليمة، وهو المسؤول المباشر عن كافة محتويات المستودع، و لا يجوز لغيره فتح أو إغلاق المستودع، ويجوز تعيين أمين مستودع، أو مأمور عهدة في غرفة الإمداد، أو الطوارئ عند الاقتضاء</a:t>
            </a:r>
            <a:r>
              <a:rPr lang="en-US" sz="1969" dirty="0">
                <a:latin typeface="Calibri" panose="020F0502020204030204" pitchFamily="34" charset="0"/>
                <a:ea typeface="Calibri" panose="020F0502020204030204" pitchFamily="34" charset="0"/>
                <a:cs typeface="Calibri" panose="020F0502020204030204" pitchFamily="34" charset="0"/>
              </a:rPr>
              <a:t>.</a:t>
            </a:r>
          </a:p>
          <a:p>
            <a:pPr marL="11906" algn="just">
              <a:lnSpc>
                <a:spcPct val="107000"/>
              </a:lnSpc>
            </a:pPr>
            <a:r>
              <a:rPr lang="ar-SA" sz="1969" dirty="0">
                <a:latin typeface="Calibri" panose="020F0502020204030204" pitchFamily="34" charset="0"/>
                <a:ea typeface="Calibri" panose="020F0502020204030204" pitchFamily="34" charset="0"/>
                <a:cs typeface="Calibri" panose="020F0502020204030204" pitchFamily="34" charset="0"/>
              </a:rPr>
              <a:t>ومن مهامه استلام، و صرف الأصناف نظاما، و المحافظة عليها في المسـتودع، و تطبيق ضوابـط الأمن و السلامة في المستودع المكلف به، و استكمال الإجراءات النظامية في القسم الخاص به في النظام الآلي عند (الاستلام، أو الصرف، أو الإرجاع)، وله الاشتراك في لجان فحص الأصناف</a:t>
            </a:r>
            <a:r>
              <a:rPr lang="en-US" sz="1969" dirty="0">
                <a:latin typeface="Calibri" panose="020F0502020204030204" pitchFamily="34" charset="0"/>
                <a:ea typeface="Calibri" panose="020F0502020204030204" pitchFamily="34" charset="0"/>
                <a:cs typeface="Calibri" panose="020F0502020204030204" pitchFamily="34" charset="0"/>
              </a:rPr>
              <a:t>.</a:t>
            </a:r>
          </a:p>
          <a:p>
            <a:pPr lvl="0" algn="just" rtl="1">
              <a:lnSpc>
                <a:spcPct val="107000"/>
              </a:lnSpc>
              <a:buSzPts val="1400"/>
            </a:pPr>
            <a:r>
              <a:rPr lang="ar-SA" sz="1969" b="1" dirty="0">
                <a:latin typeface="Calibri" panose="020F0502020204030204" pitchFamily="34" charset="0"/>
                <a:ea typeface="Calibri" panose="020F0502020204030204" pitchFamily="34" charset="0"/>
                <a:cs typeface="Calibri" panose="020F0502020204030204" pitchFamily="34" charset="0"/>
              </a:rPr>
              <a:t>4-المؤسسات والهيئات العامة و ما في حكمها (التي لا يخضع منسوبوها لنظام الخدمـة المدنية</a:t>
            </a:r>
            <a:r>
              <a:rPr lang="en-US" sz="1969" b="1" dirty="0">
                <a:latin typeface="Calibri" panose="020F0502020204030204" pitchFamily="34" charset="0"/>
                <a:ea typeface="Calibri" panose="020F0502020204030204" pitchFamily="34" charset="0"/>
                <a:cs typeface="Calibri" panose="020F0502020204030204" pitchFamily="34" charset="0"/>
              </a:rPr>
              <a:t>(</a:t>
            </a:r>
            <a:r>
              <a:rPr lang="ar-SA" sz="1969" b="1" dirty="0">
                <a:latin typeface="Calibri" panose="020F0502020204030204" pitchFamily="34" charset="0"/>
                <a:ea typeface="Calibri" panose="020F0502020204030204" pitchFamily="34" charset="0"/>
                <a:cs typeface="Calibri" panose="020F0502020204030204" pitchFamily="34" charset="0"/>
              </a:rPr>
              <a:t>: </a:t>
            </a:r>
            <a:r>
              <a:rPr lang="ar-SA" sz="1969" dirty="0">
                <a:latin typeface="Calibri" panose="020F0502020204030204" pitchFamily="34" charset="0"/>
                <a:ea typeface="Calibri" panose="020F0502020204030204" pitchFamily="34" charset="0"/>
                <a:cs typeface="Calibri" panose="020F0502020204030204" pitchFamily="34" charset="0"/>
              </a:rPr>
              <a:t>تحـدد أسماء الوظائف المستودعية، و تدرج بعد أن تعتمدها مجالس إداراتها أو ما في حكمها في لوائحها ذات الصلة</a:t>
            </a:r>
            <a:r>
              <a:rPr lang="en-US" sz="1969" dirty="0">
                <a:latin typeface="Calibri" panose="020F0502020204030204" pitchFamily="34" charset="0"/>
                <a:ea typeface="Calibri" panose="020F0502020204030204" pitchFamily="34" charset="0"/>
                <a:cs typeface="Calibri" panose="020F0502020204030204" pitchFamily="34" charset="0"/>
              </a:rPr>
              <a:t>.</a:t>
            </a:r>
            <a:endParaRPr lang="en-US" sz="1969" dirty="0">
              <a:latin typeface="Calibri" panose="020F0502020204030204" pitchFamily="34" charset="0"/>
              <a:ea typeface="Times New Roman" panose="02020603050405020304" pitchFamily="18" charset="0"/>
              <a:cs typeface="Calibri" panose="020F0502020204030204" pitchFamily="34" charset="0"/>
            </a:endParaRPr>
          </a:p>
        </p:txBody>
      </p:sp>
      <p:pic>
        <p:nvPicPr>
          <p:cNvPr id="2" name="صورة 2">
            <a:extLst>
              <a:ext uri="{FF2B5EF4-FFF2-40B4-BE49-F238E27FC236}">
                <a16:creationId xmlns:a16="http://schemas.microsoft.com/office/drawing/2014/main" id="{79A375EA-416E-D74E-AF05-B09F32DD9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571" y="5267571"/>
            <a:ext cx="1590429" cy="1590429"/>
          </a:xfrm>
          <a:prstGeom prst="rect">
            <a:avLst/>
          </a:prstGeom>
        </p:spPr>
      </p:pic>
      <p:pic>
        <p:nvPicPr>
          <p:cNvPr id="5" name="صورة 4">
            <a:extLst>
              <a:ext uri="{FF2B5EF4-FFF2-40B4-BE49-F238E27FC236}">
                <a16:creationId xmlns:a16="http://schemas.microsoft.com/office/drawing/2014/main" id="{2D7B4D65-3759-D64F-BF01-FD7207AD65F0}"/>
              </a:ext>
            </a:extLst>
          </p:cNvPr>
          <p:cNvPicPr>
            <a:picLocks noChangeAspect="1"/>
          </p:cNvPicPr>
          <p:nvPr/>
        </p:nvPicPr>
        <p:blipFill rotWithShape="1">
          <a:blip r:embed="rId3">
            <a:alphaModFix amt="5000"/>
          </a:blip>
          <a:srcRect l="15696" t="22307" r="17488" b="66448"/>
          <a:stretch/>
        </p:blipFill>
        <p:spPr>
          <a:xfrm>
            <a:off x="0" y="6625021"/>
            <a:ext cx="1402080" cy="235973"/>
          </a:xfrm>
          <a:prstGeom prst="rect">
            <a:avLst/>
          </a:prstGeom>
        </p:spPr>
      </p:pic>
    </p:spTree>
    <p:extLst>
      <p:ext uri="{BB962C8B-B14F-4D97-AF65-F5344CB8AC3E}">
        <p14:creationId xmlns:p14="http://schemas.microsoft.com/office/powerpoint/2010/main" val="1724301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084295" y="5413493"/>
            <a:ext cx="1294564" cy="1255727"/>
          </a:xfrm>
          <a:prstGeom prst="rect">
            <a:avLst/>
          </a:prstGeom>
        </p:spPr>
      </p:pic>
      <p:sp>
        <p:nvSpPr>
          <p:cNvPr id="8" name="AutoShape 6">
            <a:extLst>
              <a:ext uri="{FF2B5EF4-FFF2-40B4-BE49-F238E27FC236}">
                <a16:creationId xmlns:a16="http://schemas.microsoft.com/office/drawing/2014/main" id="{614C9474-8287-8448-AB29-B7131EEDF94E}"/>
              </a:ext>
            </a:extLst>
          </p:cNvPr>
          <p:cNvSpPr/>
          <p:nvPr/>
        </p:nvSpPr>
        <p:spPr>
          <a:xfrm rot="5400000">
            <a:off x="-1626720" y="3146986"/>
            <a:ext cx="6858000" cy="564029"/>
          </a:xfrm>
          <a:prstGeom prst="rect">
            <a:avLst/>
          </a:prstGeom>
          <a:solidFill>
            <a:srgbClr val="FDCF60"/>
          </a:solidFill>
        </p:spPr>
      </p:sp>
      <p:sp>
        <p:nvSpPr>
          <p:cNvPr id="10" name="مربع نص 9">
            <a:extLst>
              <a:ext uri="{FF2B5EF4-FFF2-40B4-BE49-F238E27FC236}">
                <a16:creationId xmlns:a16="http://schemas.microsoft.com/office/drawing/2014/main" id="{D9873C60-22F8-4C4B-9718-FC2BA3A0E9A3}"/>
              </a:ext>
            </a:extLst>
          </p:cNvPr>
          <p:cNvSpPr txBox="1"/>
          <p:nvPr/>
        </p:nvSpPr>
        <p:spPr>
          <a:xfrm>
            <a:off x="2766064" y="2786063"/>
            <a:ext cx="7369735" cy="1015663"/>
          </a:xfrm>
          <a:prstGeom prst="rect">
            <a:avLst/>
          </a:prstGeom>
          <a:noFill/>
        </p:spPr>
        <p:txBody>
          <a:bodyPr wrap="square">
            <a:spAutoFit/>
          </a:bodyPr>
          <a:lstStyle/>
          <a:p>
            <a:pPr algn="ctr" rtl="1"/>
            <a:r>
              <a:rPr lang="ar-SA" sz="300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حالات تعيين أمناء ومأموري المستودعات ومساعديهم وإجازاتهم وانتدابهم وانفكاكهم عن الوظيفة :</a:t>
            </a:r>
            <a:endParaRPr lang="en-US" sz="300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05362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084295" y="5413493"/>
            <a:ext cx="1294564" cy="1255727"/>
          </a:xfrm>
          <a:prstGeom prst="rect">
            <a:avLst/>
          </a:prstGeom>
        </p:spPr>
      </p:pic>
      <p:sp>
        <p:nvSpPr>
          <p:cNvPr id="8" name="AutoShape 6">
            <a:extLst>
              <a:ext uri="{FF2B5EF4-FFF2-40B4-BE49-F238E27FC236}">
                <a16:creationId xmlns:a16="http://schemas.microsoft.com/office/drawing/2014/main" id="{614C9474-8287-8448-AB29-B7131EEDF94E}"/>
              </a:ext>
            </a:extLst>
          </p:cNvPr>
          <p:cNvSpPr/>
          <p:nvPr/>
        </p:nvSpPr>
        <p:spPr>
          <a:xfrm rot="5400000">
            <a:off x="-1626720" y="3146986"/>
            <a:ext cx="6858000" cy="564029"/>
          </a:xfrm>
          <a:prstGeom prst="rect">
            <a:avLst/>
          </a:prstGeom>
          <a:solidFill>
            <a:srgbClr val="FDCF60"/>
          </a:solidFill>
        </p:spPr>
      </p:sp>
      <p:sp>
        <p:nvSpPr>
          <p:cNvPr id="10" name="مربع نص 9">
            <a:extLst>
              <a:ext uri="{FF2B5EF4-FFF2-40B4-BE49-F238E27FC236}">
                <a16:creationId xmlns:a16="http://schemas.microsoft.com/office/drawing/2014/main" id="{D9873C60-22F8-4C4B-9718-FC2BA3A0E9A3}"/>
              </a:ext>
            </a:extLst>
          </p:cNvPr>
          <p:cNvSpPr txBox="1"/>
          <p:nvPr/>
        </p:nvSpPr>
        <p:spPr>
          <a:xfrm>
            <a:off x="3298264" y="350182"/>
            <a:ext cx="7369735" cy="5978560"/>
          </a:xfrm>
          <a:prstGeom prst="rect">
            <a:avLst/>
          </a:prstGeom>
          <a:noFill/>
        </p:spPr>
        <p:txBody>
          <a:bodyPr wrap="square">
            <a:spAutoFit/>
          </a:bodyPr>
          <a:lstStyle/>
          <a:p>
            <a:pPr marL="428625" indent="-428625" algn="just">
              <a:buFont typeface="+mj-lt"/>
              <a:buAutoNum type="arabicPeriod"/>
            </a:pPr>
            <a:r>
              <a:rPr lang="ar-SA" sz="2250" dirty="0">
                <a:latin typeface="Calibri" panose="020F0502020204030204" pitchFamily="34" charset="0"/>
                <a:ea typeface="Calibri" panose="020F0502020204030204" pitchFamily="34" charset="0"/>
                <a:cs typeface="Calibri" panose="020F0502020204030204" pitchFamily="34" charset="0"/>
              </a:rPr>
              <a:t>عند تعيين أو نقل أو انتهاء خدمة أمين أو مأمور المستودع أو المسئول عنه بالاستقالة أو بلوغ السن النظامي أو الوفاة. يتعين إجراء جرد ومحاسبة المستودع. </a:t>
            </a:r>
            <a:endParaRPr lang="en-US" sz="2250" dirty="0">
              <a:latin typeface="Calibri" panose="020F0502020204030204" pitchFamily="34" charset="0"/>
              <a:ea typeface="Calibri" panose="020F0502020204030204" pitchFamily="34" charset="0"/>
              <a:cs typeface="Calibri" panose="020F0502020204030204" pitchFamily="34" charset="0"/>
            </a:endParaRPr>
          </a:p>
          <a:p>
            <a:pPr marL="428625" indent="-428625" algn="just">
              <a:buFont typeface="+mj-lt"/>
              <a:buAutoNum type="arabicPeriod"/>
            </a:pPr>
            <a:r>
              <a:rPr lang="ar-SA" sz="2250" dirty="0">
                <a:latin typeface="Calibri" panose="020F0502020204030204" pitchFamily="34" charset="0"/>
                <a:ea typeface="Calibri" panose="020F0502020204030204" pitchFamily="34" charset="0"/>
                <a:cs typeface="Calibri" panose="020F0502020204030204" pitchFamily="34" charset="0"/>
              </a:rPr>
              <a:t>عند تمتع أمين المستودع، أو مأمور العهدة بإجازة، أو انتدابه، أو مرضه، ولمدة أقل من ثلاثة شهور؛ يجوز للجهة أن تعهد بتسليم موجودات المستودع إلى أحد موظفيها بموجب محضر تسليم و إستلام، وتطبيق ذات الإجراء عند عودته، وفي حال كانت المدة ثلاثة شهور فأكثر يتعين إجراء جرد و محاسبة، مع مراعاة إدراج محاضر التسـليم الاستلام، و الجرد و المحاسبة في النظام الآلي فور إعدادها</a:t>
            </a:r>
            <a:r>
              <a:rPr lang="en-US" sz="2250" dirty="0">
                <a:latin typeface="Calibri" panose="020F0502020204030204" pitchFamily="34" charset="0"/>
                <a:ea typeface="Calibri" panose="020F0502020204030204" pitchFamily="34" charset="0"/>
                <a:cs typeface="Calibri" panose="020F0502020204030204" pitchFamily="34" charset="0"/>
              </a:rPr>
              <a:t>.</a:t>
            </a:r>
          </a:p>
          <a:p>
            <a:pPr marL="428625" indent="-428625" algn="just">
              <a:buFont typeface="+mj-lt"/>
              <a:buAutoNum type="arabicPeriod"/>
            </a:pPr>
            <a:r>
              <a:rPr lang="ar-SA" sz="2250" dirty="0">
                <a:latin typeface="Calibri" panose="020F0502020204030204" pitchFamily="34" charset="0"/>
                <a:ea typeface="Calibri" panose="020F0502020204030204" pitchFamily="34" charset="0"/>
                <a:cs typeface="Calibri" panose="020F0502020204030204" pitchFamily="34" charset="0"/>
              </a:rPr>
              <a:t> في المستودعات التي تعمل على مدار (24) ساعة، يتعين على الجهة أن تقوم بعمل جداول أوقات العمل (مناوبة، أو وردية) بين أمناء المستودعات، ومأموري العهد، وإدراج تلك الجداول في النظام الآلي فور اعتماد العمل بها</a:t>
            </a:r>
            <a:r>
              <a:rPr lang="en-US" sz="2250" dirty="0">
                <a:latin typeface="Calibri" panose="020F0502020204030204" pitchFamily="34" charset="0"/>
                <a:ea typeface="Calibri" panose="020F0502020204030204" pitchFamily="34" charset="0"/>
                <a:cs typeface="Calibri" panose="020F0502020204030204" pitchFamily="34" charset="0"/>
              </a:rPr>
              <a:t>.</a:t>
            </a:r>
          </a:p>
          <a:p>
            <a:pPr marL="428625" indent="-428625" algn="just">
              <a:buFont typeface="+mj-lt"/>
              <a:buAutoNum type="arabicPeriod"/>
            </a:pPr>
            <a:r>
              <a:rPr lang="ar-SA" sz="2250" dirty="0">
                <a:latin typeface="Calibri" panose="020F0502020204030204" pitchFamily="34" charset="0"/>
                <a:ea typeface="Calibri" panose="020F0502020204030204" pitchFamily="34" charset="0"/>
                <a:cs typeface="Calibri" panose="020F0502020204030204" pitchFamily="34" charset="0"/>
              </a:rPr>
              <a:t> في حال غياب أمين المستودع أو مأمور العهدة، تشكل لجنة مـن السلطة المختصة في الجهة لفتح المستودع لتصريف الأعمال به ثم يعـاد غلقه بمعرفة تلك اللجنة وإعداد المحضر اللازم لهـذا الإجراء لحين عودة المسؤول عن المستودع، وتدرج كافة الإجراءات والمحاضر في النظــام الآلي</a:t>
            </a:r>
            <a:r>
              <a:rPr lang="en-US" sz="2250"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479018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23999" y="4785846"/>
            <a:ext cx="1871377" cy="1815234"/>
          </a:xfrm>
          <a:prstGeom prst="rect">
            <a:avLst/>
          </a:prstGeom>
        </p:spPr>
      </p:pic>
      <p:sp>
        <p:nvSpPr>
          <p:cNvPr id="10" name="مربع نص 9">
            <a:extLst>
              <a:ext uri="{FF2B5EF4-FFF2-40B4-BE49-F238E27FC236}">
                <a16:creationId xmlns:a16="http://schemas.microsoft.com/office/drawing/2014/main" id="{D9873C60-22F8-4C4B-9718-FC2BA3A0E9A3}"/>
              </a:ext>
            </a:extLst>
          </p:cNvPr>
          <p:cNvSpPr txBox="1"/>
          <p:nvPr/>
        </p:nvSpPr>
        <p:spPr>
          <a:xfrm>
            <a:off x="2809875" y="2707648"/>
            <a:ext cx="6785634" cy="784830"/>
          </a:xfrm>
          <a:prstGeom prst="rect">
            <a:avLst/>
          </a:prstGeom>
          <a:noFill/>
        </p:spPr>
        <p:txBody>
          <a:bodyPr wrap="square">
            <a:spAutoFit/>
          </a:bodyPr>
          <a:lstStyle/>
          <a:p>
            <a:pPr algn="ctr" rtl="1"/>
            <a:r>
              <a:rPr lang="ar-SA" sz="450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تقسيم المستودعات </a:t>
            </a:r>
            <a:endParaRPr lang="en-US" sz="450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 name="AutoShape 6">
            <a:extLst>
              <a:ext uri="{FF2B5EF4-FFF2-40B4-BE49-F238E27FC236}">
                <a16:creationId xmlns:a16="http://schemas.microsoft.com/office/drawing/2014/main" id="{92834CFB-C759-A246-A887-2521345A8BF3}"/>
              </a:ext>
            </a:extLst>
          </p:cNvPr>
          <p:cNvSpPr/>
          <p:nvPr/>
        </p:nvSpPr>
        <p:spPr>
          <a:xfrm rot="5400000">
            <a:off x="7059705" y="3078816"/>
            <a:ext cx="6858000" cy="700367"/>
          </a:xfrm>
          <a:prstGeom prst="rect">
            <a:avLst/>
          </a:prstGeom>
          <a:solidFill>
            <a:srgbClr val="FDCF60"/>
          </a:solidFill>
        </p:spPr>
      </p:sp>
      <p:pic>
        <p:nvPicPr>
          <p:cNvPr id="5" name="صورة 4">
            <a:extLst>
              <a:ext uri="{FF2B5EF4-FFF2-40B4-BE49-F238E27FC236}">
                <a16:creationId xmlns:a16="http://schemas.microsoft.com/office/drawing/2014/main" id="{E2B1E443-39A2-1844-BE2D-08DBBE219A9D}"/>
              </a:ext>
            </a:extLst>
          </p:cNvPr>
          <p:cNvPicPr>
            <a:picLocks noChangeAspect="1"/>
          </p:cNvPicPr>
          <p:nvPr/>
        </p:nvPicPr>
        <p:blipFill rotWithShape="1">
          <a:blip r:embed="rId4">
            <a:alphaModFix amt="5000"/>
          </a:blip>
          <a:srcRect l="15696" t="22307" r="17488" b="66448"/>
          <a:stretch/>
        </p:blipFill>
        <p:spPr>
          <a:xfrm>
            <a:off x="0" y="6625021"/>
            <a:ext cx="1402080" cy="235973"/>
          </a:xfrm>
          <a:prstGeom prst="rect">
            <a:avLst/>
          </a:prstGeom>
        </p:spPr>
      </p:pic>
    </p:spTree>
    <p:extLst>
      <p:ext uri="{BB962C8B-B14F-4D97-AF65-F5344CB8AC3E}">
        <p14:creationId xmlns:p14="http://schemas.microsoft.com/office/powerpoint/2010/main" val="1700456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23999" y="4785846"/>
            <a:ext cx="1871377" cy="1815234"/>
          </a:xfrm>
          <a:prstGeom prst="rect">
            <a:avLst/>
          </a:prstGeom>
        </p:spPr>
      </p:pic>
      <p:sp>
        <p:nvSpPr>
          <p:cNvPr id="10" name="مربع نص 9">
            <a:extLst>
              <a:ext uri="{FF2B5EF4-FFF2-40B4-BE49-F238E27FC236}">
                <a16:creationId xmlns:a16="http://schemas.microsoft.com/office/drawing/2014/main" id="{D9873C60-22F8-4C4B-9718-FC2BA3A0E9A3}"/>
              </a:ext>
            </a:extLst>
          </p:cNvPr>
          <p:cNvSpPr txBox="1"/>
          <p:nvPr/>
        </p:nvSpPr>
        <p:spPr>
          <a:xfrm>
            <a:off x="3027948" y="436144"/>
            <a:ext cx="6853773" cy="5819029"/>
          </a:xfrm>
          <a:prstGeom prst="rect">
            <a:avLst/>
          </a:prstGeom>
          <a:noFill/>
        </p:spPr>
        <p:txBody>
          <a:bodyPr wrap="square">
            <a:spAutoFit/>
          </a:bodyPr>
          <a:lstStyle/>
          <a:p>
            <a:pPr algn="r" rtl="1"/>
            <a:r>
              <a:rPr lang="ar-SA" sz="2438"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تنقسم المستودعات الحكومية إلى أربع مجموعات وفقًا لمقتضى الهيكل التنظيمي المعتمد للجهة إلى: </a:t>
            </a:r>
            <a:endParaRPr lang="en-US" sz="2438"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321469" indent="-321469">
              <a:buFont typeface="Wingdings" pitchFamily="2" charset="2"/>
              <a:buChar char="Ø"/>
            </a:pPr>
            <a:r>
              <a:rPr lang="ar-SA" sz="2156" b="1" dirty="0">
                <a:latin typeface="Calibri" panose="020F0502020204030204" pitchFamily="34" charset="0"/>
                <a:ea typeface="Calibri" panose="020F0502020204030204" pitchFamily="34" charset="0"/>
                <a:cs typeface="Calibri" panose="020F0502020204030204" pitchFamily="34" charset="0"/>
              </a:rPr>
              <a:t>المستودعات المركزية :</a:t>
            </a:r>
            <a:r>
              <a:rPr lang="ar-SA" sz="2156" dirty="0">
                <a:latin typeface="Calibri" panose="020F0502020204030204" pitchFamily="34" charset="0"/>
                <a:ea typeface="Calibri" panose="020F0502020204030204" pitchFamily="34" charset="0"/>
                <a:cs typeface="Calibri" panose="020F0502020204030204" pitchFamily="34" charset="0"/>
              </a:rPr>
              <a:t/>
            </a:r>
            <a:br>
              <a:rPr lang="ar-SA" sz="2156" dirty="0">
                <a:latin typeface="Calibri" panose="020F0502020204030204" pitchFamily="34" charset="0"/>
                <a:ea typeface="Calibri" panose="020F0502020204030204" pitchFamily="34" charset="0"/>
                <a:cs typeface="Calibri" panose="020F0502020204030204" pitchFamily="34" charset="0"/>
              </a:rPr>
            </a:br>
            <a:r>
              <a:rPr lang="ar-SA" sz="2156" dirty="0">
                <a:latin typeface="Calibri" panose="020F0502020204030204" pitchFamily="34" charset="0"/>
                <a:ea typeface="Calibri" panose="020F0502020204030204" pitchFamily="34" charset="0"/>
                <a:cs typeface="Calibri" panose="020F0502020204030204" pitchFamily="34" charset="0"/>
              </a:rPr>
              <a:t>وتقوم بخدمة المركز الرئيسي للجهة واستلام الأصناف الواردة إليها ، كما تتولى تموين المستودعات الفرعية وغرف الإمداد والطوارئ في حدود النسب المعتمدة.</a:t>
            </a:r>
            <a:endParaRPr lang="en-US" sz="2156" dirty="0">
              <a:latin typeface="Calibri" panose="020F0502020204030204" pitchFamily="34" charset="0"/>
              <a:ea typeface="Calibri" panose="020F0502020204030204" pitchFamily="34" charset="0"/>
              <a:cs typeface="Calibri" panose="020F0502020204030204" pitchFamily="34" charset="0"/>
            </a:endParaRPr>
          </a:p>
          <a:p>
            <a:pPr marL="321469" indent="-321469">
              <a:buFont typeface="Wingdings" pitchFamily="2" charset="2"/>
              <a:buChar char="Ø"/>
            </a:pPr>
            <a:r>
              <a:rPr lang="ar-SA" sz="2156" b="1" dirty="0">
                <a:latin typeface="Calibri" panose="020F0502020204030204" pitchFamily="34" charset="0"/>
                <a:ea typeface="Calibri" panose="020F0502020204030204" pitchFamily="34" charset="0"/>
                <a:cs typeface="Calibri" panose="020F0502020204030204" pitchFamily="34" charset="0"/>
              </a:rPr>
              <a:t>المستودعات الفرعية :</a:t>
            </a:r>
            <a:r>
              <a:rPr lang="ar-SA" sz="2156" dirty="0">
                <a:latin typeface="Calibri" panose="020F0502020204030204" pitchFamily="34" charset="0"/>
                <a:ea typeface="Calibri" panose="020F0502020204030204" pitchFamily="34" charset="0"/>
                <a:cs typeface="Calibri" panose="020F0502020204030204" pitchFamily="34" charset="0"/>
              </a:rPr>
              <a:t/>
            </a:r>
            <a:br>
              <a:rPr lang="ar-SA" sz="2156" dirty="0">
                <a:latin typeface="Calibri" panose="020F0502020204030204" pitchFamily="34" charset="0"/>
                <a:ea typeface="Calibri" panose="020F0502020204030204" pitchFamily="34" charset="0"/>
                <a:cs typeface="Calibri" panose="020F0502020204030204" pitchFamily="34" charset="0"/>
              </a:rPr>
            </a:br>
            <a:r>
              <a:rPr lang="ar-SA" sz="2156" dirty="0">
                <a:latin typeface="Calibri" panose="020F0502020204030204" pitchFamily="34" charset="0"/>
                <a:ea typeface="Calibri" panose="020F0502020204030204" pitchFamily="34" charset="0"/>
                <a:cs typeface="Calibri" panose="020F0502020204030204" pitchFamily="34" charset="0"/>
              </a:rPr>
              <a:t>وتقوم بخدمة الفرع الإداري الرئيسي ووحداته ، ويجوز لها تموين غرف الإمداد والطوارئ واستلام الأصناف الواردة إليها.</a:t>
            </a:r>
          </a:p>
          <a:p>
            <a:pPr marL="321469" indent="-321469">
              <a:buFont typeface="Wingdings" pitchFamily="2" charset="2"/>
              <a:buChar char="Ø"/>
            </a:pPr>
            <a:r>
              <a:rPr lang="ar-SA" sz="2156" b="1" dirty="0">
                <a:latin typeface="Calibri" panose="020F0502020204030204" pitchFamily="34" charset="0"/>
                <a:ea typeface="Calibri" panose="020F0502020204030204" pitchFamily="34" charset="0"/>
                <a:cs typeface="Calibri" panose="020F0502020204030204" pitchFamily="34" charset="0"/>
              </a:rPr>
              <a:t>غرف الإمداد :</a:t>
            </a:r>
            <a:r>
              <a:rPr lang="ar-SA" sz="2156" dirty="0">
                <a:latin typeface="Calibri" panose="020F0502020204030204" pitchFamily="34" charset="0"/>
                <a:ea typeface="Calibri" panose="020F0502020204030204" pitchFamily="34" charset="0"/>
                <a:cs typeface="Calibri" panose="020F0502020204030204" pitchFamily="34" charset="0"/>
              </a:rPr>
              <a:t/>
            </a:r>
            <a:br>
              <a:rPr lang="ar-SA" sz="2156" dirty="0">
                <a:latin typeface="Calibri" panose="020F0502020204030204" pitchFamily="34" charset="0"/>
                <a:ea typeface="Calibri" panose="020F0502020204030204" pitchFamily="34" charset="0"/>
                <a:cs typeface="Calibri" panose="020F0502020204030204" pitchFamily="34" charset="0"/>
              </a:rPr>
            </a:br>
            <a:r>
              <a:rPr lang="ar-SA" sz="2156" dirty="0">
                <a:latin typeface="Calibri" panose="020F0502020204030204" pitchFamily="34" charset="0"/>
                <a:ea typeface="Calibri" panose="020F0502020204030204" pitchFamily="34" charset="0"/>
                <a:cs typeface="Calibri" panose="020F0502020204030204" pitchFamily="34" charset="0"/>
              </a:rPr>
              <a:t>وتنشأ لخدمة الوحدات الإدارية الصغيرة ، مثل الملحق منها بوحدات الأرصاد الجوية أو المستوصفات أو محطات التليفزيون وما يماثلها ، و لها أن تستلم الأصناف الواردة إليها.</a:t>
            </a:r>
          </a:p>
          <a:p>
            <a:pPr marL="321469" indent="-321469">
              <a:buFont typeface="Wingdings" pitchFamily="2" charset="2"/>
              <a:buChar char="Ø"/>
            </a:pPr>
            <a:r>
              <a:rPr lang="ar-SA" sz="2156" b="1" dirty="0">
                <a:latin typeface="Calibri" panose="020F0502020204030204" pitchFamily="34" charset="0"/>
                <a:ea typeface="Calibri" panose="020F0502020204030204" pitchFamily="34" charset="0"/>
                <a:cs typeface="Calibri" panose="020F0502020204030204" pitchFamily="34" charset="0"/>
              </a:rPr>
              <a:t>غرف الطوارئ : </a:t>
            </a:r>
            <a:r>
              <a:rPr lang="ar-SA" sz="2156" dirty="0">
                <a:latin typeface="Calibri" panose="020F0502020204030204" pitchFamily="34" charset="0"/>
                <a:ea typeface="Calibri" panose="020F0502020204030204" pitchFamily="34" charset="0"/>
                <a:cs typeface="Calibri" panose="020F0502020204030204" pitchFamily="34" charset="0"/>
              </a:rPr>
              <a:t/>
            </a:r>
            <a:br>
              <a:rPr lang="ar-SA" sz="2156" dirty="0">
                <a:latin typeface="Calibri" panose="020F0502020204030204" pitchFamily="34" charset="0"/>
                <a:ea typeface="Calibri" panose="020F0502020204030204" pitchFamily="34" charset="0"/>
                <a:cs typeface="Calibri" panose="020F0502020204030204" pitchFamily="34" charset="0"/>
              </a:rPr>
            </a:br>
            <a:r>
              <a:rPr lang="ar-SA" sz="2156" dirty="0">
                <a:latin typeface="Calibri" panose="020F0502020204030204" pitchFamily="34" charset="0"/>
                <a:ea typeface="Calibri" panose="020F0502020204030204" pitchFamily="34" charset="0"/>
                <a:cs typeface="Calibri" panose="020F0502020204030204" pitchFamily="34" charset="0"/>
              </a:rPr>
              <a:t>وتنشأ لأداء خدمة كلما اقتضت الضرورة ذلك ، كتلك التي تلحق بوحدات الإسعاف المتنقلة وما يماثلها ، و لها أن تستلم الأصناف الواردة إليها.</a:t>
            </a:r>
            <a:br>
              <a:rPr lang="ar-SA" sz="2156" dirty="0">
                <a:latin typeface="Calibri" panose="020F0502020204030204" pitchFamily="34" charset="0"/>
                <a:ea typeface="Calibri" panose="020F0502020204030204" pitchFamily="34" charset="0"/>
                <a:cs typeface="Calibri" panose="020F0502020204030204" pitchFamily="34" charset="0"/>
              </a:rPr>
            </a:br>
            <a:endParaRPr lang="en-US" sz="2156" dirty="0">
              <a:latin typeface="Calibri" panose="020F0502020204030204" pitchFamily="34" charset="0"/>
              <a:ea typeface="Calibri" panose="020F0502020204030204" pitchFamily="34" charset="0"/>
              <a:cs typeface="Calibri" panose="020F0502020204030204" pitchFamily="34" charset="0"/>
            </a:endParaRPr>
          </a:p>
        </p:txBody>
      </p:sp>
      <p:sp>
        <p:nvSpPr>
          <p:cNvPr id="2" name="AutoShape 6">
            <a:extLst>
              <a:ext uri="{FF2B5EF4-FFF2-40B4-BE49-F238E27FC236}">
                <a16:creationId xmlns:a16="http://schemas.microsoft.com/office/drawing/2014/main" id="{92834CFB-C759-A246-A887-2521345A8BF3}"/>
              </a:ext>
            </a:extLst>
          </p:cNvPr>
          <p:cNvSpPr/>
          <p:nvPr/>
        </p:nvSpPr>
        <p:spPr>
          <a:xfrm rot="5400000">
            <a:off x="7059705" y="3078816"/>
            <a:ext cx="6858000" cy="700367"/>
          </a:xfrm>
          <a:prstGeom prst="rect">
            <a:avLst/>
          </a:prstGeom>
          <a:solidFill>
            <a:srgbClr val="FDCF60"/>
          </a:solidFill>
        </p:spPr>
      </p:sp>
    </p:spTree>
    <p:extLst>
      <p:ext uri="{BB962C8B-B14F-4D97-AF65-F5344CB8AC3E}">
        <p14:creationId xmlns:p14="http://schemas.microsoft.com/office/powerpoint/2010/main" val="3062953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5400000" flipV="1">
            <a:off x="6626760" y="2798669"/>
            <a:ext cx="7163598" cy="1260662"/>
          </a:xfrm>
          <a:prstGeom prst="rect">
            <a:avLst/>
          </a:prstGeom>
          <a:solidFill>
            <a:srgbClr val="0C45A6"/>
          </a:solidFill>
        </p:spPr>
      </p:sp>
      <p:sp>
        <p:nvSpPr>
          <p:cNvPr id="8" name="مربع نص 7">
            <a:extLst>
              <a:ext uri="{FF2B5EF4-FFF2-40B4-BE49-F238E27FC236}">
                <a16:creationId xmlns:a16="http://schemas.microsoft.com/office/drawing/2014/main" id="{D7DC89DB-E745-884E-BC16-98EFA1531A85}"/>
              </a:ext>
            </a:extLst>
          </p:cNvPr>
          <p:cNvSpPr txBox="1"/>
          <p:nvPr/>
        </p:nvSpPr>
        <p:spPr>
          <a:xfrm>
            <a:off x="2191394" y="2286000"/>
            <a:ext cx="7404078" cy="784830"/>
          </a:xfrm>
          <a:prstGeom prst="rect">
            <a:avLst/>
          </a:prstGeom>
          <a:noFill/>
        </p:spPr>
        <p:txBody>
          <a:bodyPr wrap="square">
            <a:spAutoFit/>
          </a:bodyPr>
          <a:lstStyle/>
          <a:p>
            <a:pPr algn="ctr" rtl="1"/>
            <a:r>
              <a:rPr lang="ar-SA" sz="450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أصناف المخزون </a:t>
            </a:r>
            <a:endParaRPr lang="en-US" sz="450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صورة 2">
            <a:extLst>
              <a:ext uri="{FF2B5EF4-FFF2-40B4-BE49-F238E27FC236}">
                <a16:creationId xmlns:a16="http://schemas.microsoft.com/office/drawing/2014/main" id="{CC4A11BE-1372-984A-B3E9-747C57071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300" y="4153183"/>
            <a:ext cx="2651987" cy="2704817"/>
          </a:xfrm>
          <a:prstGeom prst="rect">
            <a:avLst/>
          </a:prstGeom>
        </p:spPr>
      </p:pic>
    </p:spTree>
    <p:extLst>
      <p:ext uri="{BB962C8B-B14F-4D97-AF65-F5344CB8AC3E}">
        <p14:creationId xmlns:p14="http://schemas.microsoft.com/office/powerpoint/2010/main" val="15550076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271463" y="2028824"/>
            <a:ext cx="11415711" cy="4386264"/>
          </a:xfrm>
        </p:spPr>
        <p:txBody>
          <a:bodyPr anchor="t">
            <a:normAutofit/>
          </a:bodyPr>
          <a:lstStyle/>
          <a:p>
            <a:pPr>
              <a:defRPr/>
            </a:pPr>
            <a:r>
              <a:rPr lang="ar-SA" sz="2400" dirty="0">
                <a:solidFill>
                  <a:srgbClr val="1A7099"/>
                </a:solidFill>
                <a:latin typeface="Calibri" panose="020F0502020204030204" pitchFamily="34" charset="0"/>
                <a:cs typeface="Calibri" panose="020F0502020204030204" pitchFamily="34" charset="0"/>
              </a:rPr>
              <a:t>فاعلية التصميم : </a:t>
            </a:r>
            <a:br>
              <a:rPr lang="ar-SA" sz="2400" dirty="0">
                <a:solidFill>
                  <a:srgbClr val="1A7099"/>
                </a:solidFill>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ويقصد بها التحقق من أن الإجراءات التي وضعت كافية لمنع أو اكتشاف الأخطاء والغش.</a:t>
            </a:r>
            <a:r>
              <a:rPr lang="en-US" sz="2400" dirty="0">
                <a:latin typeface="Calibri" panose="020F0502020204030204" pitchFamily="34" charset="0"/>
                <a:cs typeface="Calibri" panose="020F0502020204030204" pitchFamily="34" charset="0"/>
              </a:rPr>
              <a:t/>
            </a:r>
            <a:br>
              <a:rPr lang="en-US" sz="2400" dirty="0">
                <a:latin typeface="Calibri" panose="020F0502020204030204" pitchFamily="34" charset="0"/>
                <a:cs typeface="Calibri" panose="020F0502020204030204" pitchFamily="34" charset="0"/>
              </a:rPr>
            </a:br>
            <a:endParaRPr lang="ar-SA" sz="2400" dirty="0">
              <a:latin typeface="Calibri" panose="020F0502020204030204" pitchFamily="34" charset="0"/>
              <a:cs typeface="Calibri" panose="020F0502020204030204" pitchFamily="34" charset="0"/>
            </a:endParaRPr>
          </a:p>
          <a:p>
            <a:pPr>
              <a:defRPr/>
            </a:pPr>
            <a:r>
              <a:rPr lang="ar-SA" sz="2400" dirty="0">
                <a:latin typeface="Calibri" panose="020F0502020204030204" pitchFamily="34" charset="0"/>
                <a:cs typeface="Calibri" panose="020F0502020204030204" pitchFamily="34" charset="0"/>
              </a:rPr>
              <a:t> </a:t>
            </a:r>
            <a:r>
              <a:rPr lang="ar-SA" sz="2400" dirty="0">
                <a:solidFill>
                  <a:srgbClr val="1A7099"/>
                </a:solidFill>
                <a:latin typeface="Calibri" panose="020F0502020204030204" pitchFamily="34" charset="0"/>
                <a:cs typeface="Calibri" panose="020F0502020204030204" pitchFamily="34" charset="0"/>
              </a:rPr>
              <a:t>فاعلية التشغيل : </a:t>
            </a:r>
            <a:br>
              <a:rPr lang="ar-SA" sz="2400" dirty="0">
                <a:solidFill>
                  <a:srgbClr val="1A7099"/>
                </a:solidFill>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أي التحقق مما إذا كانت الإجراءات الرقابية مطبقة كما هو مخطط لها ومن أن الذين يطبقونها يفهمون المقصود منها ولديهم القدرة على التطبيق من حيث التفويض والتأهيل المناسبين. </a:t>
            </a:r>
          </a:p>
          <a:p>
            <a:endParaRPr lang="ar-SA" sz="24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endParaRPr lang="ar-SA" sz="2400" dirty="0">
              <a:latin typeface="Calibri" panose="020F0502020204030204" pitchFamily="34" charset="0"/>
              <a:cs typeface="Calibri" panose="020F0502020204030204" pitchFamily="34" charset="0"/>
            </a:endParaRPr>
          </a:p>
        </p:txBody>
      </p:sp>
      <p:pic>
        <p:nvPicPr>
          <p:cNvPr id="3" name="صورة 2">
            <a:extLst>
              <a:ext uri="{FF2B5EF4-FFF2-40B4-BE49-F238E27FC236}">
                <a16:creationId xmlns:a16="http://schemas.microsoft.com/office/drawing/2014/main" id="{36AE7636-17CB-CA4A-BC80-B977EFE0C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346" y="4419819"/>
            <a:ext cx="2660358" cy="1995269"/>
          </a:xfrm>
          <a:prstGeom prst="rect">
            <a:avLst/>
          </a:prstGeom>
        </p:spPr>
      </p:pic>
    </p:spTree>
    <p:extLst>
      <p:ext uri="{BB962C8B-B14F-4D97-AF65-F5344CB8AC3E}">
        <p14:creationId xmlns:p14="http://schemas.microsoft.com/office/powerpoint/2010/main" val="354899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5400000" flipV="1">
            <a:off x="6778740" y="2950650"/>
            <a:ext cx="7163598" cy="956701"/>
          </a:xfrm>
          <a:prstGeom prst="rect">
            <a:avLst/>
          </a:prstGeom>
          <a:solidFill>
            <a:srgbClr val="0C45A6"/>
          </a:solidFill>
        </p:spPr>
      </p:sp>
      <p:sp>
        <p:nvSpPr>
          <p:cNvPr id="8" name="مربع نص 7">
            <a:extLst>
              <a:ext uri="{FF2B5EF4-FFF2-40B4-BE49-F238E27FC236}">
                <a16:creationId xmlns:a16="http://schemas.microsoft.com/office/drawing/2014/main" id="{D7DC89DB-E745-884E-BC16-98EFA1531A85}"/>
              </a:ext>
            </a:extLst>
          </p:cNvPr>
          <p:cNvSpPr txBox="1"/>
          <p:nvPr/>
        </p:nvSpPr>
        <p:spPr>
          <a:xfrm>
            <a:off x="1760637" y="214312"/>
            <a:ext cx="7788020" cy="1606978"/>
          </a:xfrm>
          <a:prstGeom prst="rect">
            <a:avLst/>
          </a:prstGeom>
          <a:noFill/>
        </p:spPr>
        <p:txBody>
          <a:bodyPr wrap="square">
            <a:spAutoFit/>
          </a:bodyPr>
          <a:lstStyle/>
          <a:p>
            <a:pPr algn="r" rtl="1"/>
            <a:endParaRPr lang="en-US" sz="253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r" rtl="1"/>
            <a:r>
              <a:rPr lang="ar-SA" sz="225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تنقسم أصناف المخزون من حيث خصائصها وطبيعة استعمالها إلى ثلاثة أنواع:</a:t>
            </a:r>
            <a:r>
              <a:rPr lang="ar-SA" sz="2531"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
            </a:r>
            <a:br>
              <a:rPr lang="ar-SA" sz="2531"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br>
            <a:endParaRPr lang="ar-SA" sz="2531"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r" rtl="1"/>
            <a:endParaRPr lang="en-US" sz="2531"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صورة 2">
            <a:extLst>
              <a:ext uri="{FF2B5EF4-FFF2-40B4-BE49-F238E27FC236}">
                <a16:creationId xmlns:a16="http://schemas.microsoft.com/office/drawing/2014/main" id="{CC4A11BE-1372-984A-B3E9-747C5707139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548656" y="5542063"/>
            <a:ext cx="1290234" cy="1315937"/>
          </a:xfrm>
          <a:prstGeom prst="rect">
            <a:avLst/>
          </a:prstGeom>
        </p:spPr>
      </p:pic>
      <p:graphicFrame>
        <p:nvGraphicFramePr>
          <p:cNvPr id="3" name="جدول 4">
            <a:extLst>
              <a:ext uri="{FF2B5EF4-FFF2-40B4-BE49-F238E27FC236}">
                <a16:creationId xmlns:a16="http://schemas.microsoft.com/office/drawing/2014/main" id="{E1860BFF-1E27-3446-9B1E-FA756948772E}"/>
              </a:ext>
            </a:extLst>
          </p:cNvPr>
          <p:cNvGraphicFramePr>
            <a:graphicFrameLocks noGrp="1"/>
          </p:cNvGraphicFramePr>
          <p:nvPr/>
        </p:nvGraphicFramePr>
        <p:xfrm>
          <a:off x="1640083" y="1428750"/>
          <a:ext cx="7788021" cy="5214937"/>
        </p:xfrm>
        <a:graphic>
          <a:graphicData uri="http://schemas.openxmlformats.org/drawingml/2006/table">
            <a:tbl>
              <a:tblPr rtl="1" firstRow="1" bandRow="1">
                <a:tableStyleId>{5C22544A-7EE6-4342-B048-85BDC9FD1C3A}</a:tableStyleId>
              </a:tblPr>
              <a:tblGrid>
                <a:gridCol w="2787393">
                  <a:extLst>
                    <a:ext uri="{9D8B030D-6E8A-4147-A177-3AD203B41FA5}">
                      <a16:colId xmlns:a16="http://schemas.microsoft.com/office/drawing/2014/main" val="949986278"/>
                    </a:ext>
                  </a:extLst>
                </a:gridCol>
                <a:gridCol w="2404621">
                  <a:extLst>
                    <a:ext uri="{9D8B030D-6E8A-4147-A177-3AD203B41FA5}">
                      <a16:colId xmlns:a16="http://schemas.microsoft.com/office/drawing/2014/main" val="3637119951"/>
                    </a:ext>
                  </a:extLst>
                </a:gridCol>
                <a:gridCol w="2596007">
                  <a:extLst>
                    <a:ext uri="{9D8B030D-6E8A-4147-A177-3AD203B41FA5}">
                      <a16:colId xmlns:a16="http://schemas.microsoft.com/office/drawing/2014/main" val="1917206633"/>
                    </a:ext>
                  </a:extLst>
                </a:gridCol>
              </a:tblGrid>
              <a:tr h="878997">
                <a:tc>
                  <a:txBody>
                    <a:bodyPr/>
                    <a:lstStyle/>
                    <a:p>
                      <a:pPr marL="0" algn="ctr" defTabSz="914400" rtl="1" eaLnBrk="1" latinLnBrk="0" hangingPunct="1"/>
                      <a:r>
                        <a:rPr lang="ar-SA" sz="1900" b="1" dirty="0">
                          <a:effectLst/>
                          <a:latin typeface="Calibri" panose="020F0502020204030204" pitchFamily="34" charset="0"/>
                          <a:ea typeface="Times New Roman" panose="02020603050405020304" pitchFamily="18" charset="0"/>
                          <a:cs typeface="Calibri" panose="020F0502020204030204" pitchFamily="34" charset="0"/>
                        </a:rPr>
                        <a:t>أصناف مستديمة</a:t>
                      </a:r>
                      <a:endParaRPr lang="ar-SA" sz="1900" dirty="0"/>
                    </a:p>
                  </a:txBody>
                  <a:tcPr marL="85725" marR="85725" marT="42863" marB="42863" anchor="ctr">
                    <a:solidFill>
                      <a:srgbClr val="1248A3"/>
                    </a:solidFill>
                  </a:tcPr>
                </a:tc>
                <a:tc>
                  <a:txBody>
                    <a:bodyPr/>
                    <a:lstStyle/>
                    <a:p>
                      <a:pPr marL="0" algn="ctr" defTabSz="914400" rtl="1" eaLnBrk="1" latinLnBrk="0" hangingPunct="1"/>
                      <a:r>
                        <a:rPr lang="ar-SA" sz="1900" b="1" dirty="0">
                          <a:effectLst/>
                          <a:latin typeface="Calibri" panose="020F0502020204030204" pitchFamily="34" charset="0"/>
                          <a:ea typeface="Times New Roman" panose="02020603050405020304" pitchFamily="18" charset="0"/>
                          <a:cs typeface="Calibri" panose="020F0502020204030204" pitchFamily="34" charset="0"/>
                        </a:rPr>
                        <a:t>أصناف معدة للاستهلاك </a:t>
                      </a:r>
                      <a:endParaRPr lang="ar-SA" sz="1900" dirty="0"/>
                    </a:p>
                  </a:txBody>
                  <a:tcPr marL="85725" marR="85725" marT="42863" marB="42863" anchor="ctr">
                    <a:solidFill>
                      <a:srgbClr val="1248A3"/>
                    </a:solidFill>
                  </a:tcPr>
                </a:tc>
                <a:tc>
                  <a:txBody>
                    <a:bodyPr/>
                    <a:lstStyle/>
                    <a:p>
                      <a:pPr marL="0" algn="ctr" defTabSz="914400" rtl="1" eaLnBrk="1" latinLnBrk="0" hangingPunct="1"/>
                      <a:r>
                        <a:rPr lang="ar-SA" sz="1900" b="1" dirty="0">
                          <a:effectLst/>
                          <a:latin typeface="Calibri" panose="020F0502020204030204" pitchFamily="34" charset="0"/>
                          <a:ea typeface="Times New Roman" panose="02020603050405020304" pitchFamily="18" charset="0"/>
                          <a:cs typeface="Calibri" panose="020F0502020204030204" pitchFamily="34" charset="0"/>
                        </a:rPr>
                        <a:t>أصناف مستديمة واستهلاكية </a:t>
                      </a:r>
                      <a:endParaRPr lang="ar-SA" sz="1900" dirty="0"/>
                    </a:p>
                  </a:txBody>
                  <a:tcPr marL="85725" marR="85725" marT="42863" marB="42863" anchor="ctr">
                    <a:solidFill>
                      <a:srgbClr val="1248A3"/>
                    </a:solidFill>
                  </a:tcPr>
                </a:tc>
                <a:extLst>
                  <a:ext uri="{0D108BD9-81ED-4DB2-BD59-A6C34878D82A}">
                    <a16:rowId xmlns:a16="http://schemas.microsoft.com/office/drawing/2014/main" val="647360469"/>
                  </a:ext>
                </a:extLst>
              </a:tr>
              <a:tr h="4335940">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وهي التي لا تستهلك ولكن لها عمر استعمالي وتعاد أو بقاياها إلى المستودع بعد انتهاء صلاحيتها أو الاستغناء عنها مثل:</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 مجموعــة الأثــاث المكتبــي المعدنــي والخشــبي والســجاد</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 مجموعة أجهزة التبريد، والتسخين، والتدفئة، والتهوية، والتكييف</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 مجموعة الخزن الحديدية المتنقلة</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 مجموعة الأدوات، والمعدات، والأجهزة الثابتة، أو المتنقلة في المختبرات.</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 مجموعــة الآلات المكتبيــة ذات الصفــة المســتديمة مثــل أجهــزة الحاســب الآلــي ومــا</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يماثلهــا.</a:t>
                      </a:r>
                      <a:endParaRPr lang="en-US" sz="1700" b="0" dirty="0">
                        <a:effectLst/>
                        <a:latin typeface="Calibri" panose="020F0502020204030204" pitchFamily="34" charset="0"/>
                        <a:ea typeface="Times New Roman" panose="02020603050405020304" pitchFamily="18" charset="0"/>
                        <a:cs typeface="Calibri" panose="020F0502020204030204" pitchFamily="34" charset="0"/>
                      </a:endParaRPr>
                    </a:p>
                  </a:txBody>
                  <a:tcPr marL="85725" marR="85725" marT="42863" marB="42863">
                    <a:solidFill>
                      <a:srgbClr val="1248A3">
                        <a:alpha val="7843"/>
                      </a:srgbClr>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وهي التي تستهلك بالاستعمال المباشر ولا يتخلف عنها بقايا من نوعها مثل:</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latin typeface="Calibri" panose="020F0502020204030204" pitchFamily="34" charset="0"/>
                          <a:ea typeface="Times New Roman" panose="02020603050405020304" pitchFamily="18" charset="0"/>
                          <a:cs typeface="Calibri" panose="020F0502020204030204" pitchFamily="34" charset="0"/>
                        </a:rPr>
                        <a:t>-الأدوات الكتابية</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latin typeface="Calibri" panose="020F0502020204030204" pitchFamily="34" charset="0"/>
                          <a:ea typeface="Times New Roman" panose="02020603050405020304" pitchFamily="18" charset="0"/>
                          <a:cs typeface="Calibri" panose="020F0502020204030204" pitchFamily="34" charset="0"/>
                        </a:rPr>
                        <a:t>-اللوازم التعليمية الاستهلاكية.</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latin typeface="Calibri" panose="020F0502020204030204" pitchFamily="34" charset="0"/>
                          <a:ea typeface="Times New Roman" panose="02020603050405020304" pitchFamily="18" charset="0"/>
                          <a:cs typeface="Calibri" panose="020F0502020204030204" pitchFamily="34" charset="0"/>
                        </a:rPr>
                        <a:t>-الأدوية الطبية.</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latin typeface="Calibri" panose="020F0502020204030204" pitchFamily="34" charset="0"/>
                          <a:cs typeface="Calibri" panose="020F0502020204030204" pitchFamily="34" charset="0"/>
                        </a:rPr>
                        <a:t>-الوقود ومشتقاته.</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700" b="0" dirty="0"/>
                    </a:p>
                  </a:txBody>
                  <a:tcPr marL="85725" marR="85725" marT="42863" marB="42863">
                    <a:solidFill>
                      <a:srgbClr val="1248A3">
                        <a:alpha val="7843"/>
                      </a:srgbClr>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أصناف تجمع بين الصنف المستديم و الصنف الاستهلاكي مثل:</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 بعـض قطـع الغيـار مثل لمبات </a:t>
                      </a:r>
                      <a:r>
                        <a:rPr lang="en-US" sz="1700" b="0" dirty="0">
                          <a:effectLst/>
                          <a:latin typeface="Calibri" panose="020F0502020204030204" pitchFamily="34" charset="0"/>
                          <a:ea typeface="Times New Roman" panose="02020603050405020304" pitchFamily="18" charset="0"/>
                          <a:cs typeface="Calibri" panose="020F0502020204030204" pitchFamily="34" charset="0"/>
                        </a:rPr>
                        <a:t>LED</a:t>
                      </a:r>
                      <a:endParaRPr lang="ar-SA" sz="1700" b="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 الأصنــاف التـــي لهــا مــدة اســتعمال معينــة كالملابــس.</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700" b="0" dirty="0">
                          <a:effectLst/>
                          <a:latin typeface="Calibri" panose="020F0502020204030204" pitchFamily="34" charset="0"/>
                          <a:ea typeface="Times New Roman" panose="02020603050405020304" pitchFamily="18" charset="0"/>
                          <a:cs typeface="Calibri" panose="020F0502020204030204" pitchFamily="34" charset="0"/>
                        </a:rPr>
                        <a:t>- الاصنـاف التـي تتلـف، أو تنفـذ أثنـاء التجارب، أو نتيجة اسـتخدامها في الأغراض المخصصة لهـا كأنابيـب الاختبـار</a:t>
                      </a:r>
                      <a:endParaRPr lang="en-US" sz="1700" b="0" dirty="0">
                        <a:effectLst/>
                        <a:latin typeface="Calibri" panose="020F0502020204030204" pitchFamily="34" charset="0"/>
                        <a:ea typeface="Times New Roman" panose="02020603050405020304" pitchFamily="18" charset="0"/>
                        <a:cs typeface="Calibri" panose="020F0502020204030204" pitchFamily="34" charset="0"/>
                      </a:endParaRPr>
                    </a:p>
                    <a:p>
                      <a:pPr marL="0" algn="r" defTabSz="914400" rtl="1" eaLnBrk="1" latinLnBrk="0" hangingPunct="1"/>
                      <a:endParaRPr lang="ar-SA" sz="1700" b="0" dirty="0"/>
                    </a:p>
                  </a:txBody>
                  <a:tcPr marL="85725" marR="85725" marT="42863" marB="42863">
                    <a:solidFill>
                      <a:srgbClr val="1248A3">
                        <a:alpha val="7843"/>
                      </a:srgbClr>
                    </a:solidFill>
                  </a:tcPr>
                </a:tc>
                <a:extLst>
                  <a:ext uri="{0D108BD9-81ED-4DB2-BD59-A6C34878D82A}">
                    <a16:rowId xmlns:a16="http://schemas.microsoft.com/office/drawing/2014/main" val="1845957412"/>
                  </a:ext>
                </a:extLst>
              </a:tr>
            </a:tbl>
          </a:graphicData>
        </a:graphic>
      </p:graphicFrame>
      <p:pic>
        <p:nvPicPr>
          <p:cNvPr id="6" name="صورة 5">
            <a:extLst>
              <a:ext uri="{FF2B5EF4-FFF2-40B4-BE49-F238E27FC236}">
                <a16:creationId xmlns:a16="http://schemas.microsoft.com/office/drawing/2014/main" id="{1B7870AA-580B-0F48-A2E3-E13EAE78D552}"/>
              </a:ext>
            </a:extLst>
          </p:cNvPr>
          <p:cNvPicPr>
            <a:picLocks noChangeAspect="1"/>
          </p:cNvPicPr>
          <p:nvPr/>
        </p:nvPicPr>
        <p:blipFill rotWithShape="1">
          <a:blip r:embed="rId3">
            <a:alphaModFix amt="5000"/>
          </a:blip>
          <a:srcRect l="15696" t="22307" r="17488" b="66448"/>
          <a:stretch/>
        </p:blipFill>
        <p:spPr>
          <a:xfrm>
            <a:off x="0" y="6625021"/>
            <a:ext cx="1402080" cy="235973"/>
          </a:xfrm>
          <a:prstGeom prst="rect">
            <a:avLst/>
          </a:prstGeom>
        </p:spPr>
      </p:pic>
    </p:spTree>
    <p:extLst>
      <p:ext uri="{BB962C8B-B14F-4D97-AF65-F5344CB8AC3E}">
        <p14:creationId xmlns:p14="http://schemas.microsoft.com/office/powerpoint/2010/main" val="6196137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24000" y="6172200"/>
            <a:ext cx="9144000" cy="685800"/>
          </a:xfrm>
          <a:prstGeom prst="rect">
            <a:avLst/>
          </a:prstGeom>
          <a:solidFill>
            <a:srgbClr val="FFFFFF"/>
          </a:solidFill>
        </p:spPr>
      </p:sp>
      <p:sp>
        <p:nvSpPr>
          <p:cNvPr id="3" name="TextBox 3"/>
          <p:cNvSpPr txBox="1"/>
          <p:nvPr/>
        </p:nvSpPr>
        <p:spPr>
          <a:xfrm>
            <a:off x="1881188" y="189750"/>
            <a:ext cx="8358188" cy="1904367"/>
          </a:xfrm>
          <a:prstGeom prst="rect">
            <a:avLst/>
          </a:prstGeom>
        </p:spPr>
        <p:txBody>
          <a:bodyPr wrap="square" lIns="0" tIns="0" rIns="0" bIns="0" rtlCol="0" anchor="t">
            <a:spAutoFit/>
          </a:bodyPr>
          <a:lstStyle/>
          <a:p>
            <a:pPr algn="ctr" rtl="1"/>
            <a:r>
              <a:rPr lang="ar-SA" sz="3000" b="1" dirty="0">
                <a:latin typeface="Calibri" panose="020F0502020204030204" pitchFamily="34" charset="0"/>
                <a:ea typeface="Times New Roman" panose="02020603050405020304" pitchFamily="18" charset="0"/>
                <a:cs typeface="Calibri" panose="020F0502020204030204" pitchFamily="34" charset="0"/>
              </a:rPr>
              <a:t>إشعار استلام الأصناف</a:t>
            </a:r>
            <a:r>
              <a:rPr lang="ar-SA" sz="2625" b="1" dirty="0">
                <a:latin typeface="Calibri" panose="020F0502020204030204" pitchFamily="34" charset="0"/>
                <a:ea typeface="Times New Roman" panose="02020603050405020304" pitchFamily="18" charset="0"/>
                <a:cs typeface="Calibri" panose="020F0502020204030204" pitchFamily="34" charset="0"/>
              </a:rPr>
              <a:t/>
            </a:r>
            <a:br>
              <a:rPr lang="ar-SA" sz="2625" b="1" dirty="0">
                <a:latin typeface="Calibri" panose="020F0502020204030204" pitchFamily="34" charset="0"/>
                <a:ea typeface="Times New Roman" panose="02020603050405020304" pitchFamily="18" charset="0"/>
                <a:cs typeface="Calibri" panose="020F0502020204030204" pitchFamily="34" charset="0"/>
              </a:rPr>
            </a:br>
            <a:endParaRPr lang="ar-SA" sz="2625" b="1" dirty="0">
              <a:latin typeface="Calibri" panose="020F0502020204030204" pitchFamily="34" charset="0"/>
              <a:ea typeface="Times New Roman" panose="02020603050405020304" pitchFamily="18" charset="0"/>
              <a:cs typeface="Calibri" panose="020F0502020204030204" pitchFamily="34" charset="0"/>
            </a:endParaRPr>
          </a:p>
          <a:p>
            <a:pPr algn="ctr" rtl="1"/>
            <a:r>
              <a:rPr lang="ar-SA" sz="2250" b="1" dirty="0">
                <a:latin typeface="Calibri" panose="020F0502020204030204" pitchFamily="34" charset="0"/>
                <a:ea typeface="Times New Roman" panose="02020603050405020304" pitchFamily="18" charset="0"/>
                <a:cs typeface="Calibri" panose="020F0502020204030204" pitchFamily="34" charset="0"/>
              </a:rPr>
              <a:t>يســتخدم هــذا النمــوذج مــن خلال النظــام الآلــي مــن قبــل مأمــور عهــدة ســاحة الاســتلام لإثبـات ورود الأصنـاف واسـتلامها بصفـة مؤقتـة، إلـى أن يتـم فحصهـا، أو تحليلهـا مخبريـًا، ولا تجــرى أيــة قيــود بموجــب هــذا النمــوذج . </a:t>
            </a:r>
            <a:endParaRPr lang="en-US" sz="2250" b="1" dirty="0">
              <a:latin typeface="Calibri" panose="020F0502020204030204" pitchFamily="34" charset="0"/>
              <a:ea typeface="Times New Roman" panose="02020603050405020304" pitchFamily="18" charset="0"/>
              <a:cs typeface="Calibri" panose="020F0502020204030204" pitchFamily="34" charset="0"/>
            </a:endParaRPr>
          </a:p>
        </p:txBody>
      </p:sp>
      <p:pic>
        <p:nvPicPr>
          <p:cNvPr id="5" name="صورة 5">
            <a:extLst>
              <a:ext uri="{FF2B5EF4-FFF2-40B4-BE49-F238E27FC236}">
                <a16:creationId xmlns:a16="http://schemas.microsoft.com/office/drawing/2014/main" id="{63930814-B2DF-2B4D-A73C-5D1CD76B093C}"/>
              </a:ext>
            </a:extLst>
          </p:cNvPr>
          <p:cNvPicPr>
            <a:picLocks noChangeAspect="1"/>
          </p:cNvPicPr>
          <p:nvPr/>
        </p:nvPicPr>
        <p:blipFill rotWithShape="1">
          <a:blip r:embed="rId2">
            <a:extLst>
              <a:ext uri="{28A0092B-C50C-407E-A947-70E740481C1C}">
                <a14:useLocalDpi xmlns:a14="http://schemas.microsoft.com/office/drawing/2010/main" val="0"/>
              </a:ext>
            </a:extLst>
          </a:blip>
          <a:srcRect l="11025" t="5560" r="16065" b="3393"/>
          <a:stretch/>
        </p:blipFill>
        <p:spPr>
          <a:xfrm rot="5400000">
            <a:off x="3952876" y="1321594"/>
            <a:ext cx="4214813" cy="6000750"/>
          </a:xfrm>
          <a:prstGeom prst="rect">
            <a:avLst/>
          </a:prstGeom>
        </p:spPr>
      </p:pic>
    </p:spTree>
    <p:extLst>
      <p:ext uri="{BB962C8B-B14F-4D97-AF65-F5344CB8AC3E}">
        <p14:creationId xmlns:p14="http://schemas.microsoft.com/office/powerpoint/2010/main" val="34586393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مربع نص 9">
            <a:extLst>
              <a:ext uri="{FF2B5EF4-FFF2-40B4-BE49-F238E27FC236}">
                <a16:creationId xmlns:a16="http://schemas.microsoft.com/office/drawing/2014/main" id="{D9873C60-22F8-4C4B-9718-FC2BA3A0E9A3}"/>
              </a:ext>
            </a:extLst>
          </p:cNvPr>
          <p:cNvSpPr txBox="1"/>
          <p:nvPr/>
        </p:nvSpPr>
        <p:spPr>
          <a:xfrm>
            <a:off x="1666875" y="142875"/>
            <a:ext cx="8358188" cy="1592744"/>
          </a:xfrm>
          <a:prstGeom prst="rect">
            <a:avLst/>
          </a:prstGeom>
          <a:noFill/>
        </p:spPr>
        <p:txBody>
          <a:bodyPr wrap="square">
            <a:spAutoFit/>
          </a:bodyPr>
          <a:lstStyle/>
          <a:p>
            <a:pPr algn="ctr" rtl="1"/>
            <a:r>
              <a:rPr lang="ar-SA" sz="3000" b="1" dirty="0">
                <a:solidFill>
                  <a:schemeClr val="tx2"/>
                </a:solidFill>
                <a:latin typeface="Calibri" panose="020F0502020204030204" pitchFamily="34" charset="0"/>
                <a:ea typeface="Times New Roman" panose="02020603050405020304" pitchFamily="18" charset="0"/>
                <a:cs typeface="Calibri" panose="020F0502020204030204" pitchFamily="34" charset="0"/>
              </a:rPr>
              <a:t>مذكرة الاستلام</a:t>
            </a:r>
            <a:r>
              <a:rPr lang="ar-SA" sz="3375" b="1" dirty="0">
                <a:solidFill>
                  <a:schemeClr val="tx2"/>
                </a:solidFill>
                <a:latin typeface="Calibri" panose="020F0502020204030204" pitchFamily="34" charset="0"/>
                <a:ea typeface="Times New Roman" panose="02020603050405020304" pitchFamily="18" charset="0"/>
                <a:cs typeface="Calibri" panose="020F0502020204030204" pitchFamily="34" charset="0"/>
              </a:rPr>
              <a:t/>
            </a:r>
            <a:br>
              <a:rPr lang="ar-SA" sz="3375" b="1" dirty="0">
                <a:solidFill>
                  <a:schemeClr val="tx2"/>
                </a:solidFill>
                <a:latin typeface="Calibri" panose="020F0502020204030204" pitchFamily="34" charset="0"/>
                <a:ea typeface="Times New Roman" panose="02020603050405020304" pitchFamily="18" charset="0"/>
                <a:cs typeface="Calibri" panose="020F0502020204030204" pitchFamily="34" charset="0"/>
              </a:rPr>
            </a:br>
            <a:r>
              <a:rPr lang="ar-SA" sz="2250" b="1" dirty="0">
                <a:solidFill>
                  <a:schemeClr val="tx2"/>
                </a:solidFill>
                <a:latin typeface="Calibri" panose="020F0502020204030204" pitchFamily="34" charset="0"/>
                <a:ea typeface="Times New Roman" panose="02020603050405020304" pitchFamily="18" charset="0"/>
                <a:cs typeface="Calibri" panose="020F0502020204030204" pitchFamily="34" charset="0"/>
              </a:rPr>
              <a:t>يســتخدم هــذا النمــوذج مــن خلال النظــام الآلــي مــن قبــل مأمــور عهــدة ســاحة الاســتلام لإثبـات اسـتلام الأصنـاف بعـد فحصهـا وقبولهـا وتسـليمها بصفـة نهائيـة لأميـن المسـتودع، أو مأمــور العهــدة </a:t>
            </a:r>
          </a:p>
        </p:txBody>
      </p:sp>
      <p:sp>
        <p:nvSpPr>
          <p:cNvPr id="2" name="AutoShape 6">
            <a:extLst>
              <a:ext uri="{FF2B5EF4-FFF2-40B4-BE49-F238E27FC236}">
                <a16:creationId xmlns:a16="http://schemas.microsoft.com/office/drawing/2014/main" id="{92834CFB-C759-A246-A887-2521345A8BF3}"/>
              </a:ext>
            </a:extLst>
          </p:cNvPr>
          <p:cNvSpPr/>
          <p:nvPr/>
        </p:nvSpPr>
        <p:spPr>
          <a:xfrm rot="5400000">
            <a:off x="6784690" y="3047537"/>
            <a:ext cx="7470589" cy="762927"/>
          </a:xfrm>
          <a:prstGeom prst="rect">
            <a:avLst/>
          </a:prstGeom>
          <a:solidFill>
            <a:srgbClr val="FDCF60"/>
          </a:solidFill>
        </p:spPr>
      </p:sp>
      <p:pic>
        <p:nvPicPr>
          <p:cNvPr id="3" name="صورة 3">
            <a:extLst>
              <a:ext uri="{FF2B5EF4-FFF2-40B4-BE49-F238E27FC236}">
                <a16:creationId xmlns:a16="http://schemas.microsoft.com/office/drawing/2014/main" id="{0096E228-DBE6-A142-8815-5770A0445B84}"/>
              </a:ext>
            </a:extLst>
          </p:cNvPr>
          <p:cNvPicPr>
            <a:picLocks noChangeAspect="1"/>
          </p:cNvPicPr>
          <p:nvPr/>
        </p:nvPicPr>
        <p:blipFill rotWithShape="1">
          <a:blip r:embed="rId2">
            <a:extLst>
              <a:ext uri="{28A0092B-C50C-407E-A947-70E740481C1C}">
                <a14:useLocalDpi xmlns:a14="http://schemas.microsoft.com/office/drawing/2010/main" val="0"/>
              </a:ext>
            </a:extLst>
          </a:blip>
          <a:srcRect l="8867" t="7740" r="4344" b="5779"/>
          <a:stretch/>
        </p:blipFill>
        <p:spPr>
          <a:xfrm rot="5400000">
            <a:off x="3667123" y="1328717"/>
            <a:ext cx="4857752" cy="6056785"/>
          </a:xfrm>
          <a:prstGeom prst="rect">
            <a:avLst/>
          </a:prstGeom>
        </p:spPr>
      </p:pic>
      <p:pic>
        <p:nvPicPr>
          <p:cNvPr id="6" name="Picture 6"/>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525837" y="5510160"/>
            <a:ext cx="1315285" cy="1275826"/>
          </a:xfrm>
          <a:prstGeom prst="rect">
            <a:avLst/>
          </a:prstGeom>
        </p:spPr>
      </p:pic>
    </p:spTree>
    <p:extLst>
      <p:ext uri="{BB962C8B-B14F-4D97-AF65-F5344CB8AC3E}">
        <p14:creationId xmlns:p14="http://schemas.microsoft.com/office/powerpoint/2010/main" val="4160577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524000" y="6172200"/>
            <a:ext cx="9144000" cy="685800"/>
          </a:xfrm>
          <a:prstGeom prst="rect">
            <a:avLst/>
          </a:prstGeom>
          <a:solidFill>
            <a:srgbClr val="16214B">
              <a:alpha val="67843"/>
            </a:srgbClr>
          </a:solidFill>
        </p:spPr>
      </p:sp>
      <p:pic>
        <p:nvPicPr>
          <p:cNvPr id="5" name="صورة 5">
            <a:extLst>
              <a:ext uri="{FF2B5EF4-FFF2-40B4-BE49-F238E27FC236}">
                <a16:creationId xmlns:a16="http://schemas.microsoft.com/office/drawing/2014/main" id="{C22AD036-7347-E04A-871D-C8F746326689}"/>
              </a:ext>
            </a:extLst>
          </p:cNvPr>
          <p:cNvPicPr>
            <a:picLocks noChangeAspect="1"/>
          </p:cNvPicPr>
          <p:nvPr/>
        </p:nvPicPr>
        <p:blipFill rotWithShape="1">
          <a:blip r:embed="rId2">
            <a:extLst>
              <a:ext uri="{28A0092B-C50C-407E-A947-70E740481C1C}">
                <a14:useLocalDpi xmlns:a14="http://schemas.microsoft.com/office/drawing/2010/main" val="0"/>
              </a:ext>
            </a:extLst>
          </a:blip>
          <a:srcRect l="7313" t="5108" r="12740" b="6941"/>
          <a:stretch/>
        </p:blipFill>
        <p:spPr>
          <a:xfrm rot="5400000">
            <a:off x="3774279" y="892969"/>
            <a:ext cx="4643438" cy="6858001"/>
          </a:xfrm>
          <a:prstGeom prst="rect">
            <a:avLst/>
          </a:prstGeom>
        </p:spPr>
      </p:pic>
      <p:sp>
        <p:nvSpPr>
          <p:cNvPr id="2" name="TextBox 4">
            <a:extLst>
              <a:ext uri="{FF2B5EF4-FFF2-40B4-BE49-F238E27FC236}">
                <a16:creationId xmlns:a16="http://schemas.microsoft.com/office/drawing/2014/main" id="{D91D8FC5-6B56-364C-95C7-D691DAF0D576}"/>
              </a:ext>
            </a:extLst>
          </p:cNvPr>
          <p:cNvSpPr txBox="1"/>
          <p:nvPr/>
        </p:nvSpPr>
        <p:spPr>
          <a:xfrm>
            <a:off x="1809751" y="218776"/>
            <a:ext cx="8429624" cy="161582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ar-SA" sz="3000" b="1" dirty="0">
                <a:solidFill>
                  <a:schemeClr val="tx2"/>
                </a:solidFill>
                <a:latin typeface="Calibri" panose="020F0502020204030204" pitchFamily="34" charset="0"/>
                <a:ea typeface="Times New Roman" panose="02020603050405020304" pitchFamily="18" charset="0"/>
                <a:cs typeface="Calibri" panose="020F0502020204030204" pitchFamily="34" charset="0"/>
              </a:rPr>
              <a:t>محضر استلام</a:t>
            </a:r>
          </a:p>
          <a:p>
            <a:pPr algn="ctr" rtl="1"/>
            <a:r>
              <a:rPr lang="ar-SA" sz="3000" b="1" dirty="0">
                <a:solidFill>
                  <a:schemeClr val="tx2"/>
                </a:solidFill>
                <a:latin typeface="Calibri" panose="020F0502020204030204" pitchFamily="34" charset="0"/>
                <a:ea typeface="Times New Roman" panose="02020603050405020304" pitchFamily="18" charset="0"/>
                <a:cs typeface="Calibri" panose="020F0502020204030204" pitchFamily="34" charset="0"/>
              </a:rPr>
              <a:t/>
            </a:r>
            <a:br>
              <a:rPr lang="ar-SA" sz="3000" b="1" dirty="0">
                <a:solidFill>
                  <a:schemeClr val="tx2"/>
                </a:solidFill>
                <a:latin typeface="Calibri" panose="020F0502020204030204" pitchFamily="34" charset="0"/>
                <a:ea typeface="Times New Roman" panose="02020603050405020304" pitchFamily="18" charset="0"/>
                <a:cs typeface="Calibri" panose="020F0502020204030204" pitchFamily="34" charset="0"/>
              </a:rPr>
            </a:br>
            <a:r>
              <a:rPr lang="ar-SA" sz="2250" b="1" dirty="0">
                <a:solidFill>
                  <a:schemeClr val="tx2"/>
                </a:solidFill>
                <a:latin typeface="Calibri" panose="020F0502020204030204" pitchFamily="34" charset="0"/>
                <a:ea typeface="Times New Roman" panose="02020603050405020304" pitchFamily="18" charset="0"/>
                <a:cs typeface="Calibri" panose="020F0502020204030204" pitchFamily="34" charset="0"/>
              </a:rPr>
              <a:t>يسـتخدم هـذا النمـوذج مـن خلال النظـام الآلـي مـن قبـل الشخص المسـتلم لإثبـات اسـتلام</a:t>
            </a:r>
          </a:p>
          <a:p>
            <a:pPr algn="ctr" rtl="1"/>
            <a:r>
              <a:rPr lang="ar-SA" sz="2250" b="1" dirty="0">
                <a:solidFill>
                  <a:schemeClr val="tx2"/>
                </a:solidFill>
                <a:latin typeface="Calibri" panose="020F0502020204030204" pitchFamily="34" charset="0"/>
                <a:ea typeface="Times New Roman" panose="02020603050405020304" pitchFamily="18" charset="0"/>
                <a:cs typeface="Calibri" panose="020F0502020204030204" pitchFamily="34" charset="0"/>
              </a:rPr>
              <a:t>الأصنـاف التـي تدعـو الضـرورة لاسـتخدامها مباشـرة.</a:t>
            </a:r>
          </a:p>
        </p:txBody>
      </p:sp>
      <p:pic>
        <p:nvPicPr>
          <p:cNvPr id="6" name="صورة 5">
            <a:extLst>
              <a:ext uri="{FF2B5EF4-FFF2-40B4-BE49-F238E27FC236}">
                <a16:creationId xmlns:a16="http://schemas.microsoft.com/office/drawing/2014/main" id="{53D3FFBE-4B34-0449-9E51-D56DC002C82C}"/>
              </a:ext>
            </a:extLst>
          </p:cNvPr>
          <p:cNvPicPr>
            <a:picLocks noChangeAspect="1"/>
          </p:cNvPicPr>
          <p:nvPr/>
        </p:nvPicPr>
        <p:blipFill rotWithShape="1">
          <a:blip r:embed="rId3">
            <a:alphaModFix amt="5000"/>
          </a:blip>
          <a:srcRect l="15696" t="22307" r="17488" b="66448"/>
          <a:stretch/>
        </p:blipFill>
        <p:spPr>
          <a:xfrm>
            <a:off x="0" y="6625021"/>
            <a:ext cx="1402080" cy="235973"/>
          </a:xfrm>
          <a:prstGeom prst="rect">
            <a:avLst/>
          </a:prstGeom>
        </p:spPr>
      </p:pic>
    </p:spTree>
    <p:extLst>
      <p:ext uri="{BB962C8B-B14F-4D97-AF65-F5344CB8AC3E}">
        <p14:creationId xmlns:p14="http://schemas.microsoft.com/office/powerpoint/2010/main" val="30651008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000" fill="hold"/>
                                        <p:tgtEl>
                                          <p:spTgt spid="5"/>
                                        </p:tgtEl>
                                        <p:attrNameLst>
                                          <p:attrName>ppt_x</p:attrName>
                                        </p:attrNameLst>
                                      </p:cBhvr>
                                      <p:tavLst>
                                        <p:tav tm="0">
                                          <p:val>
                                            <p:strVal val="#ppt_x"/>
                                          </p:val>
                                        </p:tav>
                                        <p:tav tm="100000">
                                          <p:val>
                                            <p:strVal val="#ppt_x"/>
                                          </p:val>
                                        </p:tav>
                                      </p:tavLst>
                                    </p:anim>
                                    <p:anim calcmode="lin" valueType="num">
                                      <p:cBhvr additive="base">
                                        <p:cTn id="26"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مربع نص 7">
            <a:extLst>
              <a:ext uri="{FF2B5EF4-FFF2-40B4-BE49-F238E27FC236}">
                <a16:creationId xmlns:a16="http://schemas.microsoft.com/office/drawing/2014/main" id="{E85938E3-884A-4C4C-A561-293D5927C12A}"/>
              </a:ext>
            </a:extLst>
          </p:cNvPr>
          <p:cNvSpPr txBox="1"/>
          <p:nvPr/>
        </p:nvSpPr>
        <p:spPr>
          <a:xfrm>
            <a:off x="2079367" y="3071812"/>
            <a:ext cx="8054228" cy="669414"/>
          </a:xfrm>
          <a:prstGeom prst="rect">
            <a:avLst/>
          </a:prstGeom>
          <a:noFill/>
        </p:spPr>
        <p:txBody>
          <a:bodyPr wrap="square">
            <a:spAutoFit/>
          </a:bodyPr>
          <a:lstStyle/>
          <a:p>
            <a:pPr algn="ctr" rtl="1"/>
            <a:r>
              <a:rPr lang="ar-SA" sz="3750"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rPr>
              <a:t>صرف الأصناف من المستودعات</a:t>
            </a:r>
            <a:endParaRPr lang="en-US" sz="3750"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10" name="AutoShape 6">
            <a:extLst>
              <a:ext uri="{FF2B5EF4-FFF2-40B4-BE49-F238E27FC236}">
                <a16:creationId xmlns:a16="http://schemas.microsoft.com/office/drawing/2014/main" id="{DB9880F1-0C7D-614F-987B-CD31948B147D}"/>
              </a:ext>
            </a:extLst>
          </p:cNvPr>
          <p:cNvSpPr/>
          <p:nvPr/>
        </p:nvSpPr>
        <p:spPr>
          <a:xfrm rot="5400000">
            <a:off x="7059705" y="3078816"/>
            <a:ext cx="6858000" cy="700367"/>
          </a:xfrm>
          <a:prstGeom prst="rect">
            <a:avLst/>
          </a:prstGeom>
          <a:solidFill>
            <a:srgbClr val="FDCF60"/>
          </a:solidFill>
        </p:spPr>
      </p:sp>
    </p:spTree>
    <p:extLst>
      <p:ext uri="{BB962C8B-B14F-4D97-AF65-F5344CB8AC3E}">
        <p14:creationId xmlns:p14="http://schemas.microsoft.com/office/powerpoint/2010/main" val="25822412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مربع نص 7">
            <a:extLst>
              <a:ext uri="{FF2B5EF4-FFF2-40B4-BE49-F238E27FC236}">
                <a16:creationId xmlns:a16="http://schemas.microsoft.com/office/drawing/2014/main" id="{E85938E3-884A-4C4C-A561-293D5927C12A}"/>
              </a:ext>
            </a:extLst>
          </p:cNvPr>
          <p:cNvSpPr txBox="1"/>
          <p:nvPr/>
        </p:nvSpPr>
        <p:spPr>
          <a:xfrm>
            <a:off x="1780801" y="428625"/>
            <a:ext cx="8054228" cy="3122650"/>
          </a:xfrm>
          <a:prstGeom prst="rect">
            <a:avLst/>
          </a:prstGeom>
          <a:noFill/>
        </p:spPr>
        <p:txBody>
          <a:bodyPr wrap="square">
            <a:spAutoFit/>
          </a:bodyPr>
          <a:lstStyle/>
          <a:p>
            <a:pPr algn="r" rtl="1"/>
            <a:r>
              <a:rPr lang="ar-SA" sz="1969" dirty="0">
                <a:latin typeface="Calibri" panose="020F0502020204030204" pitchFamily="34" charset="0"/>
                <a:ea typeface="Times New Roman" panose="02020603050405020304" pitchFamily="18" charset="0"/>
                <a:cs typeface="Calibri" panose="020F0502020204030204" pitchFamily="34" charset="0"/>
              </a:rPr>
              <a:t>يتم صرف الأصناف من المستودعات بموجب طلب صرف مواد يتم إعداده من خلال النظام الآلي سـواء للإدارات، أو الأقسام، أو المواقع التي تخدمها، أو لتموين المستودعات الفرعية، أو غرف الإمداد، أو غرف الطوارئ</a:t>
            </a:r>
            <a:r>
              <a:rPr lang="en-US" sz="1969" dirty="0">
                <a:latin typeface="Calibri" panose="020F0502020204030204" pitchFamily="34" charset="0"/>
                <a:ea typeface="Times New Roman" panose="02020603050405020304" pitchFamily="18" charset="0"/>
                <a:cs typeface="Calibri" panose="020F0502020204030204" pitchFamily="34" charset="0"/>
              </a:rPr>
              <a:t>.</a:t>
            </a:r>
          </a:p>
          <a:p>
            <a:pPr algn="r" rtl="1"/>
            <a:r>
              <a:rPr lang="ar-SA" sz="1969" dirty="0">
                <a:latin typeface="Calibri" panose="020F0502020204030204" pitchFamily="34" charset="0"/>
                <a:ea typeface="Times New Roman" panose="02020603050405020304" pitchFamily="18" charset="0"/>
                <a:cs typeface="Calibri" panose="020F0502020204030204" pitchFamily="34" charset="0"/>
              </a:rPr>
              <a:t> أولا: صرف الأصناف إلى الإدارات أو الأقسام أو الموظفين</a:t>
            </a:r>
            <a:endParaRPr lang="en-US" sz="1969" dirty="0">
              <a:latin typeface="Calibri" panose="020F0502020204030204" pitchFamily="34" charset="0"/>
              <a:ea typeface="Times New Roman" panose="02020603050405020304" pitchFamily="18" charset="0"/>
              <a:cs typeface="Calibri" panose="020F0502020204030204" pitchFamily="34" charset="0"/>
            </a:endParaRPr>
          </a:p>
          <a:p>
            <a:pPr marL="321469" indent="-321469">
              <a:buFont typeface="Arial" panose="020B0604020202020204" pitchFamily="34" charset="0"/>
              <a:buChar char="•"/>
            </a:pPr>
            <a:r>
              <a:rPr lang="ar-SA" sz="1969" dirty="0">
                <a:latin typeface="Calibri" panose="020F0502020204030204" pitchFamily="34" charset="0"/>
                <a:ea typeface="Times New Roman" panose="02020603050405020304" pitchFamily="18" charset="0"/>
                <a:cs typeface="Calibri" panose="020F0502020204030204" pitchFamily="34" charset="0"/>
              </a:rPr>
              <a:t>الصرف من مستودع مركزي أو فرعي </a:t>
            </a:r>
            <a:endParaRPr lang="en-US" sz="1969" dirty="0">
              <a:latin typeface="Calibri" panose="020F0502020204030204" pitchFamily="34" charset="0"/>
              <a:ea typeface="Times New Roman" panose="02020603050405020304" pitchFamily="18" charset="0"/>
              <a:cs typeface="Calibri" panose="020F0502020204030204" pitchFamily="34" charset="0"/>
            </a:endParaRPr>
          </a:p>
          <a:p>
            <a:pPr marL="321469" indent="-321469">
              <a:buFont typeface="Arial" panose="020B0604020202020204" pitchFamily="34" charset="0"/>
              <a:buChar char="•"/>
            </a:pPr>
            <a:r>
              <a:rPr lang="ar-SA" sz="1969" dirty="0">
                <a:latin typeface="Calibri" panose="020F0502020204030204" pitchFamily="34" charset="0"/>
                <a:ea typeface="Times New Roman" panose="02020603050405020304" pitchFamily="18" charset="0"/>
                <a:cs typeface="Calibri" panose="020F0502020204030204" pitchFamily="34" charset="0"/>
              </a:rPr>
              <a:t>الصرف من غرف الإمداد والطوارئ </a:t>
            </a:r>
            <a:endParaRPr lang="en-US" sz="1969" dirty="0">
              <a:latin typeface="Calibri" panose="020F0502020204030204" pitchFamily="34" charset="0"/>
              <a:ea typeface="Times New Roman" panose="02020603050405020304" pitchFamily="18" charset="0"/>
              <a:cs typeface="Calibri" panose="020F0502020204030204" pitchFamily="34" charset="0"/>
            </a:endParaRPr>
          </a:p>
          <a:p>
            <a:pPr algn="r" rtl="1"/>
            <a:r>
              <a:rPr lang="ar-SA" sz="1969" dirty="0">
                <a:latin typeface="Calibri" panose="020F0502020204030204" pitchFamily="34" charset="0"/>
                <a:ea typeface="Times New Roman" panose="02020603050405020304" pitchFamily="18" charset="0"/>
                <a:cs typeface="Calibri" panose="020F0502020204030204" pitchFamily="34" charset="0"/>
              </a:rPr>
              <a:t>ثانياً – صرف الأصناف للتموين من مستودع إلى مستودع أخر</a:t>
            </a:r>
            <a:endParaRPr lang="en-US" sz="1969" dirty="0">
              <a:latin typeface="Calibri" panose="020F0502020204030204" pitchFamily="34" charset="0"/>
              <a:ea typeface="Times New Roman" panose="02020603050405020304" pitchFamily="18" charset="0"/>
              <a:cs typeface="Calibri" panose="020F0502020204030204" pitchFamily="34" charset="0"/>
            </a:endParaRPr>
          </a:p>
          <a:p>
            <a:pPr marL="321469" indent="-321469" algn="just">
              <a:buFont typeface="Arial" panose="020B0604020202020204" pitchFamily="34" charset="0"/>
              <a:buChar char="•"/>
            </a:pPr>
            <a:r>
              <a:rPr lang="ar-SA" sz="1969" dirty="0">
                <a:latin typeface="Calibri" panose="020F0502020204030204" pitchFamily="34" charset="0"/>
                <a:ea typeface="Times New Roman" panose="02020603050405020304" pitchFamily="18" charset="0"/>
                <a:cs typeface="Calibri" panose="020F0502020204030204" pitchFamily="34" charset="0"/>
              </a:rPr>
              <a:t>الصرف من مستودع مركزي إلى فرعي أو مستودع فرعي إلى فرعي آخر </a:t>
            </a:r>
            <a:endParaRPr lang="en-US" sz="1969" dirty="0">
              <a:latin typeface="Calibri" panose="020F0502020204030204" pitchFamily="34" charset="0"/>
              <a:ea typeface="Times New Roman" panose="02020603050405020304" pitchFamily="18" charset="0"/>
              <a:cs typeface="Calibri" panose="020F0502020204030204" pitchFamily="34" charset="0"/>
            </a:endParaRPr>
          </a:p>
          <a:p>
            <a:pPr marL="321469" indent="-321469" algn="just">
              <a:buFont typeface="Arial" panose="020B0604020202020204" pitchFamily="34" charset="0"/>
              <a:buChar char="•"/>
            </a:pPr>
            <a:r>
              <a:rPr lang="ar-SA" sz="1969" dirty="0">
                <a:latin typeface="Calibri" panose="020F0502020204030204" pitchFamily="34" charset="0"/>
                <a:ea typeface="Calibri" panose="020F0502020204030204" pitchFamily="34" charset="0"/>
                <a:cs typeface="Calibri" panose="020F0502020204030204" pitchFamily="34" charset="0"/>
              </a:rPr>
              <a:t>الصرف من مستودع مركزي أو فرعي إلى غرف الإمداد أو الطوارئ أو وحدات الصيانة أو ما يماثلها</a:t>
            </a:r>
            <a:r>
              <a:rPr lang="en-US" sz="1969" dirty="0">
                <a:latin typeface="Calibri" panose="020F0502020204030204" pitchFamily="34" charset="0"/>
                <a:cs typeface="Calibri" panose="020F0502020204030204" pitchFamily="34" charset="0"/>
              </a:rPr>
              <a:t> </a:t>
            </a:r>
            <a:endParaRPr lang="ar-SA" sz="1969" dirty="0">
              <a:latin typeface="Calibri" panose="020F0502020204030204" pitchFamily="34" charset="0"/>
              <a:cs typeface="Calibri" panose="020F0502020204030204" pitchFamily="34" charset="0"/>
            </a:endParaRPr>
          </a:p>
        </p:txBody>
      </p:sp>
      <p:sp>
        <p:nvSpPr>
          <p:cNvPr id="10" name="AutoShape 6">
            <a:extLst>
              <a:ext uri="{FF2B5EF4-FFF2-40B4-BE49-F238E27FC236}">
                <a16:creationId xmlns:a16="http://schemas.microsoft.com/office/drawing/2014/main" id="{DB9880F1-0C7D-614F-987B-CD31948B147D}"/>
              </a:ext>
            </a:extLst>
          </p:cNvPr>
          <p:cNvSpPr/>
          <p:nvPr/>
        </p:nvSpPr>
        <p:spPr>
          <a:xfrm rot="5400000">
            <a:off x="7059705" y="3078816"/>
            <a:ext cx="6858000" cy="700367"/>
          </a:xfrm>
          <a:prstGeom prst="rect">
            <a:avLst/>
          </a:prstGeom>
          <a:solidFill>
            <a:srgbClr val="FDCF60"/>
          </a:solidFill>
        </p:spPr>
      </p:sp>
      <p:pic>
        <p:nvPicPr>
          <p:cNvPr id="2" name="صورة 2">
            <a:extLst>
              <a:ext uri="{FF2B5EF4-FFF2-40B4-BE49-F238E27FC236}">
                <a16:creationId xmlns:a16="http://schemas.microsoft.com/office/drawing/2014/main" id="{D8EE4ED8-2408-554C-99CB-4CA3128A3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286691" y="1613158"/>
            <a:ext cx="3135828" cy="7353860"/>
          </a:xfrm>
          <a:prstGeom prst="rect">
            <a:avLst/>
          </a:prstGeom>
        </p:spPr>
      </p:pic>
    </p:spTree>
    <p:extLst>
      <p:ext uri="{BB962C8B-B14F-4D97-AF65-F5344CB8AC3E}">
        <p14:creationId xmlns:p14="http://schemas.microsoft.com/office/powerpoint/2010/main" val="13994097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 calcmode="lin" valueType="num">
                                      <p:cBhvr additive="base">
                                        <p:cTn id="21"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 calcmode="lin" valueType="num">
                                      <p:cBhvr additive="base">
                                        <p:cTn id="27"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8">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8">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 calcmode="lin" valueType="num">
                                      <p:cBhvr additive="base">
                                        <p:cTn id="35"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1000" fill="hold"/>
                                        <p:tgtEl>
                                          <p:spTgt spid="2"/>
                                        </p:tgtEl>
                                        <p:attrNameLst>
                                          <p:attrName>ppt_x</p:attrName>
                                        </p:attrNameLst>
                                      </p:cBhvr>
                                      <p:tavLst>
                                        <p:tav tm="0">
                                          <p:val>
                                            <p:strVal val="#ppt_x"/>
                                          </p:val>
                                        </p:tav>
                                        <p:tav tm="100000">
                                          <p:val>
                                            <p:strVal val="#ppt_x"/>
                                          </p:val>
                                        </p:tav>
                                      </p:tavLst>
                                    </p:anim>
                                    <p:anim calcmode="lin" valueType="num">
                                      <p:cBhvr additive="base">
                                        <p:cTn id="4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p:nvPr/>
        </p:nvSpPr>
        <p:spPr>
          <a:xfrm>
            <a:off x="1524000" y="6172200"/>
            <a:ext cx="9144000" cy="685800"/>
          </a:xfrm>
          <a:prstGeom prst="rect">
            <a:avLst/>
          </a:prstGeom>
          <a:solidFill>
            <a:srgbClr val="FDCF60"/>
          </a:solidFill>
        </p:spPr>
      </p:sp>
      <p:sp>
        <p:nvSpPr>
          <p:cNvPr id="8" name="مربع نص 7">
            <a:extLst>
              <a:ext uri="{FF2B5EF4-FFF2-40B4-BE49-F238E27FC236}">
                <a16:creationId xmlns:a16="http://schemas.microsoft.com/office/drawing/2014/main" id="{0747D564-AD9A-914C-90A4-482DF12631A8}"/>
              </a:ext>
            </a:extLst>
          </p:cNvPr>
          <p:cNvSpPr txBox="1"/>
          <p:nvPr/>
        </p:nvSpPr>
        <p:spPr>
          <a:xfrm>
            <a:off x="2595563" y="3143251"/>
            <a:ext cx="7883339" cy="2054665"/>
          </a:xfrm>
          <a:prstGeom prst="rect">
            <a:avLst/>
          </a:prstGeom>
          <a:noFill/>
        </p:spPr>
        <p:txBody>
          <a:bodyPr wrap="square">
            <a:spAutoFit/>
          </a:bodyPr>
          <a:lstStyle/>
          <a:p>
            <a:pPr algn="ctr" rtl="1"/>
            <a:r>
              <a:rPr lang="ar-SA" sz="3000"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rPr>
              <a:t> </a:t>
            </a:r>
            <a:r>
              <a:rPr lang="ar-SA" sz="4500"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rPr>
              <a:t>العهد </a:t>
            </a:r>
            <a:r>
              <a:rPr lang="ar-SA" sz="3750"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rPr>
              <a:t>:</a:t>
            </a:r>
          </a:p>
          <a:p>
            <a:pPr algn="ctr" rtl="1"/>
            <a:r>
              <a:rPr lang="ar-SA" sz="2063" dirty="0">
                <a:latin typeface="Calibri" panose="020F0502020204030204" pitchFamily="34" charset="0"/>
                <a:ea typeface="Times New Roman" panose="02020603050405020304" pitchFamily="18" charset="0"/>
                <a:cs typeface="Calibri" panose="020F0502020204030204" pitchFamily="34" charset="0"/>
              </a:rPr>
              <a:t>هي كل صنف مستديم يصرف لتحقيق، أو تأدية خدمة معينة، أو تسهيلها، ويتعين إرجاع تلك العهدة، أو بقاياها إلى المستودع بعد الانتهاء من الغـرض الذي صرفت مـن أجله، أو نقلها لمتعهد آخر في حال النقل، أو انتهاء الخدمة بالاستقالة، أو التقاعد، أو الوفاة</a:t>
            </a:r>
            <a:r>
              <a:rPr lang="en-US" sz="2063" dirty="0">
                <a:latin typeface="Calibri" panose="020F0502020204030204" pitchFamily="34" charset="0"/>
                <a:ea typeface="Times New Roman" panose="02020603050405020304" pitchFamily="18" charset="0"/>
                <a:cs typeface="Calibri" panose="020F0502020204030204" pitchFamily="34" charset="0"/>
              </a:rPr>
              <a:t>.</a:t>
            </a:r>
          </a:p>
          <a:p>
            <a:pPr algn="ctr" rtl="1"/>
            <a:r>
              <a:rPr lang="ar-SA" sz="2063" dirty="0">
                <a:latin typeface="Calibri" panose="020F0502020204030204" pitchFamily="34" charset="0"/>
                <a:ea typeface="Times New Roman" panose="02020603050405020304" pitchFamily="18" charset="0"/>
                <a:cs typeface="Calibri" panose="020F0502020204030204" pitchFamily="34" charset="0"/>
              </a:rPr>
              <a:t> </a:t>
            </a:r>
            <a:endParaRPr lang="en-US" sz="2063" dirty="0">
              <a:latin typeface="Calibri" panose="020F0502020204030204" pitchFamily="34" charset="0"/>
              <a:ea typeface="Times New Roman" panose="02020603050405020304" pitchFamily="18" charset="0"/>
              <a:cs typeface="Calibri" panose="020F0502020204030204" pitchFamily="34" charset="0"/>
            </a:endParaRPr>
          </a:p>
        </p:txBody>
      </p:sp>
      <p:pic>
        <p:nvPicPr>
          <p:cNvPr id="3" name="Picture 8">
            <a:extLst>
              <a:ext uri="{FF2B5EF4-FFF2-40B4-BE49-F238E27FC236}">
                <a16:creationId xmlns:a16="http://schemas.microsoft.com/office/drawing/2014/main" id="{E602CFE9-61EF-F247-A59D-52F8C8A67FB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095500" y="1134538"/>
            <a:ext cx="1527211" cy="1851164"/>
          </a:xfrm>
          <a:prstGeom prst="rect">
            <a:avLst/>
          </a:prstGeom>
        </p:spPr>
      </p:pic>
    </p:spTree>
    <p:extLst>
      <p:ext uri="{BB962C8B-B14F-4D97-AF65-F5344CB8AC3E}">
        <p14:creationId xmlns:p14="http://schemas.microsoft.com/office/powerpoint/2010/main" val="25520941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p:nvPr/>
        </p:nvSpPr>
        <p:spPr>
          <a:xfrm>
            <a:off x="1524000" y="6172200"/>
            <a:ext cx="9144000" cy="685800"/>
          </a:xfrm>
          <a:prstGeom prst="rect">
            <a:avLst/>
          </a:prstGeom>
          <a:solidFill>
            <a:srgbClr val="FDCF60"/>
          </a:solidFill>
        </p:spPr>
      </p:sp>
      <p:sp>
        <p:nvSpPr>
          <p:cNvPr id="8" name="مربع نص 7">
            <a:extLst>
              <a:ext uri="{FF2B5EF4-FFF2-40B4-BE49-F238E27FC236}">
                <a16:creationId xmlns:a16="http://schemas.microsoft.com/office/drawing/2014/main" id="{0747D564-AD9A-914C-90A4-482DF12631A8}"/>
              </a:ext>
            </a:extLst>
          </p:cNvPr>
          <p:cNvSpPr txBox="1"/>
          <p:nvPr/>
        </p:nvSpPr>
        <p:spPr>
          <a:xfrm>
            <a:off x="2107640" y="1"/>
            <a:ext cx="7883339" cy="4652171"/>
          </a:xfrm>
          <a:prstGeom prst="rect">
            <a:avLst/>
          </a:prstGeom>
          <a:noFill/>
        </p:spPr>
        <p:txBody>
          <a:bodyPr wrap="square">
            <a:spAutoFit/>
          </a:bodyPr>
          <a:lstStyle/>
          <a:p>
            <a:pPr algn="r" rtl="1"/>
            <a:r>
              <a:rPr lang="ar-SA" sz="2063" dirty="0">
                <a:latin typeface="Calibri" panose="020F0502020204030204" pitchFamily="34" charset="0"/>
                <a:ea typeface="Times New Roman" panose="02020603050405020304" pitchFamily="18" charset="0"/>
                <a:cs typeface="Calibri" panose="020F0502020204030204" pitchFamily="34" charset="0"/>
              </a:rPr>
              <a:t> </a:t>
            </a:r>
            <a:endParaRPr lang="en-US" sz="2063" dirty="0">
              <a:latin typeface="Calibri" panose="020F0502020204030204" pitchFamily="34" charset="0"/>
              <a:ea typeface="Times New Roman" panose="02020603050405020304" pitchFamily="18" charset="0"/>
              <a:cs typeface="Calibri" panose="020F0502020204030204" pitchFamily="34" charset="0"/>
            </a:endParaRPr>
          </a:p>
          <a:p>
            <a:pPr algn="r" rtl="1"/>
            <a:r>
              <a:rPr lang="ar-SA" sz="2438"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rPr>
              <a:t>تقسم العهد إلى نوعين :</a:t>
            </a:r>
            <a:br>
              <a:rPr lang="ar-SA" sz="2438"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rPr>
            </a:br>
            <a:r>
              <a:rPr lang="ar-SA" sz="2063" dirty="0">
                <a:latin typeface="Calibri" panose="020F0502020204030204" pitchFamily="34" charset="0"/>
                <a:ea typeface="Times New Roman" panose="02020603050405020304" pitchFamily="18" charset="0"/>
                <a:cs typeface="Calibri" panose="020F0502020204030204" pitchFamily="34" charset="0"/>
              </a:rPr>
              <a:t/>
            </a:r>
            <a:br>
              <a:rPr lang="ar-SA" sz="2063" dirty="0">
                <a:latin typeface="Calibri" panose="020F0502020204030204" pitchFamily="34" charset="0"/>
                <a:ea typeface="Times New Roman" panose="02020603050405020304" pitchFamily="18" charset="0"/>
                <a:cs typeface="Calibri" panose="020F0502020204030204" pitchFamily="34" charset="0"/>
              </a:rPr>
            </a:br>
            <a:r>
              <a:rPr lang="ar-SA" sz="2063" b="1" dirty="0">
                <a:latin typeface="Calibri" panose="020F0502020204030204" pitchFamily="34" charset="0"/>
                <a:ea typeface="Times New Roman" panose="02020603050405020304" pitchFamily="18" charset="0"/>
                <a:cs typeface="Calibri" panose="020F0502020204030204" pitchFamily="34" charset="0"/>
              </a:rPr>
              <a:t>أولاً – عهد الإدارات أو الأقسام أو المواقع :</a:t>
            </a:r>
            <a:endParaRPr lang="en-US" sz="2063" b="1" dirty="0">
              <a:latin typeface="Calibri" panose="020F0502020204030204" pitchFamily="34" charset="0"/>
              <a:ea typeface="Times New Roman" panose="02020603050405020304" pitchFamily="18" charset="0"/>
              <a:cs typeface="Calibri" panose="020F0502020204030204" pitchFamily="34" charset="0"/>
            </a:endParaRPr>
          </a:p>
          <a:p>
            <a:pPr algn="r" rtl="1"/>
            <a:r>
              <a:rPr lang="ar-SA" sz="2063" dirty="0">
                <a:latin typeface="Calibri" panose="020F0502020204030204" pitchFamily="34" charset="0"/>
                <a:ea typeface="Times New Roman" panose="02020603050405020304" pitchFamily="18" charset="0"/>
                <a:cs typeface="Calibri" panose="020F0502020204030204" pitchFamily="34" charset="0"/>
              </a:rPr>
              <a:t>هي الأصناف التي تركب في الجهات الحكومية</a:t>
            </a:r>
            <a:endParaRPr lang="en-US" sz="2063" dirty="0">
              <a:latin typeface="Calibri" panose="020F0502020204030204" pitchFamily="34" charset="0"/>
              <a:ea typeface="Times New Roman" panose="02020603050405020304" pitchFamily="18" charset="0"/>
              <a:cs typeface="Calibri" panose="020F0502020204030204" pitchFamily="34" charset="0"/>
            </a:endParaRPr>
          </a:p>
          <a:p>
            <a:pPr algn="r" rtl="1"/>
            <a:r>
              <a:rPr lang="ar-SA" sz="2063" b="1" dirty="0">
                <a:latin typeface="Calibri" panose="020F0502020204030204" pitchFamily="34" charset="0"/>
                <a:ea typeface="Times New Roman" panose="02020603050405020304" pitchFamily="18" charset="0"/>
                <a:cs typeface="Calibri" panose="020F0502020204030204" pitchFamily="34" charset="0"/>
              </a:rPr>
              <a:t>ثانياً – العهد الشخصية :</a:t>
            </a:r>
            <a:endParaRPr lang="en-US" sz="2063" b="1" dirty="0">
              <a:latin typeface="Calibri" panose="020F0502020204030204" pitchFamily="34" charset="0"/>
              <a:ea typeface="Times New Roman" panose="02020603050405020304" pitchFamily="18" charset="0"/>
              <a:cs typeface="Calibri" panose="020F0502020204030204" pitchFamily="34" charset="0"/>
            </a:endParaRPr>
          </a:p>
          <a:p>
            <a:pPr algn="r" rtl="1"/>
            <a:r>
              <a:rPr lang="ar-SA" sz="2063" dirty="0">
                <a:latin typeface="Calibri" panose="020F0502020204030204" pitchFamily="34" charset="0"/>
                <a:ea typeface="Times New Roman" panose="02020603050405020304" pitchFamily="18" charset="0"/>
                <a:cs typeface="Calibri" panose="020F0502020204030204" pitchFamily="34" charset="0"/>
              </a:rPr>
              <a:t>هي الأصناف التي تسلم لموظف بذاته وفقا لطبيعة العمل الذي يؤديه </a:t>
            </a:r>
            <a:endParaRPr lang="en-US" sz="2063" dirty="0">
              <a:latin typeface="Calibri" panose="020F0502020204030204" pitchFamily="34" charset="0"/>
              <a:ea typeface="Times New Roman" panose="02020603050405020304" pitchFamily="18" charset="0"/>
              <a:cs typeface="Calibri" panose="020F0502020204030204" pitchFamily="34" charset="0"/>
            </a:endParaRPr>
          </a:p>
          <a:p>
            <a:pPr algn="r" rtl="1"/>
            <a:endParaRPr lang="ar-SA" sz="2063"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endParaRPr>
          </a:p>
          <a:p>
            <a:pPr algn="r" rtl="1"/>
            <a:r>
              <a:rPr lang="ar-SA" sz="2438"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rPr>
              <a:t> </a:t>
            </a:r>
            <a:r>
              <a:rPr lang="ar-SA" sz="2438"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rPr>
              <a:t>نقل العهد :</a:t>
            </a:r>
            <a:r>
              <a:rPr lang="ar-SA" sz="2063" u="sng" dirty="0">
                <a:latin typeface="Calibri" panose="020F0502020204030204" pitchFamily="34" charset="0"/>
                <a:ea typeface="Times New Roman" panose="02020603050405020304" pitchFamily="18" charset="0"/>
                <a:cs typeface="Calibri" panose="020F0502020204030204" pitchFamily="34" charset="0"/>
              </a:rPr>
              <a:t/>
            </a:r>
            <a:br>
              <a:rPr lang="ar-SA" sz="2063" u="sng" dirty="0">
                <a:latin typeface="Calibri" panose="020F0502020204030204" pitchFamily="34" charset="0"/>
                <a:ea typeface="Times New Roman" panose="02020603050405020304" pitchFamily="18" charset="0"/>
                <a:cs typeface="Calibri" panose="020F0502020204030204" pitchFamily="34" charset="0"/>
              </a:rPr>
            </a:br>
            <a:r>
              <a:rPr lang="ar-SA" sz="2063" dirty="0">
                <a:latin typeface="Calibri" panose="020F0502020204030204" pitchFamily="34" charset="0"/>
                <a:ea typeface="Times New Roman" panose="02020603050405020304" pitchFamily="18" charset="0"/>
                <a:cs typeface="Calibri" panose="020F0502020204030204" pitchFamily="34" charset="0"/>
              </a:rPr>
              <a:t>عند اقتضاء نقل عهدة من إدارة أو قسم أو موقع أو من موظف إلى آخر يجب إجراء معاينة العهدة من قبل المسلم والمستلم أو بمعرفة لجنة تشكل لهذا الغرض إن اقتضى الأمر وإعداد محضر نقل عهدة من خلال النظام الآلي ترسل نسخة منه آليًا إلى إدارة ، أو قسم ، أو وحدة مراقبة المخزون ، لإجراء قيود نقل العهدة ، و تسلم نسخة لكل من المسلم و المستلم ، </a:t>
            </a:r>
            <a:br>
              <a:rPr lang="ar-SA" sz="2063" dirty="0">
                <a:latin typeface="Calibri" panose="020F0502020204030204" pitchFamily="34" charset="0"/>
                <a:ea typeface="Times New Roman" panose="02020603050405020304" pitchFamily="18" charset="0"/>
                <a:cs typeface="Calibri" panose="020F0502020204030204" pitchFamily="34" charset="0"/>
              </a:rPr>
            </a:br>
            <a:r>
              <a:rPr lang="ar-SA" sz="2063" dirty="0">
                <a:latin typeface="Calibri" panose="020F0502020204030204" pitchFamily="34" charset="0"/>
                <a:ea typeface="Times New Roman" panose="02020603050405020304" pitchFamily="18" charset="0"/>
                <a:cs typeface="Calibri" panose="020F0502020204030204" pitchFamily="34" charset="0"/>
              </a:rPr>
              <a:t>يتم استخراجهما من النظام الآلي.</a:t>
            </a:r>
            <a:endParaRPr lang="en-US" sz="2063" dirty="0">
              <a:latin typeface="Calibri" panose="020F0502020204030204" pitchFamily="34" charset="0"/>
              <a:ea typeface="Times New Roman" panose="02020603050405020304" pitchFamily="18" charset="0"/>
              <a:cs typeface="Calibri" panose="020F0502020204030204" pitchFamily="34" charset="0"/>
            </a:endParaRPr>
          </a:p>
        </p:txBody>
      </p:sp>
      <p:pic>
        <p:nvPicPr>
          <p:cNvPr id="3" name="Picture 8">
            <a:extLst>
              <a:ext uri="{FF2B5EF4-FFF2-40B4-BE49-F238E27FC236}">
                <a16:creationId xmlns:a16="http://schemas.microsoft.com/office/drawing/2014/main" id="{E602CFE9-61EF-F247-A59D-52F8C8A67FB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09750" y="4143376"/>
            <a:ext cx="1527211" cy="1851164"/>
          </a:xfrm>
          <a:prstGeom prst="rect">
            <a:avLst/>
          </a:prstGeom>
        </p:spPr>
      </p:pic>
      <p:pic>
        <p:nvPicPr>
          <p:cNvPr id="5" name="صورة 4">
            <a:extLst>
              <a:ext uri="{FF2B5EF4-FFF2-40B4-BE49-F238E27FC236}">
                <a16:creationId xmlns:a16="http://schemas.microsoft.com/office/drawing/2014/main" id="{3DA24685-B63C-2241-99ED-9CFD403C4395}"/>
              </a:ext>
            </a:extLst>
          </p:cNvPr>
          <p:cNvPicPr>
            <a:picLocks noChangeAspect="1"/>
          </p:cNvPicPr>
          <p:nvPr/>
        </p:nvPicPr>
        <p:blipFill rotWithShape="1">
          <a:blip r:embed="rId4">
            <a:alphaModFix amt="5000"/>
          </a:blip>
          <a:srcRect l="15696" t="22307" r="17488" b="66448"/>
          <a:stretch/>
        </p:blipFill>
        <p:spPr>
          <a:xfrm>
            <a:off x="0" y="6625021"/>
            <a:ext cx="1402080" cy="235973"/>
          </a:xfrm>
          <a:prstGeom prst="rect">
            <a:avLst/>
          </a:prstGeom>
        </p:spPr>
      </p:pic>
    </p:spTree>
    <p:extLst>
      <p:ext uri="{BB962C8B-B14F-4D97-AF65-F5344CB8AC3E}">
        <p14:creationId xmlns:p14="http://schemas.microsoft.com/office/powerpoint/2010/main" val="10982378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 calcmode="lin" valueType="num">
                                      <p:cBhvr additive="base">
                                        <p:cTn id="11"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 calcmode="lin" valueType="num">
                                      <p:cBhvr additive="base">
                                        <p:cTn id="1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8">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 calcmode="lin" valueType="num">
                                      <p:cBhvr additive="base">
                                        <p:cTn id="21"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 calcmode="lin" valueType="num">
                                      <p:cBhvr additive="base">
                                        <p:cTn id="27"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5400000" flipV="1">
            <a:off x="6626760" y="2798669"/>
            <a:ext cx="7163598" cy="1260662"/>
          </a:xfrm>
          <a:prstGeom prst="rect">
            <a:avLst/>
          </a:prstGeom>
          <a:solidFill>
            <a:srgbClr val="0C45A6"/>
          </a:solidFill>
        </p:spPr>
      </p:sp>
      <p:sp>
        <p:nvSpPr>
          <p:cNvPr id="8" name="مربع نص 7">
            <a:extLst>
              <a:ext uri="{FF2B5EF4-FFF2-40B4-BE49-F238E27FC236}">
                <a16:creationId xmlns:a16="http://schemas.microsoft.com/office/drawing/2014/main" id="{D7DC89DB-E745-884E-BC16-98EFA1531A85}"/>
              </a:ext>
            </a:extLst>
          </p:cNvPr>
          <p:cNvSpPr txBox="1"/>
          <p:nvPr/>
        </p:nvSpPr>
        <p:spPr>
          <a:xfrm>
            <a:off x="1870658" y="334249"/>
            <a:ext cx="7404078" cy="553998"/>
          </a:xfrm>
          <a:prstGeom prst="rect">
            <a:avLst/>
          </a:prstGeom>
          <a:noFill/>
        </p:spPr>
        <p:txBody>
          <a:bodyPr wrap="square">
            <a:spAutoFit/>
          </a:bodyPr>
          <a:lstStyle/>
          <a:p>
            <a:pPr algn="ctr" rtl="1"/>
            <a:r>
              <a:rPr lang="ar-SA" sz="3000" b="1" dirty="0">
                <a:solidFill>
                  <a:schemeClr val="tx2"/>
                </a:solidFill>
                <a:latin typeface="Calibri" panose="020F0502020204030204" pitchFamily="34" charset="0"/>
                <a:ea typeface="Times New Roman" panose="02020603050405020304" pitchFamily="18" charset="0"/>
                <a:cs typeface="Calibri" panose="020F0502020204030204" pitchFamily="34" charset="0"/>
              </a:rPr>
              <a:t>نموذج قيد العهد </a:t>
            </a:r>
            <a:endParaRPr lang="en-US" sz="3000" b="1" dirty="0">
              <a:solidFill>
                <a:schemeClr val="tx2"/>
              </a:solidFill>
              <a:latin typeface="Calibri" panose="020F0502020204030204" pitchFamily="34" charset="0"/>
              <a:ea typeface="Times New Roman" panose="02020603050405020304" pitchFamily="18" charset="0"/>
              <a:cs typeface="Calibri" panose="020F0502020204030204" pitchFamily="34" charset="0"/>
            </a:endParaRPr>
          </a:p>
        </p:txBody>
      </p:sp>
      <p:pic>
        <p:nvPicPr>
          <p:cNvPr id="2" name="صورة 2">
            <a:extLst>
              <a:ext uri="{FF2B5EF4-FFF2-40B4-BE49-F238E27FC236}">
                <a16:creationId xmlns:a16="http://schemas.microsoft.com/office/drawing/2014/main" id="{2B4172BE-3ED8-7645-8619-CC9300AB4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59770" y="67862"/>
            <a:ext cx="5854139" cy="7575792"/>
          </a:xfrm>
          <a:prstGeom prst="rect">
            <a:avLst/>
          </a:prstGeom>
        </p:spPr>
      </p:pic>
    </p:spTree>
    <p:extLst>
      <p:ext uri="{BB962C8B-B14F-4D97-AF65-F5344CB8AC3E}">
        <p14:creationId xmlns:p14="http://schemas.microsoft.com/office/powerpoint/2010/main" val="3256103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ppt_x"/>
                                          </p:val>
                                        </p:tav>
                                        <p:tav tm="100000">
                                          <p:val>
                                            <p:strVal val="#ppt_x"/>
                                          </p:val>
                                        </p:tav>
                                      </p:tavLst>
                                    </p:anim>
                                    <p:anim calcmode="lin" valueType="num">
                                      <p:cBhvr additive="base">
                                        <p:cTn id="14"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01023" y="0"/>
            <a:ext cx="7844118" cy="6858000"/>
          </a:xfrm>
          <a:prstGeom prst="rect">
            <a:avLst/>
          </a:prstGeom>
          <a:solidFill>
            <a:srgbClr val="FDCF60"/>
          </a:solidFill>
        </p:spPr>
      </p:sp>
      <p:sp>
        <p:nvSpPr>
          <p:cNvPr id="4" name="مربع نص 3">
            <a:extLst>
              <a:ext uri="{FF2B5EF4-FFF2-40B4-BE49-F238E27FC236}">
                <a16:creationId xmlns:a16="http://schemas.microsoft.com/office/drawing/2014/main" id="{1880B3AE-F3A2-A74A-AA11-D7BF73A8AE1D}"/>
              </a:ext>
            </a:extLst>
          </p:cNvPr>
          <p:cNvSpPr txBox="1"/>
          <p:nvPr/>
        </p:nvSpPr>
        <p:spPr>
          <a:xfrm>
            <a:off x="2201022" y="2441607"/>
            <a:ext cx="8301607" cy="640625"/>
          </a:xfrm>
          <a:prstGeom prst="rect">
            <a:avLst/>
          </a:prstGeom>
          <a:noFill/>
        </p:spPr>
        <p:txBody>
          <a:bodyPr wrap="square">
            <a:spAutoFit/>
          </a:bodyPr>
          <a:lstStyle/>
          <a:p>
            <a:pPr algn="ctr" rtl="1"/>
            <a:r>
              <a:rPr lang="ar-SA" sz="3563" b="1" dirty="0">
                <a:solidFill>
                  <a:schemeClr val="tx2"/>
                </a:solidFill>
                <a:latin typeface="Calibri" panose="020F0502020204030204" pitchFamily="34" charset="0"/>
                <a:ea typeface="Calibri" panose="020F0502020204030204" pitchFamily="34" charset="0"/>
                <a:cs typeface="Calibri" panose="020F0502020204030204" pitchFamily="34" charset="0"/>
              </a:rPr>
              <a:t>إرجاع الأصناف إلى المستودعات</a:t>
            </a:r>
          </a:p>
        </p:txBody>
      </p:sp>
      <p:pic>
        <p:nvPicPr>
          <p:cNvPr id="5" name="صورة 5">
            <a:extLst>
              <a:ext uri="{FF2B5EF4-FFF2-40B4-BE49-F238E27FC236}">
                <a16:creationId xmlns:a16="http://schemas.microsoft.com/office/drawing/2014/main" id="{5E9F482D-0ECE-9F4D-8D8A-8FBC2C1D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023" y="3532781"/>
            <a:ext cx="3592388" cy="3325220"/>
          </a:xfrm>
          <a:prstGeom prst="rect">
            <a:avLst/>
          </a:prstGeom>
        </p:spPr>
      </p:pic>
    </p:spTree>
    <p:extLst>
      <p:ext uri="{BB962C8B-B14F-4D97-AF65-F5344CB8AC3E}">
        <p14:creationId xmlns:p14="http://schemas.microsoft.com/office/powerpoint/2010/main" val="30494005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314325" y="2028824"/>
            <a:ext cx="11372848" cy="4386264"/>
          </a:xfrm>
        </p:spPr>
        <p:txBody>
          <a:bodyPr anchor="ctr">
            <a:normAutofit/>
          </a:bodyPr>
          <a:lstStyle/>
          <a:p>
            <a:pPr>
              <a:defRPr/>
            </a:pPr>
            <a:r>
              <a:rPr lang="ar-SA" sz="4000" dirty="0">
                <a:solidFill>
                  <a:srgbClr val="C00000"/>
                </a:solidFill>
                <a:latin typeface="Calibri" panose="020F0502020204030204" pitchFamily="34" charset="0"/>
                <a:cs typeface="Calibri" panose="020F0502020204030204" pitchFamily="34" charset="0"/>
              </a:rPr>
              <a:t>ما هي مسؤولية المراجع الداخلي فيما يتعلق بنظام الرقابة الداخلية ؟</a:t>
            </a:r>
          </a:p>
        </p:txBody>
      </p:sp>
      <p:pic>
        <p:nvPicPr>
          <p:cNvPr id="9" name="صورة 8">
            <a:extLst>
              <a:ext uri="{FF2B5EF4-FFF2-40B4-BE49-F238E27FC236}">
                <a16:creationId xmlns:a16="http://schemas.microsoft.com/office/drawing/2014/main" id="{44DCE281-F132-5641-B5FD-B2BAC888BB6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4761420" y="962315"/>
            <a:ext cx="2669159" cy="2669159"/>
          </a:xfrm>
          <a:prstGeom prst="rect">
            <a:avLst/>
          </a:prstGeom>
        </p:spPr>
      </p:pic>
    </p:spTree>
    <p:extLst>
      <p:ext uri="{BB962C8B-B14F-4D97-AF65-F5344CB8AC3E}">
        <p14:creationId xmlns:p14="http://schemas.microsoft.com/office/powerpoint/2010/main" val="13414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01023" y="0"/>
            <a:ext cx="7844118" cy="6858000"/>
          </a:xfrm>
          <a:prstGeom prst="rect">
            <a:avLst/>
          </a:prstGeom>
          <a:solidFill>
            <a:srgbClr val="FDCF60"/>
          </a:solidFill>
        </p:spPr>
      </p:sp>
      <p:sp>
        <p:nvSpPr>
          <p:cNvPr id="4" name="مربع نص 3">
            <a:extLst>
              <a:ext uri="{FF2B5EF4-FFF2-40B4-BE49-F238E27FC236}">
                <a16:creationId xmlns:a16="http://schemas.microsoft.com/office/drawing/2014/main" id="{1880B3AE-F3A2-A74A-AA11-D7BF73A8AE1D}"/>
              </a:ext>
            </a:extLst>
          </p:cNvPr>
          <p:cNvSpPr txBox="1"/>
          <p:nvPr/>
        </p:nvSpPr>
        <p:spPr>
          <a:xfrm>
            <a:off x="1642607" y="17243"/>
            <a:ext cx="8301607" cy="3612720"/>
          </a:xfrm>
          <a:prstGeom prst="rect">
            <a:avLst/>
          </a:prstGeom>
          <a:noFill/>
        </p:spPr>
        <p:txBody>
          <a:bodyPr wrap="square">
            <a:spAutoFit/>
          </a:bodyPr>
          <a:lstStyle/>
          <a:p>
            <a:pPr algn="r" rtl="1"/>
            <a:endParaRPr lang="ar-SA" sz="3563"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r" rtl="1"/>
            <a:r>
              <a:rPr lang="ar-SA" sz="3094"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حالات إرجاع الأصناف :</a:t>
            </a:r>
          </a:p>
          <a:p>
            <a:pPr algn="r" rtl="1"/>
            <a:endParaRPr lang="en-US" sz="3094"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428625" indent="-428625">
              <a:buFont typeface="Wingdings" pitchFamily="2" charset="2"/>
              <a:buChar char="§"/>
            </a:pPr>
            <a:r>
              <a:rPr lang="ar-SA" sz="2625" dirty="0">
                <a:latin typeface="Calibri" panose="020F0502020204030204" pitchFamily="34" charset="0"/>
                <a:ea typeface="Calibri" panose="020F0502020204030204" pitchFamily="34" charset="0"/>
                <a:cs typeface="Calibri" panose="020F0502020204030204" pitchFamily="34" charset="0"/>
              </a:rPr>
              <a:t>إنتهاء الغرض الذي صرفت من أجله </a:t>
            </a:r>
            <a:endParaRPr lang="en-US" sz="2625" dirty="0">
              <a:latin typeface="Calibri" panose="020F0502020204030204" pitchFamily="34" charset="0"/>
              <a:ea typeface="Calibri" panose="020F0502020204030204" pitchFamily="34" charset="0"/>
              <a:cs typeface="Calibri" panose="020F0502020204030204" pitchFamily="34" charset="0"/>
            </a:endParaRPr>
          </a:p>
          <a:p>
            <a:pPr marL="428625" indent="-428625">
              <a:buFont typeface="Wingdings" pitchFamily="2" charset="2"/>
              <a:buChar char="§"/>
            </a:pPr>
            <a:r>
              <a:rPr lang="ar-SA" sz="2625" dirty="0">
                <a:latin typeface="Calibri" panose="020F0502020204030204" pitchFamily="34" charset="0"/>
                <a:ea typeface="Calibri" panose="020F0502020204030204" pitchFamily="34" charset="0"/>
                <a:cs typeface="Calibri" panose="020F0502020204030204" pitchFamily="34" charset="0"/>
              </a:rPr>
              <a:t>الاستغناء عنها </a:t>
            </a:r>
            <a:endParaRPr lang="en-US" sz="2625" dirty="0">
              <a:latin typeface="Calibri" panose="020F0502020204030204" pitchFamily="34" charset="0"/>
              <a:ea typeface="Calibri" panose="020F0502020204030204" pitchFamily="34" charset="0"/>
              <a:cs typeface="Calibri" panose="020F0502020204030204" pitchFamily="34" charset="0"/>
            </a:endParaRPr>
          </a:p>
          <a:p>
            <a:pPr marL="428625" indent="-428625">
              <a:buFont typeface="Wingdings" pitchFamily="2" charset="2"/>
              <a:buChar char="§"/>
            </a:pPr>
            <a:r>
              <a:rPr lang="ar-SA" sz="2625" dirty="0">
                <a:latin typeface="Calibri" panose="020F0502020204030204" pitchFamily="34" charset="0"/>
                <a:ea typeface="Calibri" panose="020F0502020204030204" pitchFamily="34" charset="0"/>
                <a:cs typeface="Calibri" panose="020F0502020204030204" pitchFamily="34" charset="0"/>
              </a:rPr>
              <a:t>زيادتها عن الحاجة الفعلية</a:t>
            </a:r>
            <a:endParaRPr lang="en-US" sz="2625" dirty="0">
              <a:latin typeface="Calibri" panose="020F0502020204030204" pitchFamily="34" charset="0"/>
              <a:ea typeface="Calibri" panose="020F0502020204030204" pitchFamily="34" charset="0"/>
              <a:cs typeface="Calibri" panose="020F0502020204030204" pitchFamily="34" charset="0"/>
            </a:endParaRPr>
          </a:p>
          <a:p>
            <a:pPr marL="428625" indent="-428625">
              <a:buFont typeface="Wingdings" pitchFamily="2" charset="2"/>
              <a:buChar char="§"/>
            </a:pPr>
            <a:r>
              <a:rPr lang="ar-SA" sz="2625" dirty="0">
                <a:latin typeface="Calibri" panose="020F0502020204030204" pitchFamily="34" charset="0"/>
                <a:ea typeface="Calibri" panose="020F0502020204030204" pitchFamily="34" charset="0"/>
                <a:cs typeface="Calibri" panose="020F0502020204030204" pitchFamily="34" charset="0"/>
              </a:rPr>
              <a:t>عدم صلاحيتها</a:t>
            </a:r>
            <a:endParaRPr lang="en-US" sz="2625" dirty="0">
              <a:latin typeface="Calibri" panose="020F0502020204030204" pitchFamily="34" charset="0"/>
              <a:ea typeface="Calibri" panose="020F0502020204030204" pitchFamily="34" charset="0"/>
              <a:cs typeface="Calibri" panose="020F0502020204030204" pitchFamily="34" charset="0"/>
            </a:endParaRPr>
          </a:p>
          <a:p>
            <a:pPr marL="428625" indent="-428625">
              <a:buFont typeface="Wingdings" pitchFamily="2" charset="2"/>
              <a:buChar char="§"/>
            </a:pPr>
            <a:r>
              <a:rPr lang="ar-SA" sz="2625" dirty="0">
                <a:latin typeface="Calibri" panose="020F0502020204030204" pitchFamily="34" charset="0"/>
                <a:ea typeface="Calibri" panose="020F0502020204030204" pitchFamily="34" charset="0"/>
                <a:cs typeface="Calibri" panose="020F0502020204030204" pitchFamily="34" charset="0"/>
              </a:rPr>
              <a:t>تلفها</a:t>
            </a:r>
            <a:endParaRPr lang="en-US" sz="2625" dirty="0">
              <a:latin typeface="Calibri" panose="020F0502020204030204" pitchFamily="34" charset="0"/>
              <a:ea typeface="Calibri" panose="020F0502020204030204" pitchFamily="34" charset="0"/>
              <a:cs typeface="Calibri" panose="020F0502020204030204" pitchFamily="34" charset="0"/>
            </a:endParaRPr>
          </a:p>
        </p:txBody>
      </p:sp>
      <p:pic>
        <p:nvPicPr>
          <p:cNvPr id="5" name="صورة 5">
            <a:extLst>
              <a:ext uri="{FF2B5EF4-FFF2-40B4-BE49-F238E27FC236}">
                <a16:creationId xmlns:a16="http://schemas.microsoft.com/office/drawing/2014/main" id="{5E9F482D-0ECE-9F4D-8D8A-8FBC2C1D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023" y="3532781"/>
            <a:ext cx="3592388" cy="3325220"/>
          </a:xfrm>
          <a:prstGeom prst="rect">
            <a:avLst/>
          </a:prstGeom>
        </p:spPr>
      </p:pic>
    </p:spTree>
    <p:extLst>
      <p:ext uri="{BB962C8B-B14F-4D97-AF65-F5344CB8AC3E}">
        <p14:creationId xmlns:p14="http://schemas.microsoft.com/office/powerpoint/2010/main" val="2974177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4">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4">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4">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 calcmode="lin" valueType="num">
                                      <p:cBhvr additive="base">
                                        <p:cTn id="2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
            <a:extLst>
              <a:ext uri="{FF2B5EF4-FFF2-40B4-BE49-F238E27FC236}">
                <a16:creationId xmlns:a16="http://schemas.microsoft.com/office/drawing/2014/main" id="{1371940D-4B91-E54F-A47D-45C63049955D}"/>
              </a:ext>
            </a:extLst>
          </p:cNvPr>
          <p:cNvSpPr/>
          <p:nvPr/>
        </p:nvSpPr>
        <p:spPr>
          <a:xfrm>
            <a:off x="1524000" y="6466727"/>
            <a:ext cx="9144000" cy="391272"/>
          </a:xfrm>
          <a:prstGeom prst="rect">
            <a:avLst/>
          </a:prstGeom>
          <a:solidFill>
            <a:srgbClr val="16214B">
              <a:alpha val="67843"/>
            </a:srgbClr>
          </a:solidFill>
        </p:spPr>
      </p:sp>
      <p:sp>
        <p:nvSpPr>
          <p:cNvPr id="10" name="AutoShape 3">
            <a:extLst>
              <a:ext uri="{FF2B5EF4-FFF2-40B4-BE49-F238E27FC236}">
                <a16:creationId xmlns:a16="http://schemas.microsoft.com/office/drawing/2014/main" id="{31FD8B5D-8340-B64E-8A7A-B94F83E1320F}"/>
              </a:ext>
            </a:extLst>
          </p:cNvPr>
          <p:cNvSpPr/>
          <p:nvPr/>
        </p:nvSpPr>
        <p:spPr>
          <a:xfrm>
            <a:off x="1524000" y="-91701"/>
            <a:ext cx="9144000" cy="391272"/>
          </a:xfrm>
          <a:prstGeom prst="rect">
            <a:avLst/>
          </a:prstGeom>
          <a:solidFill>
            <a:srgbClr val="16214B">
              <a:alpha val="67843"/>
            </a:srgbClr>
          </a:solidFill>
        </p:spPr>
      </p:sp>
      <p:sp>
        <p:nvSpPr>
          <p:cNvPr id="2" name="TextBox 7">
            <a:extLst>
              <a:ext uri="{FF2B5EF4-FFF2-40B4-BE49-F238E27FC236}">
                <a16:creationId xmlns:a16="http://schemas.microsoft.com/office/drawing/2014/main" id="{1B1BA0C5-2133-A743-97B0-E3DBFD22CB60}"/>
              </a:ext>
            </a:extLst>
          </p:cNvPr>
          <p:cNvSpPr txBox="1"/>
          <p:nvPr/>
        </p:nvSpPr>
        <p:spPr>
          <a:xfrm>
            <a:off x="2484794" y="859194"/>
            <a:ext cx="7222413" cy="403957"/>
          </a:xfrm>
          <a:prstGeom prst="rect">
            <a:avLst/>
          </a:prstGeom>
        </p:spPr>
        <p:txBody>
          <a:bodyPr wrap="square" lIns="0" tIns="0" rIns="0" bIns="0" rtlCol="0" anchor="t">
            <a:spAutoFit/>
          </a:bodyPr>
          <a:lstStyle/>
          <a:p>
            <a:pPr algn="ctr" rtl="1"/>
            <a:r>
              <a:rPr lang="ar-SA" sz="2625"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نموذج إصلاح الأصناف أو بيعها أو إتلافها :</a:t>
            </a:r>
            <a:endParaRPr lang="en-US" sz="2625"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صورة 3">
            <a:extLst>
              <a:ext uri="{FF2B5EF4-FFF2-40B4-BE49-F238E27FC236}">
                <a16:creationId xmlns:a16="http://schemas.microsoft.com/office/drawing/2014/main" id="{46774717-043B-B545-9E87-510B51557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746142" y="23403"/>
            <a:ext cx="4225555" cy="7222412"/>
          </a:xfrm>
          <a:prstGeom prst="rect">
            <a:avLst/>
          </a:prstGeom>
        </p:spPr>
      </p:pic>
    </p:spTree>
    <p:extLst>
      <p:ext uri="{BB962C8B-B14F-4D97-AF65-F5344CB8AC3E}">
        <p14:creationId xmlns:p14="http://schemas.microsoft.com/office/powerpoint/2010/main" val="32478719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1524000" y="0"/>
            <a:ext cx="9144000" cy="311992"/>
          </a:xfrm>
          <a:prstGeom prst="rect">
            <a:avLst/>
          </a:prstGeom>
          <a:solidFill>
            <a:srgbClr val="0C45A6"/>
          </a:solidFill>
        </p:spPr>
      </p:sp>
      <p:sp>
        <p:nvSpPr>
          <p:cNvPr id="15" name="مربع نص 14">
            <a:extLst>
              <a:ext uri="{FF2B5EF4-FFF2-40B4-BE49-F238E27FC236}">
                <a16:creationId xmlns:a16="http://schemas.microsoft.com/office/drawing/2014/main" id="{817DA29B-4719-394A-ADE8-7DE49F079D74}"/>
              </a:ext>
            </a:extLst>
          </p:cNvPr>
          <p:cNvSpPr txBox="1"/>
          <p:nvPr/>
        </p:nvSpPr>
        <p:spPr>
          <a:xfrm>
            <a:off x="1800413" y="2367539"/>
            <a:ext cx="8591175" cy="727122"/>
          </a:xfrm>
          <a:prstGeom prst="rect">
            <a:avLst/>
          </a:prstGeom>
          <a:noFill/>
        </p:spPr>
        <p:txBody>
          <a:bodyPr wrap="square">
            <a:spAutoFit/>
          </a:bodyPr>
          <a:lstStyle/>
          <a:p>
            <a:pPr algn="ctr" rtl="1"/>
            <a:r>
              <a:rPr lang="ar-SA" sz="4125"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الرقابة المستودعية</a:t>
            </a:r>
            <a:endParaRPr lang="en-US" sz="4125"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3">
            <a:extLst>
              <a:ext uri="{FF2B5EF4-FFF2-40B4-BE49-F238E27FC236}">
                <a16:creationId xmlns:a16="http://schemas.microsoft.com/office/drawing/2014/main" id="{30EE1042-8DC5-734B-930C-B1BD8402F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541651" y="4126307"/>
            <a:ext cx="3108698" cy="2419702"/>
          </a:xfrm>
          <a:prstGeom prst="rect">
            <a:avLst/>
          </a:prstGeom>
        </p:spPr>
      </p:pic>
      <p:sp>
        <p:nvSpPr>
          <p:cNvPr id="3" name="AutoShape 5">
            <a:extLst>
              <a:ext uri="{FF2B5EF4-FFF2-40B4-BE49-F238E27FC236}">
                <a16:creationId xmlns:a16="http://schemas.microsoft.com/office/drawing/2014/main" id="{1BEA4B57-93B1-524C-A581-2E9E5EB3A61F}"/>
              </a:ext>
            </a:extLst>
          </p:cNvPr>
          <p:cNvSpPr/>
          <p:nvPr/>
        </p:nvSpPr>
        <p:spPr>
          <a:xfrm>
            <a:off x="1504390" y="6587141"/>
            <a:ext cx="9144000" cy="311992"/>
          </a:xfrm>
          <a:prstGeom prst="rect">
            <a:avLst/>
          </a:prstGeom>
          <a:solidFill>
            <a:srgbClr val="0C45A6"/>
          </a:solidFill>
        </p:spPr>
      </p:sp>
      <p:pic>
        <p:nvPicPr>
          <p:cNvPr id="6" name="صورة 5">
            <a:extLst>
              <a:ext uri="{FF2B5EF4-FFF2-40B4-BE49-F238E27FC236}">
                <a16:creationId xmlns:a16="http://schemas.microsoft.com/office/drawing/2014/main" id="{5A812C99-2FC3-4443-A670-672AFB1D64B3}"/>
              </a:ext>
            </a:extLst>
          </p:cNvPr>
          <p:cNvPicPr>
            <a:picLocks noChangeAspect="1"/>
          </p:cNvPicPr>
          <p:nvPr/>
        </p:nvPicPr>
        <p:blipFill rotWithShape="1">
          <a:blip r:embed="rId4">
            <a:alphaModFix amt="5000"/>
          </a:blip>
          <a:srcRect l="15696" t="22307" r="17488" b="66448"/>
          <a:stretch/>
        </p:blipFill>
        <p:spPr>
          <a:xfrm>
            <a:off x="0" y="6625021"/>
            <a:ext cx="1402080" cy="235973"/>
          </a:xfrm>
          <a:prstGeom prst="rect">
            <a:avLst/>
          </a:prstGeom>
        </p:spPr>
      </p:pic>
    </p:spTree>
    <p:extLst>
      <p:ext uri="{BB962C8B-B14F-4D97-AF65-F5344CB8AC3E}">
        <p14:creationId xmlns:p14="http://schemas.microsoft.com/office/powerpoint/2010/main" val="35517019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1524000" y="0"/>
            <a:ext cx="9144000" cy="311992"/>
          </a:xfrm>
          <a:prstGeom prst="rect">
            <a:avLst/>
          </a:prstGeom>
          <a:solidFill>
            <a:srgbClr val="0C45A6"/>
          </a:solidFill>
        </p:spPr>
      </p:sp>
      <p:sp>
        <p:nvSpPr>
          <p:cNvPr id="15" name="مربع نص 14">
            <a:extLst>
              <a:ext uri="{FF2B5EF4-FFF2-40B4-BE49-F238E27FC236}">
                <a16:creationId xmlns:a16="http://schemas.microsoft.com/office/drawing/2014/main" id="{817DA29B-4719-394A-ADE8-7DE49F079D74}"/>
              </a:ext>
            </a:extLst>
          </p:cNvPr>
          <p:cNvSpPr txBox="1"/>
          <p:nvPr/>
        </p:nvSpPr>
        <p:spPr>
          <a:xfrm>
            <a:off x="1780803" y="1000125"/>
            <a:ext cx="8591175" cy="3093667"/>
          </a:xfrm>
          <a:prstGeom prst="rect">
            <a:avLst/>
          </a:prstGeom>
          <a:noFill/>
        </p:spPr>
        <p:txBody>
          <a:bodyPr wrap="square">
            <a:spAutoFit/>
          </a:bodyPr>
          <a:lstStyle/>
          <a:p>
            <a:pPr marL="494109" indent="-494109">
              <a:buFont typeface="+mj-lt"/>
              <a:buAutoNum type="arabicPeriod"/>
            </a:pPr>
            <a:r>
              <a:rPr lang="ar-SA" sz="2438" b="1" dirty="0">
                <a:latin typeface="Calibri" panose="020F0502020204030204" pitchFamily="34" charset="0"/>
                <a:ea typeface="Calibri" panose="020F0502020204030204" pitchFamily="34" charset="0"/>
                <a:cs typeface="Calibri" panose="020F0502020204030204" pitchFamily="34" charset="0"/>
              </a:rPr>
              <a:t>الرقابة الداخلية : </a:t>
            </a:r>
            <a:br>
              <a:rPr lang="ar-SA" sz="2438" b="1" dirty="0">
                <a:latin typeface="Calibri" panose="020F0502020204030204" pitchFamily="34" charset="0"/>
                <a:ea typeface="Calibri" panose="020F0502020204030204" pitchFamily="34" charset="0"/>
                <a:cs typeface="Calibri" panose="020F0502020204030204" pitchFamily="34" charset="0"/>
              </a:rPr>
            </a:br>
            <a:r>
              <a:rPr lang="ar-SA" sz="2438" dirty="0">
                <a:latin typeface="Calibri" panose="020F0502020204030204" pitchFamily="34" charset="0"/>
                <a:ea typeface="Calibri" panose="020F0502020204030204" pitchFamily="34" charset="0"/>
                <a:cs typeface="Calibri" panose="020F0502020204030204" pitchFamily="34" charset="0"/>
              </a:rPr>
              <a:t>وتتمثل فيما تضمنته هذه القواعد من أحكام تتعلق بالنواحي الفنية والتنظيمية والإجرائية والرقابية ، وتعتبر إدارة المستودعات وإدارات وأقسام أو وحدات مراقبة المخزون و إدارة أو وحدة المراجعة الداخلية في الجهة، هي القائمة بأعمال هذه الرقابة. ويعتبر الجرد أداة من أدوات تلك الرقابة.</a:t>
            </a:r>
            <a:br>
              <a:rPr lang="ar-SA" sz="2438" dirty="0">
                <a:latin typeface="Calibri" panose="020F0502020204030204" pitchFamily="34" charset="0"/>
                <a:ea typeface="Calibri" panose="020F0502020204030204" pitchFamily="34" charset="0"/>
                <a:cs typeface="Calibri" panose="020F0502020204030204" pitchFamily="34" charset="0"/>
              </a:rPr>
            </a:br>
            <a:endParaRPr lang="ar-SA" sz="2438" dirty="0">
              <a:latin typeface="Calibri" panose="020F0502020204030204" pitchFamily="34" charset="0"/>
              <a:ea typeface="Calibri" panose="020F0502020204030204" pitchFamily="34" charset="0"/>
              <a:cs typeface="Calibri" panose="020F0502020204030204" pitchFamily="34" charset="0"/>
            </a:endParaRPr>
          </a:p>
          <a:p>
            <a:pPr marL="482203" indent="-482203">
              <a:buFont typeface="+mj-lt"/>
              <a:buAutoNum type="arabicPeriod"/>
            </a:pPr>
            <a:r>
              <a:rPr lang="ar-SA" sz="2438" b="1" dirty="0">
                <a:latin typeface="Calibri" panose="020F0502020204030204" pitchFamily="34" charset="0"/>
                <a:ea typeface="Calibri" panose="020F0502020204030204" pitchFamily="34" charset="0"/>
                <a:cs typeface="Calibri" panose="020F0502020204030204" pitchFamily="34" charset="0"/>
              </a:rPr>
              <a:t>الرقابة الخارجية : </a:t>
            </a:r>
          </a:p>
          <a:p>
            <a:pPr marL="494109"/>
            <a:r>
              <a:rPr lang="ar-SA" sz="2438" dirty="0">
                <a:latin typeface="Calibri" panose="020F0502020204030204" pitchFamily="34" charset="0"/>
                <a:ea typeface="Calibri" panose="020F0502020204030204" pitchFamily="34" charset="0"/>
                <a:cs typeface="Calibri" panose="020F0502020204030204" pitchFamily="34" charset="0"/>
              </a:rPr>
              <a:t>يقوم الديوان العام للمحاسبة بمراقبة ومتابعة أعمال المستودعات الحكومية </a:t>
            </a:r>
            <a:endParaRPr lang="en-US" sz="2438"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3">
            <a:extLst>
              <a:ext uri="{FF2B5EF4-FFF2-40B4-BE49-F238E27FC236}">
                <a16:creationId xmlns:a16="http://schemas.microsoft.com/office/drawing/2014/main" id="{30EE1042-8DC5-734B-930C-B1BD8402FB4B}"/>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541651" y="4126307"/>
            <a:ext cx="3108698" cy="2419702"/>
          </a:xfrm>
          <a:prstGeom prst="rect">
            <a:avLst/>
          </a:prstGeom>
        </p:spPr>
      </p:pic>
      <p:sp>
        <p:nvSpPr>
          <p:cNvPr id="3" name="AutoShape 5">
            <a:extLst>
              <a:ext uri="{FF2B5EF4-FFF2-40B4-BE49-F238E27FC236}">
                <a16:creationId xmlns:a16="http://schemas.microsoft.com/office/drawing/2014/main" id="{1BEA4B57-93B1-524C-A581-2E9E5EB3A61F}"/>
              </a:ext>
            </a:extLst>
          </p:cNvPr>
          <p:cNvSpPr/>
          <p:nvPr/>
        </p:nvSpPr>
        <p:spPr>
          <a:xfrm>
            <a:off x="1504390" y="6587141"/>
            <a:ext cx="9144000" cy="311992"/>
          </a:xfrm>
          <a:prstGeom prst="rect">
            <a:avLst/>
          </a:prstGeom>
          <a:solidFill>
            <a:srgbClr val="0C45A6"/>
          </a:solidFill>
        </p:spPr>
      </p:sp>
    </p:spTree>
    <p:extLst>
      <p:ext uri="{BB962C8B-B14F-4D97-AF65-F5344CB8AC3E}">
        <p14:creationId xmlns:p14="http://schemas.microsoft.com/office/powerpoint/2010/main" val="40697945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 calcmode="lin" valueType="num">
                                      <p:cBhvr additive="base">
                                        <p:cTn id="17"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 calcmode="lin" valueType="num">
                                      <p:cBhvr additive="base">
                                        <p:cTn id="23"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5400000" flipV="1">
            <a:off x="6787873" y="2959782"/>
            <a:ext cx="7163598" cy="938437"/>
          </a:xfrm>
          <a:prstGeom prst="rect">
            <a:avLst/>
          </a:prstGeom>
          <a:solidFill>
            <a:srgbClr val="0C45A6"/>
          </a:solidFill>
        </p:spPr>
      </p:sp>
      <p:sp>
        <p:nvSpPr>
          <p:cNvPr id="8" name="مربع نص 7">
            <a:extLst>
              <a:ext uri="{FF2B5EF4-FFF2-40B4-BE49-F238E27FC236}">
                <a16:creationId xmlns:a16="http://schemas.microsoft.com/office/drawing/2014/main" id="{D7DC89DB-E745-884E-BC16-98EFA1531A85}"/>
              </a:ext>
            </a:extLst>
          </p:cNvPr>
          <p:cNvSpPr txBox="1"/>
          <p:nvPr/>
        </p:nvSpPr>
        <p:spPr>
          <a:xfrm>
            <a:off x="2294010" y="3198166"/>
            <a:ext cx="7632579" cy="727122"/>
          </a:xfrm>
          <a:prstGeom prst="rect">
            <a:avLst/>
          </a:prstGeom>
          <a:noFill/>
        </p:spPr>
        <p:txBody>
          <a:bodyPr wrap="square">
            <a:spAutoFit/>
          </a:bodyPr>
          <a:lstStyle/>
          <a:p>
            <a:pPr algn="ctr"/>
            <a:r>
              <a:rPr lang="ar-SA" sz="4125"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rPr>
              <a:t>الرقابة على المخزون</a:t>
            </a:r>
            <a:endParaRPr lang="en-US" sz="4125"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endParaRPr>
          </a:p>
        </p:txBody>
      </p:sp>
      <p:pic>
        <p:nvPicPr>
          <p:cNvPr id="2" name="Picture 6">
            <a:extLst>
              <a:ext uri="{FF2B5EF4-FFF2-40B4-BE49-F238E27FC236}">
                <a16:creationId xmlns:a16="http://schemas.microsoft.com/office/drawing/2014/main" id="{6CF18610-A70B-A44F-A93E-6DA1E27E6F4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79507" y="169279"/>
            <a:ext cx="1424080" cy="1381358"/>
          </a:xfrm>
          <a:prstGeom prst="rect">
            <a:avLst/>
          </a:prstGeom>
        </p:spPr>
      </p:pic>
    </p:spTree>
    <p:extLst>
      <p:ext uri="{BB962C8B-B14F-4D97-AF65-F5344CB8AC3E}">
        <p14:creationId xmlns:p14="http://schemas.microsoft.com/office/powerpoint/2010/main" val="9203027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5400000" flipV="1">
            <a:off x="6787873" y="2959782"/>
            <a:ext cx="7163598" cy="938437"/>
          </a:xfrm>
          <a:prstGeom prst="rect">
            <a:avLst/>
          </a:prstGeom>
          <a:solidFill>
            <a:srgbClr val="0C45A6"/>
          </a:solidFill>
        </p:spPr>
      </p:sp>
      <p:sp>
        <p:nvSpPr>
          <p:cNvPr id="8" name="مربع نص 7">
            <a:extLst>
              <a:ext uri="{FF2B5EF4-FFF2-40B4-BE49-F238E27FC236}">
                <a16:creationId xmlns:a16="http://schemas.microsoft.com/office/drawing/2014/main" id="{D7DC89DB-E745-884E-BC16-98EFA1531A85}"/>
              </a:ext>
            </a:extLst>
          </p:cNvPr>
          <p:cNvSpPr txBox="1"/>
          <p:nvPr/>
        </p:nvSpPr>
        <p:spPr>
          <a:xfrm>
            <a:off x="1742951" y="370470"/>
            <a:ext cx="8148573" cy="1997085"/>
          </a:xfrm>
          <a:prstGeom prst="rect">
            <a:avLst/>
          </a:prstGeom>
          <a:noFill/>
        </p:spPr>
        <p:txBody>
          <a:bodyPr wrap="square">
            <a:spAutoFit/>
          </a:bodyPr>
          <a:lstStyle/>
          <a:p>
            <a:pPr algn="r" rtl="1"/>
            <a:r>
              <a:rPr lang="ar-SA" sz="2063"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يتعيــن علــى الســلطة المختصــة فــي الجهــة إنشــاء إدارة، أو قســم، أو وحــدة مســتقلة لمراقبــة المخــزون ترتبــط بالمســؤول الأول فــي الجهــة، ويجــوز للجهــات الحكوميــة ذات الفــروع المتعــددة إنشــاء أقســام أو وحــدات مراقبــة المخــزون بهــا، وفقــًا لحجــم العمــل، ومتطلباتــه، بالاتفــاق مــع</a:t>
            </a:r>
          </a:p>
          <a:p>
            <a:pPr algn="r" rtl="1"/>
            <a:r>
              <a:rPr lang="ar-SA" sz="2063"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الديــوان العــام للمحاســبة. ويتعيــن أن يكــون الموظفيــن بــإدارة، أو قســم، أو وحــدة مراقبــة المخــزون من العناصر المؤهلة، ومــن بيــن هــذه الوظائــف مــا يلــي:</a:t>
            </a:r>
          </a:p>
          <a:p>
            <a:pPr algn="r" rtl="1"/>
            <a:endParaRPr lang="ar-SA" sz="2063"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جدول 4">
            <a:extLst>
              <a:ext uri="{FF2B5EF4-FFF2-40B4-BE49-F238E27FC236}">
                <a16:creationId xmlns:a16="http://schemas.microsoft.com/office/drawing/2014/main" id="{D2F5C795-595B-984B-ADA3-8B5CEEFD9AF8}"/>
              </a:ext>
            </a:extLst>
          </p:cNvPr>
          <p:cNvGraphicFramePr>
            <a:graphicFrameLocks noGrp="1"/>
          </p:cNvGraphicFramePr>
          <p:nvPr/>
        </p:nvGraphicFramePr>
        <p:xfrm>
          <a:off x="1734022" y="2201281"/>
          <a:ext cx="8005292" cy="4316732"/>
        </p:xfrm>
        <a:graphic>
          <a:graphicData uri="http://schemas.openxmlformats.org/drawingml/2006/table">
            <a:tbl>
              <a:tblPr rtl="1" firstRow="1" bandRow="1">
                <a:tableStyleId>{5C22544A-7EE6-4342-B048-85BDC9FD1C3A}</a:tableStyleId>
              </a:tblPr>
              <a:tblGrid>
                <a:gridCol w="2001323">
                  <a:extLst>
                    <a:ext uri="{9D8B030D-6E8A-4147-A177-3AD203B41FA5}">
                      <a16:colId xmlns:a16="http://schemas.microsoft.com/office/drawing/2014/main" val="3972532212"/>
                    </a:ext>
                  </a:extLst>
                </a:gridCol>
                <a:gridCol w="1806414">
                  <a:extLst>
                    <a:ext uri="{9D8B030D-6E8A-4147-A177-3AD203B41FA5}">
                      <a16:colId xmlns:a16="http://schemas.microsoft.com/office/drawing/2014/main" val="4253785805"/>
                    </a:ext>
                  </a:extLst>
                </a:gridCol>
                <a:gridCol w="2052805">
                  <a:extLst>
                    <a:ext uri="{9D8B030D-6E8A-4147-A177-3AD203B41FA5}">
                      <a16:colId xmlns:a16="http://schemas.microsoft.com/office/drawing/2014/main" val="3132225032"/>
                    </a:ext>
                  </a:extLst>
                </a:gridCol>
                <a:gridCol w="2144750">
                  <a:extLst>
                    <a:ext uri="{9D8B030D-6E8A-4147-A177-3AD203B41FA5}">
                      <a16:colId xmlns:a16="http://schemas.microsoft.com/office/drawing/2014/main" val="3153488751"/>
                    </a:ext>
                  </a:extLst>
                </a:gridCol>
              </a:tblGrid>
              <a:tr h="600075">
                <a:tc>
                  <a:txBody>
                    <a:bodyPr/>
                    <a:lstStyle/>
                    <a:p>
                      <a:pPr marL="0" algn="ctr" defTabSz="914400" rtl="1" eaLnBrk="1" latinLnBrk="0" hangingPunct="1"/>
                      <a:r>
                        <a:rPr lang="ar-SA" sz="1700" b="1" dirty="0">
                          <a:effectLst/>
                          <a:latin typeface="Calibri" panose="020F0502020204030204" pitchFamily="34" charset="0"/>
                          <a:ea typeface="Calibri" panose="020F0502020204030204" pitchFamily="34" charset="0"/>
                          <a:cs typeface="Calibri" panose="020F0502020204030204" pitchFamily="34" charset="0"/>
                        </a:rPr>
                        <a:t>مدير إدارة ، أو قسم، أو وحدة مراقبة المخزون</a:t>
                      </a:r>
                      <a:endParaRPr lang="ar-SA" sz="1700" dirty="0"/>
                    </a:p>
                  </a:txBody>
                  <a:tcPr marL="85725" marR="85725" marT="42863" marB="42863" anchor="ctr">
                    <a:solidFill>
                      <a:srgbClr val="1248A3"/>
                    </a:solidFill>
                  </a:tcPr>
                </a:tc>
                <a:tc>
                  <a:txBody>
                    <a:bodyPr/>
                    <a:lstStyle/>
                    <a:p>
                      <a:pPr marL="0" algn="ctr" defTabSz="914400" rtl="1" eaLnBrk="1" latinLnBrk="0" hangingPunct="1"/>
                      <a:r>
                        <a:rPr lang="ar-SA" sz="1700" b="1" dirty="0">
                          <a:effectLst/>
                          <a:latin typeface="Calibri" panose="020F0502020204030204" pitchFamily="34" charset="0"/>
                          <a:ea typeface="Calibri" panose="020F0502020204030204" pitchFamily="34" charset="0"/>
                          <a:cs typeface="Calibri" panose="020F0502020204030204" pitchFamily="34" charset="0"/>
                        </a:rPr>
                        <a:t>أخصائي مراقبة مخزون </a:t>
                      </a:r>
                      <a:endParaRPr lang="ar-SA" sz="1700" dirty="0"/>
                    </a:p>
                  </a:txBody>
                  <a:tcPr marL="85725" marR="85725" marT="42863" marB="42863" anchor="ctr">
                    <a:solidFill>
                      <a:srgbClr val="1248A3"/>
                    </a:solidFill>
                  </a:tcPr>
                </a:tc>
                <a:tc>
                  <a:txBody>
                    <a:bodyPr/>
                    <a:lstStyle/>
                    <a:p>
                      <a:pPr marL="0" algn="ctr" defTabSz="914400" rtl="1" eaLnBrk="1" latinLnBrk="0" hangingPunct="1"/>
                      <a:r>
                        <a:rPr lang="ar-SA" sz="1700" b="1" dirty="0">
                          <a:effectLst/>
                          <a:latin typeface="Calibri" panose="020F0502020204030204" pitchFamily="34" charset="0"/>
                          <a:ea typeface="Calibri" panose="020F0502020204030204" pitchFamily="34" charset="0"/>
                          <a:cs typeface="Calibri" panose="020F0502020204030204" pitchFamily="34" charset="0"/>
                        </a:rPr>
                        <a:t>مراقب مخزون </a:t>
                      </a:r>
                      <a:endParaRPr lang="ar-SA" sz="1700" dirty="0"/>
                    </a:p>
                  </a:txBody>
                  <a:tcPr marL="85725" marR="85725" marT="42863" marB="42863" anchor="ctr">
                    <a:solidFill>
                      <a:srgbClr val="1248A3"/>
                    </a:solidFill>
                  </a:tcPr>
                </a:tc>
                <a:tc>
                  <a:txBody>
                    <a:bodyPr/>
                    <a:lstStyle/>
                    <a:p>
                      <a:pPr marL="0" algn="ctr" defTabSz="914400" rtl="1" eaLnBrk="1" latinLnBrk="0" hangingPunct="1"/>
                      <a:r>
                        <a:rPr lang="ar-SA" sz="1700" b="1" dirty="0">
                          <a:effectLst/>
                          <a:latin typeface="Calibri" panose="020F0502020204030204" pitchFamily="34" charset="0"/>
                          <a:ea typeface="Calibri" panose="020F0502020204030204" pitchFamily="34" charset="0"/>
                          <a:cs typeface="Calibri" panose="020F0502020204030204" pitchFamily="34" charset="0"/>
                        </a:rPr>
                        <a:t>مراقب عهد</a:t>
                      </a:r>
                      <a:endParaRPr lang="ar-SA" sz="1700" dirty="0"/>
                    </a:p>
                  </a:txBody>
                  <a:tcPr marL="85725" marR="85725" marT="42863" marB="42863" anchor="ctr">
                    <a:solidFill>
                      <a:srgbClr val="1248A3"/>
                    </a:solidFill>
                  </a:tcPr>
                </a:tc>
                <a:extLst>
                  <a:ext uri="{0D108BD9-81ED-4DB2-BD59-A6C34878D82A}">
                    <a16:rowId xmlns:a16="http://schemas.microsoft.com/office/drawing/2014/main" val="2269621914"/>
                  </a:ext>
                </a:extLst>
              </a:tr>
              <a:tr h="3686175">
                <a:tc>
                  <a:txBody>
                    <a:bodyPr/>
                    <a:lstStyle/>
                    <a:p>
                      <a:pPr marL="0" algn="r" defTabSz="914400" rtl="1" eaLnBrk="1" latinLnBrk="0" hangingPunct="1"/>
                      <a:r>
                        <a:rPr lang="ar-SA" sz="1700" dirty="0">
                          <a:effectLst/>
                          <a:latin typeface="Calibri" panose="020F0502020204030204" pitchFamily="34" charset="0"/>
                          <a:ea typeface="Calibri" panose="020F0502020204030204" pitchFamily="34" charset="0"/>
                          <a:cs typeface="Calibri" panose="020F0502020204030204" pitchFamily="34" charset="0"/>
                        </a:rPr>
                        <a:t>يتولى الإدارة والإشراف ومباشرة سائر المسؤوليات والمهام المنوطة بإدارة أو قسم أو وحدة مراقبة المخزون.</a:t>
                      </a:r>
                      <a:endParaRPr lang="ar-SA" sz="1700" dirty="0"/>
                    </a:p>
                  </a:txBody>
                  <a:tcPr marL="85725" marR="85725" marT="42863" marB="42863">
                    <a:solidFill>
                      <a:srgbClr val="1248A3">
                        <a:alpha val="10980"/>
                      </a:srgbClr>
                    </a:solidFill>
                  </a:tcPr>
                </a:tc>
                <a:tc>
                  <a:txBody>
                    <a:bodyPr/>
                    <a:lstStyle/>
                    <a:p>
                      <a:pPr marL="0" algn="r" defTabSz="914400" rtl="1" eaLnBrk="1" latinLnBrk="0" hangingPunct="1"/>
                      <a:r>
                        <a:rPr lang="ar-SA" sz="1700">
                          <a:effectLst/>
                          <a:latin typeface="Calibri" panose="020F0502020204030204" pitchFamily="34" charset="0"/>
                          <a:ea typeface="Calibri" panose="020F0502020204030204" pitchFamily="34" charset="0"/>
                          <a:cs typeface="Calibri" panose="020F0502020204030204" pitchFamily="34" charset="0"/>
                        </a:rPr>
                        <a:t>ومن مهامه إعداد الدراسات الخاصة بتحديد الكميات الاقتصادية للتخزين ومستويات التخزين وتطوير أساليبه وإعداد التقارير المتعلقة بحركة المخزون إلى غير ذلك مما يناط به من أعمال في نطاق مراقبة المخزون.</a:t>
                      </a:r>
                      <a:endParaRPr lang="ar-SA" sz="1700" dirty="0"/>
                    </a:p>
                  </a:txBody>
                  <a:tcPr marL="85725" marR="85725" marT="42863" marB="42863">
                    <a:solidFill>
                      <a:srgbClr val="1248A3">
                        <a:alpha val="10980"/>
                      </a:srgbClr>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700" dirty="0">
                          <a:effectLst/>
                          <a:latin typeface="Calibri" panose="020F0502020204030204" pitchFamily="34" charset="0"/>
                          <a:ea typeface="Calibri" panose="020F0502020204030204" pitchFamily="34" charset="0"/>
                          <a:cs typeface="Calibri" panose="020F0502020204030204" pitchFamily="34" charset="0"/>
                        </a:rPr>
                        <a:t>ومن مهامه إثبات قيود استلام الأصناف ، وصرفها وإرجاعها ، الواردة في النظام الآلي بعد التأكد من مسارها ، و مراجعة القيود في بطاقات مراقبة الصنف ، و أرشفة المستندات اللازمة في ملفات العمليات التابعة لها في النظام الآلي. </a:t>
                      </a:r>
                      <a:endParaRPr lang="en-US" sz="1700" dirty="0">
                        <a:effectLst/>
                        <a:latin typeface="Calibri" panose="020F0502020204030204" pitchFamily="34" charset="0"/>
                        <a:ea typeface="Calibri" panose="020F0502020204030204" pitchFamily="34" charset="0"/>
                        <a:cs typeface="Calibri" panose="020F0502020204030204" pitchFamily="34" charset="0"/>
                      </a:endParaRPr>
                    </a:p>
                    <a:p>
                      <a:pPr marL="0" algn="r" defTabSz="914400" rtl="1" eaLnBrk="1" latinLnBrk="0" hangingPunct="1"/>
                      <a:endParaRPr lang="ar-SA" sz="1700" dirty="0"/>
                    </a:p>
                  </a:txBody>
                  <a:tcPr marL="85725" marR="85725" marT="42863" marB="42863">
                    <a:solidFill>
                      <a:srgbClr val="1248A3">
                        <a:alpha val="10980"/>
                      </a:srgbClr>
                    </a:solidFill>
                  </a:tcPr>
                </a:tc>
                <a:tc>
                  <a:txBody>
                    <a:bodyPr/>
                    <a:lstStyle/>
                    <a:p>
                      <a:pPr marL="0" algn="r" defTabSz="914400" rtl="1" eaLnBrk="1" latinLnBrk="0" hangingPunct="1"/>
                      <a:r>
                        <a:rPr lang="ar-SA" sz="1700" dirty="0">
                          <a:effectLst/>
                          <a:latin typeface="Calibri" panose="020F0502020204030204" pitchFamily="34" charset="0"/>
                          <a:ea typeface="Calibri" panose="020F0502020204030204" pitchFamily="34" charset="0"/>
                          <a:cs typeface="Calibri" panose="020F0502020204030204" pitchFamily="34" charset="0"/>
                        </a:rPr>
                        <a:t>يقوم من خلال النظام الآلي بإثبات ، و مراجعة قيود العهد في بطاقات العهد لكل إدارة، أو قسم، أو موقع، أو موظف في الجهة بالنسبة للأصناف المستديمة التي تصرف عهدًا على مستلميها ، و تتبع كل ما يطرأ عليها من نقل ، أو تلف ، أو خلافه، ومراجعة الملفات المنشأة من خلال النظام الآلي لكل إدارة أو قسم أو موقع أو موظف وما طرأ عليها من تغيير في هذا الشأن.</a:t>
                      </a:r>
                      <a:endParaRPr lang="ar-SA" sz="1700" dirty="0"/>
                    </a:p>
                  </a:txBody>
                  <a:tcPr marL="85725" marR="85725" marT="42863" marB="42863">
                    <a:solidFill>
                      <a:srgbClr val="1248A3">
                        <a:alpha val="10980"/>
                      </a:srgbClr>
                    </a:solidFill>
                  </a:tcPr>
                </a:tc>
                <a:extLst>
                  <a:ext uri="{0D108BD9-81ED-4DB2-BD59-A6C34878D82A}">
                    <a16:rowId xmlns:a16="http://schemas.microsoft.com/office/drawing/2014/main" val="3268106987"/>
                  </a:ext>
                </a:extLst>
              </a:tr>
            </a:tbl>
          </a:graphicData>
        </a:graphic>
      </p:graphicFrame>
      <p:pic>
        <p:nvPicPr>
          <p:cNvPr id="5" name="صورة 4">
            <a:extLst>
              <a:ext uri="{FF2B5EF4-FFF2-40B4-BE49-F238E27FC236}">
                <a16:creationId xmlns:a16="http://schemas.microsoft.com/office/drawing/2014/main" id="{29DE35CB-C128-DA49-BBC2-491777E056C8}"/>
              </a:ext>
            </a:extLst>
          </p:cNvPr>
          <p:cNvPicPr>
            <a:picLocks noChangeAspect="1"/>
          </p:cNvPicPr>
          <p:nvPr/>
        </p:nvPicPr>
        <p:blipFill rotWithShape="1">
          <a:blip r:embed="rId2">
            <a:alphaModFix amt="5000"/>
          </a:blip>
          <a:srcRect l="15696" t="22307" r="17488" b="66448"/>
          <a:stretch/>
        </p:blipFill>
        <p:spPr>
          <a:xfrm>
            <a:off x="0" y="6625021"/>
            <a:ext cx="1402080" cy="235973"/>
          </a:xfrm>
          <a:prstGeom prst="rect">
            <a:avLst/>
          </a:prstGeom>
        </p:spPr>
      </p:pic>
    </p:spTree>
    <p:extLst>
      <p:ext uri="{BB962C8B-B14F-4D97-AF65-F5344CB8AC3E}">
        <p14:creationId xmlns:p14="http://schemas.microsoft.com/office/powerpoint/2010/main" val="14900692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 calcmode="lin" valueType="num">
                                      <p:cBhvr additive="base">
                                        <p:cTn id="1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additive="base">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9" dur="10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مربع نص 9">
            <a:extLst>
              <a:ext uri="{FF2B5EF4-FFF2-40B4-BE49-F238E27FC236}">
                <a16:creationId xmlns:a16="http://schemas.microsoft.com/office/drawing/2014/main" id="{D9873C60-22F8-4C4B-9718-FC2BA3A0E9A3}"/>
              </a:ext>
            </a:extLst>
          </p:cNvPr>
          <p:cNvSpPr txBox="1"/>
          <p:nvPr/>
        </p:nvSpPr>
        <p:spPr>
          <a:xfrm>
            <a:off x="1817570" y="2643188"/>
            <a:ext cx="8320952" cy="1188787"/>
          </a:xfrm>
          <a:prstGeom prst="rect">
            <a:avLst/>
          </a:prstGeom>
          <a:noFill/>
        </p:spPr>
        <p:txBody>
          <a:bodyPr wrap="square">
            <a:spAutoFit/>
          </a:bodyPr>
          <a:lstStyle/>
          <a:p>
            <a:pPr algn="r"/>
            <a:endParaRPr lang="en-US" sz="2625" b="1" dirty="0">
              <a:latin typeface="Calibri" panose="020F0502020204030204" pitchFamily="34" charset="0"/>
              <a:ea typeface="Times New Roman" panose="02020603050405020304" pitchFamily="18" charset="0"/>
              <a:cs typeface="Calibri" panose="020F0502020204030204" pitchFamily="34" charset="0"/>
            </a:endParaRPr>
          </a:p>
          <a:p>
            <a:pPr algn="ctr"/>
            <a:r>
              <a:rPr lang="ar-SA" sz="4500"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rPr>
              <a:t>جرد الأصناف</a:t>
            </a:r>
            <a:endParaRPr lang="en-US" sz="4500" b="1" dirty="0">
              <a:solidFill>
                <a:schemeClr val="accent2">
                  <a:lumMod val="75000"/>
                </a:schemeClr>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2" name="AutoShape 6">
            <a:extLst>
              <a:ext uri="{FF2B5EF4-FFF2-40B4-BE49-F238E27FC236}">
                <a16:creationId xmlns:a16="http://schemas.microsoft.com/office/drawing/2014/main" id="{92834CFB-C759-A246-A887-2521345A8BF3}"/>
              </a:ext>
            </a:extLst>
          </p:cNvPr>
          <p:cNvSpPr/>
          <p:nvPr/>
        </p:nvSpPr>
        <p:spPr>
          <a:xfrm rot="5400000">
            <a:off x="7059705" y="3078816"/>
            <a:ext cx="6858000" cy="700367"/>
          </a:xfrm>
          <a:prstGeom prst="rect">
            <a:avLst/>
          </a:prstGeom>
          <a:solidFill>
            <a:srgbClr val="FDCF60"/>
          </a:solidFill>
        </p:spPr>
      </p:sp>
      <p:pic>
        <p:nvPicPr>
          <p:cNvPr id="3" name="Picture 3">
            <a:extLst>
              <a:ext uri="{FF2B5EF4-FFF2-40B4-BE49-F238E27FC236}">
                <a16:creationId xmlns:a16="http://schemas.microsoft.com/office/drawing/2014/main" id="{9436026E-3D44-8B4F-A987-A9D929FA6B77}"/>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80803" y="5449310"/>
            <a:ext cx="2287867" cy="1408688"/>
          </a:xfrm>
          <a:prstGeom prst="rect">
            <a:avLst/>
          </a:prstGeom>
        </p:spPr>
      </p:pic>
    </p:spTree>
    <p:extLst>
      <p:ext uri="{BB962C8B-B14F-4D97-AF65-F5344CB8AC3E}">
        <p14:creationId xmlns:p14="http://schemas.microsoft.com/office/powerpoint/2010/main" val="3199372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مربع نص 9">
            <a:extLst>
              <a:ext uri="{FF2B5EF4-FFF2-40B4-BE49-F238E27FC236}">
                <a16:creationId xmlns:a16="http://schemas.microsoft.com/office/drawing/2014/main" id="{D9873C60-22F8-4C4B-9718-FC2BA3A0E9A3}"/>
              </a:ext>
            </a:extLst>
          </p:cNvPr>
          <p:cNvSpPr txBox="1"/>
          <p:nvPr/>
        </p:nvSpPr>
        <p:spPr>
          <a:xfrm>
            <a:off x="1780803" y="-17244"/>
            <a:ext cx="8320952" cy="3411127"/>
          </a:xfrm>
          <a:prstGeom prst="rect">
            <a:avLst/>
          </a:prstGeom>
          <a:noFill/>
        </p:spPr>
        <p:txBody>
          <a:bodyPr wrap="square">
            <a:spAutoFit/>
          </a:bodyPr>
          <a:lstStyle/>
          <a:p>
            <a:pPr algn="r"/>
            <a:r>
              <a:rPr lang="ar-SA" sz="2344" dirty="0">
                <a:latin typeface="Calibri" panose="020F0502020204030204" pitchFamily="34" charset="0"/>
                <a:ea typeface="Times New Roman" panose="02020603050405020304" pitchFamily="18" charset="0"/>
                <a:cs typeface="Calibri" panose="020F0502020204030204" pitchFamily="34" charset="0"/>
              </a:rPr>
              <a:t> </a:t>
            </a:r>
            <a:endParaRPr lang="en-US" sz="2344" dirty="0">
              <a:latin typeface="Calibri" panose="020F0502020204030204" pitchFamily="34" charset="0"/>
              <a:ea typeface="Times New Roman" panose="02020603050405020304" pitchFamily="18" charset="0"/>
              <a:cs typeface="Calibri" panose="020F0502020204030204" pitchFamily="34" charset="0"/>
            </a:endParaRPr>
          </a:p>
          <a:p>
            <a:pPr algn="ctr" rtl="1"/>
            <a:r>
              <a:rPr lang="ar-SA" sz="2813" b="1"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أنواع الجرد </a:t>
            </a:r>
          </a:p>
          <a:p>
            <a:pPr algn="r" rtl="1"/>
            <a:r>
              <a:rPr lang="ar-SA" sz="2344" dirty="0">
                <a:latin typeface="Calibri" panose="020F0502020204030204" pitchFamily="34" charset="0"/>
                <a:ea typeface="Calibri" panose="020F0502020204030204" pitchFamily="34" charset="0"/>
                <a:cs typeface="Calibri" panose="020F0502020204030204" pitchFamily="34" charset="0"/>
              </a:rPr>
              <a:t/>
            </a:r>
            <a:br>
              <a:rPr lang="ar-SA" sz="2344" dirty="0">
                <a:latin typeface="Calibri" panose="020F0502020204030204" pitchFamily="34" charset="0"/>
                <a:ea typeface="Calibri" panose="020F0502020204030204" pitchFamily="34" charset="0"/>
                <a:cs typeface="Calibri" panose="020F0502020204030204" pitchFamily="34" charset="0"/>
              </a:rPr>
            </a:br>
            <a:r>
              <a:rPr lang="ar-SA" sz="2344" b="1" dirty="0">
                <a:latin typeface="Calibri" panose="020F0502020204030204" pitchFamily="34" charset="0"/>
                <a:ea typeface="Calibri" panose="020F0502020204030204" pitchFamily="34" charset="0"/>
                <a:cs typeface="Calibri" panose="020F0502020204030204" pitchFamily="34" charset="0"/>
              </a:rPr>
              <a:t>أولاً : أنواع الجرد :</a:t>
            </a:r>
            <a:r>
              <a:rPr lang="ar-SA" sz="2344" dirty="0">
                <a:latin typeface="Calibri" panose="020F0502020204030204" pitchFamily="34" charset="0"/>
                <a:ea typeface="Calibri" panose="020F0502020204030204" pitchFamily="34" charset="0"/>
                <a:cs typeface="Calibri" panose="020F0502020204030204" pitchFamily="34" charset="0"/>
              </a:rPr>
              <a:t/>
            </a:r>
            <a:br>
              <a:rPr lang="ar-SA" sz="2344" dirty="0">
                <a:latin typeface="Calibri" panose="020F0502020204030204" pitchFamily="34" charset="0"/>
                <a:ea typeface="Calibri" panose="020F0502020204030204" pitchFamily="34" charset="0"/>
                <a:cs typeface="Calibri" panose="020F0502020204030204" pitchFamily="34" charset="0"/>
              </a:rPr>
            </a:br>
            <a:r>
              <a:rPr lang="ar-SA" sz="2344" dirty="0">
                <a:latin typeface="Calibri" panose="020F0502020204030204" pitchFamily="34" charset="0"/>
                <a:ea typeface="Calibri" panose="020F0502020204030204" pitchFamily="34" charset="0"/>
                <a:cs typeface="Calibri" panose="020F0502020204030204" pitchFamily="34" charset="0"/>
              </a:rPr>
              <a:t>مع عدم الإخلال بأحكام نظام وظائف مباشرة الأموال العامة ولائحة إجراءات الجرد والمحاسبة الصادرة عن الديوان العام للمحاسبة ، والتعاميم والتعليمات الصادرة في هذا الشأن – يتم جرد المستودعات والعهد العينية على النحو الآتي :</a:t>
            </a:r>
          </a:p>
          <a:p>
            <a:pPr algn="r" rtl="1"/>
            <a:r>
              <a:rPr lang="ar-SA" sz="2344" dirty="0">
                <a:latin typeface="Calibri" panose="020F0502020204030204" pitchFamily="34" charset="0"/>
                <a:ea typeface="Calibri" panose="020F0502020204030204" pitchFamily="34" charset="0"/>
                <a:cs typeface="Calibri" panose="020F0502020204030204" pitchFamily="34" charset="0"/>
              </a:rPr>
              <a:t/>
            </a:r>
            <a:br>
              <a:rPr lang="ar-SA" sz="2344" dirty="0">
                <a:latin typeface="Calibri" panose="020F0502020204030204" pitchFamily="34" charset="0"/>
                <a:ea typeface="Calibri" panose="020F0502020204030204" pitchFamily="34" charset="0"/>
                <a:cs typeface="Calibri" panose="020F0502020204030204" pitchFamily="34" charset="0"/>
              </a:rPr>
            </a:br>
            <a:endParaRPr lang="en-US" sz="2344" dirty="0">
              <a:latin typeface="Calibri" panose="020F0502020204030204" pitchFamily="34" charset="0"/>
              <a:ea typeface="Calibri" panose="020F0502020204030204" pitchFamily="34" charset="0"/>
              <a:cs typeface="Calibri" panose="020F0502020204030204" pitchFamily="34" charset="0"/>
            </a:endParaRPr>
          </a:p>
        </p:txBody>
      </p:sp>
      <p:sp>
        <p:nvSpPr>
          <p:cNvPr id="2" name="AutoShape 6">
            <a:extLst>
              <a:ext uri="{FF2B5EF4-FFF2-40B4-BE49-F238E27FC236}">
                <a16:creationId xmlns:a16="http://schemas.microsoft.com/office/drawing/2014/main" id="{92834CFB-C759-A246-A887-2521345A8BF3}"/>
              </a:ext>
            </a:extLst>
          </p:cNvPr>
          <p:cNvSpPr/>
          <p:nvPr/>
        </p:nvSpPr>
        <p:spPr>
          <a:xfrm rot="5400000">
            <a:off x="7059705" y="3078816"/>
            <a:ext cx="6858000" cy="700367"/>
          </a:xfrm>
          <a:prstGeom prst="rect">
            <a:avLst/>
          </a:prstGeom>
          <a:solidFill>
            <a:srgbClr val="FDCF60"/>
          </a:solidFill>
        </p:spPr>
      </p:sp>
      <p:pic>
        <p:nvPicPr>
          <p:cNvPr id="3" name="Picture 3">
            <a:extLst>
              <a:ext uri="{FF2B5EF4-FFF2-40B4-BE49-F238E27FC236}">
                <a16:creationId xmlns:a16="http://schemas.microsoft.com/office/drawing/2014/main" id="{9436026E-3D44-8B4F-A987-A9D929FA6B77}"/>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80803" y="5449310"/>
            <a:ext cx="2287867" cy="1408688"/>
          </a:xfrm>
          <a:prstGeom prst="rect">
            <a:avLst/>
          </a:prstGeom>
        </p:spPr>
      </p:pic>
      <p:graphicFrame>
        <p:nvGraphicFramePr>
          <p:cNvPr id="4" name="جدول 4">
            <a:extLst>
              <a:ext uri="{FF2B5EF4-FFF2-40B4-BE49-F238E27FC236}">
                <a16:creationId xmlns:a16="http://schemas.microsoft.com/office/drawing/2014/main" id="{47082A84-12F1-5546-8DB0-989EED3D6AA1}"/>
              </a:ext>
            </a:extLst>
          </p:cNvPr>
          <p:cNvGraphicFramePr>
            <a:graphicFrameLocks noGrp="1"/>
          </p:cNvGraphicFramePr>
          <p:nvPr/>
        </p:nvGraphicFramePr>
        <p:xfrm>
          <a:off x="2009588" y="2708195"/>
          <a:ext cx="7863382" cy="2500313"/>
        </p:xfrm>
        <a:graphic>
          <a:graphicData uri="http://schemas.openxmlformats.org/drawingml/2006/table">
            <a:tbl>
              <a:tblPr rtl="1" firstRow="1" bandRow="1">
                <a:tableStyleId>{5C22544A-7EE6-4342-B048-85BDC9FD1C3A}</a:tableStyleId>
              </a:tblPr>
              <a:tblGrid>
                <a:gridCol w="2621127">
                  <a:extLst>
                    <a:ext uri="{9D8B030D-6E8A-4147-A177-3AD203B41FA5}">
                      <a16:colId xmlns:a16="http://schemas.microsoft.com/office/drawing/2014/main" val="164426187"/>
                    </a:ext>
                  </a:extLst>
                </a:gridCol>
                <a:gridCol w="2621127">
                  <a:extLst>
                    <a:ext uri="{9D8B030D-6E8A-4147-A177-3AD203B41FA5}">
                      <a16:colId xmlns:a16="http://schemas.microsoft.com/office/drawing/2014/main" val="1624885938"/>
                    </a:ext>
                  </a:extLst>
                </a:gridCol>
                <a:gridCol w="2621127">
                  <a:extLst>
                    <a:ext uri="{9D8B030D-6E8A-4147-A177-3AD203B41FA5}">
                      <a16:colId xmlns:a16="http://schemas.microsoft.com/office/drawing/2014/main" val="1014351746"/>
                    </a:ext>
                  </a:extLst>
                </a:gridCol>
              </a:tblGrid>
              <a:tr h="449343">
                <a:tc>
                  <a:txBody>
                    <a:bodyPr/>
                    <a:lstStyle/>
                    <a:p>
                      <a:pPr marL="0" algn="ctr" defTabSz="914400" rtl="1" eaLnBrk="1" latinLnBrk="0" hangingPunct="1"/>
                      <a:r>
                        <a:rPr lang="ar-SA" sz="1900" b="1" dirty="0">
                          <a:latin typeface="Calibri" panose="020F0502020204030204" pitchFamily="34" charset="0"/>
                          <a:ea typeface="Calibri" panose="020F0502020204030204" pitchFamily="34" charset="0"/>
                          <a:cs typeface="Calibri" panose="020F0502020204030204" pitchFamily="34" charset="0"/>
                        </a:rPr>
                        <a:t>الجرد الكلي </a:t>
                      </a:r>
                      <a:endParaRPr lang="ar-SA" sz="1900" dirty="0"/>
                    </a:p>
                  </a:txBody>
                  <a:tcPr marL="85725" marR="85725" marT="42863" marB="42863" anchor="ctr">
                    <a:solidFill>
                      <a:srgbClr val="1248A3"/>
                    </a:solidFill>
                  </a:tcPr>
                </a:tc>
                <a:tc>
                  <a:txBody>
                    <a:bodyPr/>
                    <a:lstStyle/>
                    <a:p>
                      <a:pPr marL="0" algn="ctr" defTabSz="914400" rtl="1" eaLnBrk="1" latinLnBrk="0" hangingPunct="1"/>
                      <a:r>
                        <a:rPr lang="ar-SA" sz="1900" b="1" dirty="0">
                          <a:latin typeface="Calibri" panose="020F0502020204030204" pitchFamily="34" charset="0"/>
                          <a:ea typeface="Calibri" panose="020F0502020204030204" pitchFamily="34" charset="0"/>
                          <a:cs typeface="Calibri" panose="020F0502020204030204" pitchFamily="34" charset="0"/>
                        </a:rPr>
                        <a:t>الجرد الكلي المستمر </a:t>
                      </a:r>
                      <a:endParaRPr lang="ar-SA" sz="1900" dirty="0"/>
                    </a:p>
                  </a:txBody>
                  <a:tcPr marL="85725" marR="85725" marT="42863" marB="42863" anchor="ctr">
                    <a:solidFill>
                      <a:srgbClr val="1248A3"/>
                    </a:solidFill>
                  </a:tcPr>
                </a:tc>
                <a:tc>
                  <a:txBody>
                    <a:bodyPr/>
                    <a:lstStyle/>
                    <a:p>
                      <a:pPr marL="0" algn="ctr" defTabSz="914400" rtl="1" eaLnBrk="1" latinLnBrk="0" hangingPunct="1"/>
                      <a:r>
                        <a:rPr lang="ar-SA" sz="1900" b="1" dirty="0">
                          <a:latin typeface="Calibri" panose="020F0502020204030204" pitchFamily="34" charset="0"/>
                          <a:ea typeface="Calibri" panose="020F0502020204030204" pitchFamily="34" charset="0"/>
                          <a:cs typeface="Calibri" panose="020F0502020204030204" pitchFamily="34" charset="0"/>
                        </a:rPr>
                        <a:t>الجرد الجزئي </a:t>
                      </a:r>
                      <a:endParaRPr lang="ar-SA" sz="1900" dirty="0"/>
                    </a:p>
                  </a:txBody>
                  <a:tcPr marL="85725" marR="85725" marT="42863" marB="42863" anchor="ctr">
                    <a:solidFill>
                      <a:srgbClr val="1248A3"/>
                    </a:solidFill>
                  </a:tcPr>
                </a:tc>
                <a:extLst>
                  <a:ext uri="{0D108BD9-81ED-4DB2-BD59-A6C34878D82A}">
                    <a16:rowId xmlns:a16="http://schemas.microsoft.com/office/drawing/2014/main" val="4228224780"/>
                  </a:ext>
                </a:extLst>
              </a:tr>
              <a:tr h="2050971">
                <a:tc>
                  <a:txBody>
                    <a:bodyPr/>
                    <a:lstStyle/>
                    <a:p>
                      <a:pPr algn="r" rtl="1"/>
                      <a:r>
                        <a:rPr lang="ar-SA" sz="2300" dirty="0">
                          <a:latin typeface="Calibri" panose="020F0502020204030204" pitchFamily="34" charset="0"/>
                          <a:ea typeface="Calibri" panose="020F0502020204030204" pitchFamily="34" charset="0"/>
                          <a:cs typeface="Calibri" panose="020F0502020204030204" pitchFamily="34" charset="0"/>
                        </a:rPr>
                        <a:t>ويتم بجرد جميع أصناف المخزون دفعة واحدة، مرة كل سنة على الأقل</a:t>
                      </a:r>
                      <a:br>
                        <a:rPr lang="ar-SA" sz="2300" dirty="0">
                          <a:latin typeface="Calibri" panose="020F0502020204030204" pitchFamily="34" charset="0"/>
                          <a:ea typeface="Calibri" panose="020F0502020204030204" pitchFamily="34" charset="0"/>
                          <a:cs typeface="Calibri" panose="020F0502020204030204" pitchFamily="34" charset="0"/>
                        </a:rPr>
                      </a:br>
                      <a:endParaRPr lang="en-US" sz="2300" b="1" dirty="0">
                        <a:latin typeface="Calibri" panose="020F0502020204030204" pitchFamily="34" charset="0"/>
                        <a:ea typeface="Calibri" panose="020F0502020204030204" pitchFamily="34" charset="0"/>
                        <a:cs typeface="Calibri" panose="020F0502020204030204" pitchFamily="34" charset="0"/>
                      </a:endParaRPr>
                    </a:p>
                  </a:txBody>
                  <a:tcPr marL="85725" marR="85725" marT="42863" marB="42863">
                    <a:solidFill>
                      <a:srgbClr val="1248A3">
                        <a:alpha val="10588"/>
                      </a:srgbClr>
                    </a:solidFill>
                  </a:tcPr>
                </a:tc>
                <a:tc>
                  <a:txBody>
                    <a:bodyPr/>
                    <a:lstStyle/>
                    <a:p>
                      <a:pPr marL="0" algn="r" defTabSz="914400" rtl="1" eaLnBrk="1" latinLnBrk="0" hangingPunct="1"/>
                      <a:r>
                        <a:rPr lang="ar-SA" sz="2300" dirty="0">
                          <a:latin typeface="Calibri" panose="020F0502020204030204" pitchFamily="34" charset="0"/>
                          <a:ea typeface="Calibri" panose="020F0502020204030204" pitchFamily="34" charset="0"/>
                          <a:cs typeface="Calibri" panose="020F0502020204030204" pitchFamily="34" charset="0"/>
                        </a:rPr>
                        <a:t>ويتم بجرد أصناف المخزون في المستودعات المركزية والفرعية بصفة مستمرة على مدار السنة</a:t>
                      </a:r>
                      <a:endParaRPr lang="ar-SA" sz="2300" dirty="0"/>
                    </a:p>
                  </a:txBody>
                  <a:tcPr marL="85725" marR="85725" marT="42863" marB="42863">
                    <a:solidFill>
                      <a:srgbClr val="1248A3">
                        <a:alpha val="10588"/>
                      </a:srgbClr>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2300" dirty="0">
                          <a:latin typeface="Calibri" panose="020F0502020204030204" pitchFamily="34" charset="0"/>
                          <a:ea typeface="Calibri" panose="020F0502020204030204" pitchFamily="34" charset="0"/>
                          <a:cs typeface="Calibri" panose="020F0502020204030204" pitchFamily="34" charset="0"/>
                        </a:rPr>
                        <a:t>ويتم بجرد بعض أصناف المخزون، والعهد، بطريقة مفاجئة، ويجوز الاكتفاء بالجرد الكلي، أو الجرد الكلي المستمر</a:t>
                      </a:r>
                      <a:endParaRPr lang="en-US" sz="2300" dirty="0">
                        <a:latin typeface="Calibri" panose="020F0502020204030204" pitchFamily="34" charset="0"/>
                        <a:ea typeface="Calibri" panose="020F0502020204030204" pitchFamily="34" charset="0"/>
                        <a:cs typeface="Calibri" panose="020F0502020204030204" pitchFamily="34" charset="0"/>
                      </a:endParaRPr>
                    </a:p>
                  </a:txBody>
                  <a:tcPr marL="85725" marR="85725" marT="42863" marB="42863">
                    <a:solidFill>
                      <a:srgbClr val="1248A3">
                        <a:alpha val="10588"/>
                      </a:srgbClr>
                    </a:solidFill>
                  </a:tcPr>
                </a:tc>
                <a:extLst>
                  <a:ext uri="{0D108BD9-81ED-4DB2-BD59-A6C34878D82A}">
                    <a16:rowId xmlns:a16="http://schemas.microsoft.com/office/drawing/2014/main" val="1652572289"/>
                  </a:ext>
                </a:extLst>
              </a:tr>
            </a:tbl>
          </a:graphicData>
        </a:graphic>
      </p:graphicFrame>
    </p:spTree>
    <p:extLst>
      <p:ext uri="{BB962C8B-B14F-4D97-AF65-F5344CB8AC3E}">
        <p14:creationId xmlns:p14="http://schemas.microsoft.com/office/powerpoint/2010/main" val="955811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
            <a:extLst>
              <a:ext uri="{FF2B5EF4-FFF2-40B4-BE49-F238E27FC236}">
                <a16:creationId xmlns:a16="http://schemas.microsoft.com/office/drawing/2014/main" id="{1371940D-4B91-E54F-A47D-45C63049955D}"/>
              </a:ext>
            </a:extLst>
          </p:cNvPr>
          <p:cNvSpPr/>
          <p:nvPr/>
        </p:nvSpPr>
        <p:spPr>
          <a:xfrm>
            <a:off x="1524000" y="6466727"/>
            <a:ext cx="9144000" cy="391272"/>
          </a:xfrm>
          <a:prstGeom prst="rect">
            <a:avLst/>
          </a:prstGeom>
          <a:solidFill>
            <a:srgbClr val="16214B">
              <a:alpha val="67843"/>
            </a:srgbClr>
          </a:solidFill>
        </p:spPr>
      </p:sp>
      <p:sp>
        <p:nvSpPr>
          <p:cNvPr id="10" name="AutoShape 3">
            <a:extLst>
              <a:ext uri="{FF2B5EF4-FFF2-40B4-BE49-F238E27FC236}">
                <a16:creationId xmlns:a16="http://schemas.microsoft.com/office/drawing/2014/main" id="{31FD8B5D-8340-B64E-8A7A-B94F83E1320F}"/>
              </a:ext>
            </a:extLst>
          </p:cNvPr>
          <p:cNvSpPr/>
          <p:nvPr/>
        </p:nvSpPr>
        <p:spPr>
          <a:xfrm>
            <a:off x="1524000" y="-91701"/>
            <a:ext cx="9144000" cy="391272"/>
          </a:xfrm>
          <a:prstGeom prst="rect">
            <a:avLst/>
          </a:prstGeom>
          <a:solidFill>
            <a:srgbClr val="16214B">
              <a:alpha val="67843"/>
            </a:srgbClr>
          </a:solidFill>
        </p:spPr>
      </p:sp>
      <p:sp>
        <p:nvSpPr>
          <p:cNvPr id="2" name="TextBox 7">
            <a:extLst>
              <a:ext uri="{FF2B5EF4-FFF2-40B4-BE49-F238E27FC236}">
                <a16:creationId xmlns:a16="http://schemas.microsoft.com/office/drawing/2014/main" id="{1B1BA0C5-2133-A743-97B0-E3DBFD22CB60}"/>
              </a:ext>
            </a:extLst>
          </p:cNvPr>
          <p:cNvSpPr txBox="1"/>
          <p:nvPr/>
        </p:nvSpPr>
        <p:spPr>
          <a:xfrm>
            <a:off x="2484794" y="743754"/>
            <a:ext cx="7222413" cy="375167"/>
          </a:xfrm>
          <a:prstGeom prst="rect">
            <a:avLst/>
          </a:prstGeom>
        </p:spPr>
        <p:txBody>
          <a:bodyPr wrap="square" lIns="0" tIns="0" rIns="0" bIns="0" rtlCol="0" anchor="t">
            <a:spAutoFit/>
          </a:bodyPr>
          <a:lstStyle/>
          <a:p>
            <a:pPr algn="ctr" rtl="1"/>
            <a:r>
              <a:rPr lang="ar-SA" sz="2438"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نموذج استمارة الجرد </a:t>
            </a:r>
            <a:endParaRPr lang="en-US" sz="2438"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صورة 4">
            <a:extLst>
              <a:ext uri="{FF2B5EF4-FFF2-40B4-BE49-F238E27FC236}">
                <a16:creationId xmlns:a16="http://schemas.microsoft.com/office/drawing/2014/main" id="{C7BB3ADA-00A5-CA4E-B95C-F282B2D2C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748966" y="-486010"/>
            <a:ext cx="4958341" cy="8427760"/>
          </a:xfrm>
          <a:prstGeom prst="rect">
            <a:avLst/>
          </a:prstGeom>
        </p:spPr>
      </p:pic>
    </p:spTree>
    <p:extLst>
      <p:ext uri="{BB962C8B-B14F-4D97-AF65-F5344CB8AC3E}">
        <p14:creationId xmlns:p14="http://schemas.microsoft.com/office/powerpoint/2010/main" val="30245139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ppt_x"/>
                                          </p:val>
                                        </p:tav>
                                        <p:tav tm="100000">
                                          <p:val>
                                            <p:strVal val="#ppt_x"/>
                                          </p:val>
                                        </p:tav>
                                      </p:tavLst>
                                    </p:anim>
                                    <p:anim calcmode="lin" valueType="num">
                                      <p:cBhvr additive="base">
                                        <p:cTn id="14"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524000" y="6172200"/>
            <a:ext cx="9144000" cy="685800"/>
          </a:xfrm>
          <a:prstGeom prst="rect">
            <a:avLst/>
          </a:prstGeom>
          <a:solidFill>
            <a:srgbClr val="16214B">
              <a:alpha val="67843"/>
            </a:srgbClr>
          </a:solidFill>
        </p:spPr>
      </p:sp>
      <p:sp>
        <p:nvSpPr>
          <p:cNvPr id="4" name="TextBox 4"/>
          <p:cNvSpPr txBox="1"/>
          <p:nvPr/>
        </p:nvSpPr>
        <p:spPr>
          <a:xfrm>
            <a:off x="3595688" y="3071813"/>
            <a:ext cx="6435911" cy="577081"/>
          </a:xfrm>
          <a:prstGeom prst="rect">
            <a:avLst/>
          </a:prstGeom>
        </p:spPr>
        <p:txBody>
          <a:bodyPr wrap="square" lIns="0" tIns="0" rIns="0" bIns="0" rtlCol="0" anchor="t">
            <a:spAutoFit/>
          </a:bodyPr>
          <a:lstStyle/>
          <a:p>
            <a:pPr algn="ctr" rtl="1"/>
            <a:r>
              <a:rPr lang="ar-SA" sz="375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الأصناف الراكدة و المكدسة</a:t>
            </a:r>
            <a:endParaRPr lang="en-US" sz="375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صورة 5">
            <a:extLst>
              <a:ext uri="{FF2B5EF4-FFF2-40B4-BE49-F238E27FC236}">
                <a16:creationId xmlns:a16="http://schemas.microsoft.com/office/drawing/2014/main" id="{97658705-7ABF-7B4B-BC1B-C9BC1C07F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38377"/>
            <a:ext cx="2273610" cy="2790624"/>
          </a:xfrm>
          <a:prstGeom prst="rect">
            <a:avLst/>
          </a:prstGeom>
        </p:spPr>
      </p:pic>
      <p:pic>
        <p:nvPicPr>
          <p:cNvPr id="6" name="صورة 5">
            <a:extLst>
              <a:ext uri="{FF2B5EF4-FFF2-40B4-BE49-F238E27FC236}">
                <a16:creationId xmlns:a16="http://schemas.microsoft.com/office/drawing/2014/main" id="{C1691174-D642-704D-A6F0-2EF4528E8D42}"/>
              </a:ext>
            </a:extLst>
          </p:cNvPr>
          <p:cNvPicPr>
            <a:picLocks noChangeAspect="1"/>
          </p:cNvPicPr>
          <p:nvPr/>
        </p:nvPicPr>
        <p:blipFill rotWithShape="1">
          <a:blip r:embed="rId3">
            <a:alphaModFix amt="5000"/>
          </a:blip>
          <a:srcRect l="15696" t="22307" r="17488" b="66448"/>
          <a:stretch/>
        </p:blipFill>
        <p:spPr>
          <a:xfrm>
            <a:off x="0" y="6625021"/>
            <a:ext cx="1402080" cy="235973"/>
          </a:xfrm>
          <a:prstGeom prst="rect">
            <a:avLst/>
          </a:prstGeom>
        </p:spPr>
      </p:pic>
    </p:spTree>
    <p:extLst>
      <p:ext uri="{BB962C8B-B14F-4D97-AF65-F5344CB8AC3E}">
        <p14:creationId xmlns:p14="http://schemas.microsoft.com/office/powerpoint/2010/main" val="27370524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12961ACE-5902-CE40-BBBF-E984081799BD}"/>
              </a:ext>
            </a:extLst>
          </p:cNvPr>
          <p:cNvSpPr>
            <a:spLocks noGrp="1"/>
          </p:cNvSpPr>
          <p:nvPr>
            <p:ph type="title"/>
          </p:nvPr>
        </p:nvSpPr>
        <p:spPr>
          <a:xfrm>
            <a:off x="839789" y="457200"/>
            <a:ext cx="9232900" cy="1459148"/>
          </a:xfrm>
        </p:spPr>
        <p:txBody>
          <a:bodyPr anchor="ctr"/>
          <a:lstStyle/>
          <a:p>
            <a:r>
              <a:rPr lang="ar-SA" b="1" dirty="0">
                <a:solidFill>
                  <a:srgbClr val="3D4B4D"/>
                </a:solidFill>
                <a:latin typeface="Calibri" panose="020F0502020204030204" pitchFamily="34" charset="0"/>
                <a:cs typeface="Calibri" panose="020F0502020204030204" pitchFamily="34" charset="0"/>
              </a:rPr>
              <a:t>مسؤولية المراجع الداخلي عن نظم الرقابة الداخلية</a:t>
            </a:r>
          </a:p>
        </p:txBody>
      </p:sp>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185736" y="2028824"/>
            <a:ext cx="11501437" cy="4386264"/>
          </a:xfrm>
        </p:spPr>
        <p:txBody>
          <a:bodyPr anchor="t">
            <a:normAutofit/>
          </a:bodyPr>
          <a:lstStyle/>
          <a:p>
            <a:pPr>
              <a:defRPr/>
            </a:pPr>
            <a:r>
              <a:rPr lang="ar-SA" sz="2400" dirty="0">
                <a:solidFill>
                  <a:srgbClr val="C00000"/>
                </a:solidFill>
                <a:latin typeface="Calibri" panose="020F0502020204030204" pitchFamily="34" charset="0"/>
                <a:cs typeface="Calibri" panose="020F0502020204030204" pitchFamily="34" charset="0"/>
              </a:rPr>
              <a:t>ما هي مسؤولية المراجع الداخلي فيما يتعلق بنظام الرقابة الداخلية ؟</a:t>
            </a:r>
          </a:p>
          <a:p>
            <a:pPr>
              <a:defRPr/>
            </a:pPr>
            <a:endParaRPr lang="ar-SA" sz="2400" dirty="0">
              <a:latin typeface="Calibri" panose="020F0502020204030204" pitchFamily="34" charset="0"/>
              <a:cs typeface="Calibri" panose="020F0502020204030204" pitchFamily="34" charset="0"/>
            </a:endParaRPr>
          </a:p>
          <a:p>
            <a:pPr marL="20638" indent="-20638">
              <a:defRPr/>
            </a:pPr>
            <a:r>
              <a:rPr lang="ar-SA" sz="2400" dirty="0">
                <a:latin typeface="Calibri" panose="020F0502020204030204" pitchFamily="34" charset="0"/>
                <a:cs typeface="Calibri" panose="020F0502020204030204" pitchFamily="34" charset="0"/>
              </a:rPr>
              <a:t>من مسؤوليات المراجع الداخلي دراسة وتقييم كفاية وفعالية أنظمة الرقابة الداخلية بقصد العمل على تحسينها وإحكامها كما نصت بذلك معايير المراجعة الداخلية. كما على المراجع الداخلي اختبار مدى الالتزام بنظام الرقابة كإجراءات وسياسات. فيقصد بقيام المراجع الداخلي بتقييم الاجراءات، تقييم نظام الرقابة بشكل شامل بهدف الحصول على تأكيد من أن النظام يعمل بشكل جيد. كما يمنع على المراجع الداخلي وضع الاجراءات الرقابية لأنها ستأثر على حياد وموضوعية المراجع. </a:t>
            </a:r>
          </a:p>
        </p:txBody>
      </p:sp>
      <p:pic>
        <p:nvPicPr>
          <p:cNvPr id="3" name="صورة 2">
            <a:extLst>
              <a:ext uri="{FF2B5EF4-FFF2-40B4-BE49-F238E27FC236}">
                <a16:creationId xmlns:a16="http://schemas.microsoft.com/office/drawing/2014/main" id="{6CAD9AFD-3553-1D46-A268-7AD4EC608111}"/>
              </a:ext>
            </a:extLst>
          </p:cNvPr>
          <p:cNvPicPr>
            <a:picLocks noChangeAspect="1"/>
          </p:cNvPicPr>
          <p:nvPr/>
        </p:nvPicPr>
        <p:blipFill rotWithShape="1">
          <a:blip r:embed="rId3">
            <a:extLst>
              <a:ext uri="{28A0092B-C50C-407E-A947-70E740481C1C}">
                <a14:useLocalDpi xmlns:a14="http://schemas.microsoft.com/office/drawing/2010/main" val="0"/>
              </a:ext>
            </a:extLst>
          </a:blip>
          <a:srcRect l="13418" t="13955" r="15867" b="14694"/>
          <a:stretch/>
        </p:blipFill>
        <p:spPr>
          <a:xfrm>
            <a:off x="4995862" y="4523582"/>
            <a:ext cx="2200275" cy="2220118"/>
          </a:xfrm>
          <a:prstGeom prst="rect">
            <a:avLst/>
          </a:prstGeom>
        </p:spPr>
      </p:pic>
      <p:pic>
        <p:nvPicPr>
          <p:cNvPr id="7" name="صورة 6">
            <a:extLst>
              <a:ext uri="{FF2B5EF4-FFF2-40B4-BE49-F238E27FC236}">
                <a16:creationId xmlns:a16="http://schemas.microsoft.com/office/drawing/2014/main" id="{0784C370-EEBF-DB4B-AEA8-EBE88B4682B6}"/>
              </a:ext>
            </a:extLst>
          </p:cNvPr>
          <p:cNvPicPr>
            <a:picLocks noChangeAspect="1"/>
          </p:cNvPicPr>
          <p:nvPr/>
        </p:nvPicPr>
        <p:blipFill rotWithShape="1">
          <a:blip r:embed="rId4">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148392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524000" y="6172200"/>
            <a:ext cx="9144000" cy="685800"/>
          </a:xfrm>
          <a:prstGeom prst="rect">
            <a:avLst/>
          </a:prstGeom>
          <a:solidFill>
            <a:srgbClr val="16214B">
              <a:alpha val="67843"/>
            </a:srgbClr>
          </a:solidFill>
        </p:spPr>
      </p:sp>
      <p:sp>
        <p:nvSpPr>
          <p:cNvPr id="4" name="TextBox 4"/>
          <p:cNvSpPr txBox="1"/>
          <p:nvPr/>
        </p:nvSpPr>
        <p:spPr>
          <a:xfrm>
            <a:off x="3167062" y="282625"/>
            <a:ext cx="7244136" cy="5035994"/>
          </a:xfrm>
          <a:prstGeom prst="rect">
            <a:avLst/>
          </a:prstGeom>
        </p:spPr>
        <p:txBody>
          <a:bodyPr wrap="square" lIns="0" tIns="0" rIns="0" bIns="0" rtlCol="0" anchor="t">
            <a:spAutoFit/>
          </a:bodyPr>
          <a:lstStyle/>
          <a:p>
            <a:pPr algn="just" rtl="1"/>
            <a:r>
              <a:rPr lang="ar-SA" sz="2250" dirty="0">
                <a:latin typeface="Calibri" panose="020F0502020204030204" pitchFamily="34" charset="0"/>
                <a:ea typeface="Calibri" panose="020F0502020204030204" pitchFamily="34" charset="0"/>
                <a:cs typeface="Calibri" panose="020F0502020204030204" pitchFamily="34" charset="0"/>
              </a:rPr>
              <a:t>تعتبر الأصناف راكدة أو مكدسة وفقا للحالات الآتية</a:t>
            </a:r>
            <a:r>
              <a:rPr lang="en-US" sz="2250" dirty="0">
                <a:latin typeface="Calibri" panose="020F0502020204030204" pitchFamily="34" charset="0"/>
                <a:ea typeface="Calibri" panose="020F0502020204030204" pitchFamily="34" charset="0"/>
                <a:cs typeface="Calibri" panose="020F0502020204030204" pitchFamily="34" charset="0"/>
              </a:rPr>
              <a:t>:</a:t>
            </a:r>
          </a:p>
          <a:p>
            <a:pPr marL="428625" indent="-428625" algn="just">
              <a:buFont typeface="+mj-lt"/>
              <a:buAutoNum type="arabicPeriod"/>
            </a:pPr>
            <a:r>
              <a:rPr lang="ar-SA" sz="1969" dirty="0">
                <a:latin typeface="Calibri" panose="020F0502020204030204" pitchFamily="34" charset="0"/>
                <a:ea typeface="Calibri" panose="020F0502020204030204" pitchFamily="34" charset="0"/>
                <a:cs typeface="Calibri" panose="020F0502020204030204" pitchFamily="34" charset="0"/>
              </a:rPr>
              <a:t>الأصناف التي تقادمت أو بطل استعمالها نظرا للتطور التقني</a:t>
            </a:r>
            <a:r>
              <a:rPr lang="en-US" sz="1969" dirty="0">
                <a:latin typeface="Calibri" panose="020F0502020204030204" pitchFamily="34" charset="0"/>
                <a:ea typeface="Calibri" panose="020F0502020204030204" pitchFamily="34" charset="0"/>
                <a:cs typeface="Calibri" panose="020F0502020204030204" pitchFamily="34" charset="0"/>
              </a:rPr>
              <a:t>.</a:t>
            </a:r>
          </a:p>
          <a:p>
            <a:pPr marL="428625" indent="-428625" algn="just">
              <a:buFont typeface="+mj-lt"/>
              <a:buAutoNum type="arabicPeriod"/>
            </a:pPr>
            <a:r>
              <a:rPr lang="ar-SA" sz="1969" dirty="0">
                <a:latin typeface="Calibri" panose="020F0502020204030204" pitchFamily="34" charset="0"/>
                <a:ea typeface="Calibri" panose="020F0502020204030204" pitchFamily="34" charset="0"/>
                <a:cs typeface="Calibri" panose="020F0502020204030204" pitchFamily="34" charset="0"/>
              </a:rPr>
              <a:t>الأصناف التي تم شراؤها لأغراض خاصة لم تعد قائمة</a:t>
            </a:r>
            <a:r>
              <a:rPr lang="en-US" sz="1969" dirty="0">
                <a:latin typeface="Calibri" panose="020F0502020204030204" pitchFamily="34" charset="0"/>
                <a:ea typeface="Calibri" panose="020F0502020204030204" pitchFamily="34" charset="0"/>
                <a:cs typeface="Calibri" panose="020F0502020204030204" pitchFamily="34" charset="0"/>
              </a:rPr>
              <a:t>.</a:t>
            </a:r>
          </a:p>
          <a:p>
            <a:pPr marL="428625" indent="-428625" algn="just">
              <a:buFont typeface="+mj-lt"/>
              <a:buAutoNum type="arabicPeriod"/>
            </a:pPr>
            <a:r>
              <a:rPr lang="ar-SA" sz="1969" dirty="0">
                <a:latin typeface="Calibri" panose="020F0502020204030204" pitchFamily="34" charset="0"/>
                <a:ea typeface="Calibri" panose="020F0502020204030204" pitchFamily="34" charset="0"/>
                <a:cs typeface="Calibri" panose="020F0502020204030204" pitchFamily="34" charset="0"/>
              </a:rPr>
              <a:t>الأصناف المتبقية من تنفيذ أحد المشروعات لا حاجة لاستبقائها.</a:t>
            </a:r>
            <a:endParaRPr lang="en-US" sz="1969" dirty="0">
              <a:latin typeface="Calibri" panose="020F0502020204030204" pitchFamily="34" charset="0"/>
              <a:ea typeface="Calibri" panose="020F0502020204030204" pitchFamily="34" charset="0"/>
              <a:cs typeface="Calibri" panose="020F0502020204030204" pitchFamily="34" charset="0"/>
            </a:endParaRPr>
          </a:p>
          <a:p>
            <a:pPr marL="428625" indent="-428625" algn="just">
              <a:buFont typeface="+mj-lt"/>
              <a:buAutoNum type="arabicPeriod"/>
            </a:pPr>
            <a:r>
              <a:rPr lang="ar-SA" sz="1969" dirty="0">
                <a:latin typeface="Calibri" panose="020F0502020204030204" pitchFamily="34" charset="0"/>
                <a:ea typeface="Calibri" panose="020F0502020204030204" pitchFamily="34" charset="0"/>
                <a:cs typeface="Calibri" panose="020F0502020204030204" pitchFamily="34" charset="0"/>
              </a:rPr>
              <a:t>الأصناف المتخلفة عن عمليات الإصلاح، أو التشغيل، أو الترميم، أو الإنتاج، أو غيرها</a:t>
            </a:r>
            <a:r>
              <a:rPr lang="en-US" sz="1969" dirty="0">
                <a:latin typeface="Calibri" panose="020F0502020204030204" pitchFamily="34" charset="0"/>
                <a:ea typeface="Calibri" panose="020F0502020204030204" pitchFamily="34" charset="0"/>
                <a:cs typeface="Calibri" panose="020F0502020204030204" pitchFamily="34" charset="0"/>
              </a:rPr>
              <a:t>.</a:t>
            </a:r>
          </a:p>
          <a:p>
            <a:pPr marL="428625" indent="-428625" algn="just">
              <a:buFont typeface="+mj-lt"/>
              <a:buAutoNum type="arabicPeriod"/>
            </a:pPr>
            <a:r>
              <a:rPr lang="ar-SA" sz="1969" dirty="0">
                <a:latin typeface="Calibri" panose="020F0502020204030204" pitchFamily="34" charset="0"/>
                <a:ea typeface="Calibri" panose="020F0502020204030204" pitchFamily="34" charset="0"/>
                <a:cs typeface="Calibri" panose="020F0502020204030204" pitchFamily="34" charset="0"/>
              </a:rPr>
              <a:t>الأصناف الغير صالحة للاستعمال</a:t>
            </a:r>
            <a:r>
              <a:rPr lang="en-US" sz="1969" dirty="0">
                <a:latin typeface="Calibri" panose="020F0502020204030204" pitchFamily="34" charset="0"/>
                <a:ea typeface="Calibri" panose="020F0502020204030204" pitchFamily="34" charset="0"/>
                <a:cs typeface="Calibri" panose="020F0502020204030204" pitchFamily="34" charset="0"/>
              </a:rPr>
              <a:t>.</a:t>
            </a:r>
          </a:p>
          <a:p>
            <a:pPr marL="428625" indent="-428625" algn="just">
              <a:buFont typeface="+mj-lt"/>
              <a:buAutoNum type="arabicPeriod"/>
            </a:pPr>
            <a:r>
              <a:rPr lang="ar-SA" sz="1969" dirty="0">
                <a:latin typeface="Calibri" panose="020F0502020204030204" pitchFamily="34" charset="0"/>
                <a:ea typeface="Calibri" panose="020F0502020204030204" pitchFamily="34" charset="0"/>
                <a:cs typeface="Calibri" panose="020F0502020204030204" pitchFamily="34" charset="0"/>
              </a:rPr>
              <a:t>الأصناف التي استمر رصيدها دون حركة مدة ثلاث سنوات، أو أكثر</a:t>
            </a:r>
            <a:r>
              <a:rPr lang="en-US" sz="1969" dirty="0">
                <a:latin typeface="Calibri" panose="020F0502020204030204" pitchFamily="34" charset="0"/>
                <a:ea typeface="Calibri" panose="020F0502020204030204" pitchFamily="34" charset="0"/>
                <a:cs typeface="Calibri" panose="020F0502020204030204" pitchFamily="34" charset="0"/>
              </a:rPr>
              <a:t>.</a:t>
            </a:r>
          </a:p>
          <a:p>
            <a:pPr algn="ctr" rtl="1"/>
            <a:endParaRPr lang="ar-SA" sz="2438"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ctr" rtl="1"/>
            <a:r>
              <a:rPr lang="ar-SA" sz="2438"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حصر الأصناف الراكدة، أو المكدسة، وصرفها</a:t>
            </a:r>
            <a:endParaRPr lang="en-US" sz="2438"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just" rtl="1"/>
            <a:r>
              <a:rPr lang="ar-SA" sz="1969" dirty="0">
                <a:latin typeface="Calibri" panose="020F0502020204030204" pitchFamily="34" charset="0"/>
                <a:ea typeface="Calibri" panose="020F0502020204030204" pitchFamily="34" charset="0"/>
                <a:cs typeface="Calibri" panose="020F0502020204030204" pitchFamily="34" charset="0"/>
              </a:rPr>
              <a:t> </a:t>
            </a:r>
            <a:endParaRPr lang="en-US" sz="1969" dirty="0">
              <a:latin typeface="Calibri" panose="020F0502020204030204" pitchFamily="34" charset="0"/>
              <a:ea typeface="Calibri" panose="020F0502020204030204" pitchFamily="34" charset="0"/>
              <a:cs typeface="Calibri" panose="020F0502020204030204" pitchFamily="34" charset="0"/>
            </a:endParaRPr>
          </a:p>
          <a:p>
            <a:pPr algn="r" rtl="1"/>
            <a:r>
              <a:rPr lang="ar-SA" sz="1969" dirty="0">
                <a:latin typeface="Calibri" panose="020F0502020204030204" pitchFamily="34" charset="0"/>
                <a:ea typeface="Calibri" panose="020F0502020204030204" pitchFamily="34" charset="0"/>
                <a:cs typeface="Calibri" panose="020F0502020204030204" pitchFamily="34" charset="0"/>
              </a:rPr>
              <a:t>تقوم إدارة، أو قسم، أو وحدة مراقبة المخزون بالتعاون مع المختصين بإدارة </a:t>
            </a:r>
            <a:br>
              <a:rPr lang="ar-SA" sz="1969" dirty="0">
                <a:latin typeface="Calibri" panose="020F0502020204030204" pitchFamily="34" charset="0"/>
                <a:ea typeface="Calibri" panose="020F0502020204030204" pitchFamily="34" charset="0"/>
                <a:cs typeface="Calibri" panose="020F0502020204030204" pitchFamily="34" charset="0"/>
              </a:rPr>
            </a:br>
            <a:r>
              <a:rPr lang="ar-SA" sz="1969" dirty="0">
                <a:latin typeface="Calibri" panose="020F0502020204030204" pitchFamily="34" charset="0"/>
                <a:ea typeface="Calibri" panose="020F0502020204030204" pitchFamily="34" charset="0"/>
                <a:cs typeface="Calibri" panose="020F0502020204030204" pitchFamily="34" charset="0"/>
              </a:rPr>
              <a:t>المستودعات بحصر الأصناف الراكدة، أو المكدسة، من واقـع بطاقات مراقبـة </a:t>
            </a:r>
            <a:br>
              <a:rPr lang="ar-SA" sz="1969" dirty="0">
                <a:latin typeface="Calibri" panose="020F0502020204030204" pitchFamily="34" charset="0"/>
                <a:ea typeface="Calibri" panose="020F0502020204030204" pitchFamily="34" charset="0"/>
                <a:cs typeface="Calibri" panose="020F0502020204030204" pitchFamily="34" charset="0"/>
              </a:rPr>
            </a:br>
            <a:r>
              <a:rPr lang="ar-SA" sz="1969" dirty="0">
                <a:latin typeface="Calibri" panose="020F0502020204030204" pitchFamily="34" charset="0"/>
                <a:ea typeface="Calibri" panose="020F0502020204030204" pitchFamily="34" charset="0"/>
                <a:cs typeface="Calibri" panose="020F0502020204030204" pitchFamily="34" charset="0"/>
              </a:rPr>
              <a:t>الصنف، أو بطاقات الصنف، وإعـداد بيانات بها، مع إبداء التوصيات اللازمة حيالها،</a:t>
            </a:r>
            <a:br>
              <a:rPr lang="ar-SA" sz="1969" dirty="0">
                <a:latin typeface="Calibri" panose="020F0502020204030204" pitchFamily="34" charset="0"/>
                <a:ea typeface="Calibri" panose="020F0502020204030204" pitchFamily="34" charset="0"/>
                <a:cs typeface="Calibri" panose="020F0502020204030204" pitchFamily="34" charset="0"/>
              </a:rPr>
            </a:br>
            <a:r>
              <a:rPr lang="ar-SA" sz="1969" dirty="0">
                <a:latin typeface="Calibri" panose="020F0502020204030204" pitchFamily="34" charset="0"/>
                <a:ea typeface="Calibri" panose="020F0502020204030204" pitchFamily="34" charset="0"/>
                <a:cs typeface="Calibri" panose="020F0502020204030204" pitchFamily="34" charset="0"/>
              </a:rPr>
              <a:t> و تلافي تكرارها في ظل استخدام الأنظمة الآلية في المسـتودعات، وعرض الأمر على</a:t>
            </a:r>
            <a:br>
              <a:rPr lang="ar-SA" sz="1969" dirty="0">
                <a:latin typeface="Calibri" panose="020F0502020204030204" pitchFamily="34" charset="0"/>
                <a:ea typeface="Calibri" panose="020F0502020204030204" pitchFamily="34" charset="0"/>
                <a:cs typeface="Calibri" panose="020F0502020204030204" pitchFamily="34" charset="0"/>
              </a:rPr>
            </a:br>
            <a:r>
              <a:rPr lang="ar-SA" sz="1969" dirty="0">
                <a:latin typeface="Calibri" panose="020F0502020204030204" pitchFamily="34" charset="0"/>
                <a:ea typeface="Calibri" panose="020F0502020204030204" pitchFamily="34" charset="0"/>
                <a:cs typeface="Calibri" panose="020F0502020204030204" pitchFamily="34" charset="0"/>
              </a:rPr>
              <a:t> السلطة المالية المختصة للبت في شأنها.</a:t>
            </a:r>
            <a:endParaRPr lang="en-US" sz="1969" dirty="0">
              <a:latin typeface="Calibri" panose="020F0502020204030204" pitchFamily="34" charset="0"/>
              <a:ea typeface="Calibri" panose="020F0502020204030204" pitchFamily="34" charset="0"/>
              <a:cs typeface="Calibri" panose="020F0502020204030204" pitchFamily="34" charset="0"/>
            </a:endParaRPr>
          </a:p>
          <a:p>
            <a:pPr algn="just" rtl="1"/>
            <a:r>
              <a:rPr lang="ar-SA" sz="1969" dirty="0">
                <a:latin typeface="Calibri" panose="020F0502020204030204" pitchFamily="34" charset="0"/>
                <a:ea typeface="Calibri" panose="020F0502020204030204" pitchFamily="34" charset="0"/>
                <a:cs typeface="Calibri" panose="020F0502020204030204" pitchFamily="34" charset="0"/>
              </a:rPr>
              <a:t> </a:t>
            </a:r>
            <a:endParaRPr lang="en-US" sz="1969" dirty="0">
              <a:latin typeface="Calibri" panose="020F0502020204030204" pitchFamily="34" charset="0"/>
              <a:ea typeface="Calibri" panose="020F0502020204030204" pitchFamily="34" charset="0"/>
              <a:cs typeface="Calibri" panose="020F0502020204030204" pitchFamily="34" charset="0"/>
            </a:endParaRPr>
          </a:p>
        </p:txBody>
      </p:sp>
      <p:pic>
        <p:nvPicPr>
          <p:cNvPr id="5" name="صورة 5">
            <a:extLst>
              <a:ext uri="{FF2B5EF4-FFF2-40B4-BE49-F238E27FC236}">
                <a16:creationId xmlns:a16="http://schemas.microsoft.com/office/drawing/2014/main" id="{97658705-7ABF-7B4B-BC1B-C9BC1C07F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324" y="3372771"/>
            <a:ext cx="2273610" cy="2790624"/>
          </a:xfrm>
          <a:prstGeom prst="rect">
            <a:avLst/>
          </a:prstGeom>
        </p:spPr>
      </p:pic>
    </p:spTree>
    <p:extLst>
      <p:ext uri="{BB962C8B-B14F-4D97-AF65-F5344CB8AC3E}">
        <p14:creationId xmlns:p14="http://schemas.microsoft.com/office/powerpoint/2010/main" val="20798024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additive="base">
                                        <p:cTn id="39"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 calcmode="lin" valueType="num">
                                      <p:cBhvr additive="base">
                                        <p:cTn id="45"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46" dur="10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348632" y="0"/>
            <a:ext cx="319368" cy="6858000"/>
          </a:xfrm>
          <a:prstGeom prst="rect">
            <a:avLst/>
          </a:prstGeom>
          <a:solidFill>
            <a:srgbClr val="0C45A6"/>
          </a:solidFill>
        </p:spPr>
      </p:sp>
      <p:pic>
        <p:nvPicPr>
          <p:cNvPr id="7" name="Picture 7"/>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07064" y="1"/>
            <a:ext cx="1637108" cy="1984375"/>
          </a:xfrm>
          <a:prstGeom prst="rect">
            <a:avLst/>
          </a:prstGeom>
        </p:spPr>
      </p:pic>
      <p:sp>
        <p:nvSpPr>
          <p:cNvPr id="9" name="مربع نص 8">
            <a:extLst>
              <a:ext uri="{FF2B5EF4-FFF2-40B4-BE49-F238E27FC236}">
                <a16:creationId xmlns:a16="http://schemas.microsoft.com/office/drawing/2014/main" id="{71396A94-6F84-A142-A286-40C6DB9FD51A}"/>
              </a:ext>
            </a:extLst>
          </p:cNvPr>
          <p:cNvSpPr txBox="1"/>
          <p:nvPr/>
        </p:nvSpPr>
        <p:spPr>
          <a:xfrm>
            <a:off x="2162269" y="3406675"/>
            <a:ext cx="7867463" cy="553998"/>
          </a:xfrm>
          <a:prstGeom prst="rect">
            <a:avLst/>
          </a:prstGeom>
          <a:noFill/>
        </p:spPr>
        <p:txBody>
          <a:bodyPr wrap="square">
            <a:spAutoFit/>
          </a:bodyPr>
          <a:lstStyle/>
          <a:p>
            <a:pPr algn="ctr" rtl="1"/>
            <a:r>
              <a:rPr lang="ar-SA" sz="300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الاشتراطات الواجب توافرها في المستودعات الحكومية</a:t>
            </a:r>
            <a:endParaRPr lang="en-US" sz="3000" b="1"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4983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348632" y="0"/>
            <a:ext cx="319368" cy="6858000"/>
          </a:xfrm>
          <a:prstGeom prst="rect">
            <a:avLst/>
          </a:prstGeom>
          <a:solidFill>
            <a:srgbClr val="0C45A6"/>
          </a:solidFill>
        </p:spPr>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07064" y="1"/>
            <a:ext cx="1637108" cy="1984375"/>
          </a:xfrm>
          <a:prstGeom prst="rect">
            <a:avLst/>
          </a:prstGeom>
        </p:spPr>
      </p:pic>
      <p:sp>
        <p:nvSpPr>
          <p:cNvPr id="9" name="مربع نص 8">
            <a:extLst>
              <a:ext uri="{FF2B5EF4-FFF2-40B4-BE49-F238E27FC236}">
                <a16:creationId xmlns:a16="http://schemas.microsoft.com/office/drawing/2014/main" id="{71396A94-6F84-A142-A286-40C6DB9FD51A}"/>
              </a:ext>
            </a:extLst>
          </p:cNvPr>
          <p:cNvSpPr txBox="1"/>
          <p:nvPr/>
        </p:nvSpPr>
        <p:spPr>
          <a:xfrm>
            <a:off x="1809750" y="857250"/>
            <a:ext cx="8543346" cy="5286062"/>
          </a:xfrm>
          <a:prstGeom prst="rect">
            <a:avLst/>
          </a:prstGeom>
          <a:noFill/>
        </p:spPr>
        <p:txBody>
          <a:bodyPr wrap="square">
            <a:spAutoFit/>
          </a:bodyPr>
          <a:lstStyle/>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سهولة استقبال الأصناف الواردة وصرفها</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الاستخدام الأمثل للأرضيات والمسـاحة</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توفر معدات المناولة الداخلية وسهولة مرورها في ممرات المستودعات</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تجهيز المستودعات بأجهزة إنذار الحريق ومعدات الإطفاء</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تعليق التعليمات الإرشادية الدالة على كيفية استخدام أجهزة الإطفاء وكيفية التصرف في حالات الحريق</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الفصل بين المواد الكيميائية والمواد القابلة للاشتعال وبيـن المواد الأخرى في المستودعات</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توفر وسائل التهوية و الإضاءة الكافية</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أن يكون للمستودع أكثر من مخرج واحد مع توفرأجهزة مراقبة على تلك المخارج على مدار الساعة</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فصل مكاتب موظفي إدارة المستودعات والتموين عن المستودعات عدا مكتب أمين المستودع  أو مأمور العهدة فيكون مجاورا لمكان الاستلام والصرف</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أن تكون جميع التوصيات والتجهيزات الكهربائية داخل المستودعات مركبة وفق الأصول والمواصفات الفنية التي تضمن سلامة المستودعات من خطر الحريق</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تصنيف وترميز الأصناف حسب طبيعتها وخصائصها بالتنسيق مع الديوان العام للمحاسـبة</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وضع المواد المخزنة في المستودعات على قوائم، و أرفف معدنية، وعدم وضعها على الأرض مباشرة لحمايتها من التلف </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الالتزام بالإجراءات الواردة في هذه القواعد عند عمليات استلام، وتسليم الأصناف الواردة والمنصرفة من المستودعات لضمان الرقابة عليها</a:t>
            </a:r>
            <a:endParaRPr lang="en-US" sz="1875" dirty="0">
              <a:latin typeface="Calibri" panose="020F0502020204030204" pitchFamily="34" charset="0"/>
              <a:ea typeface="Calibri" panose="020F0502020204030204" pitchFamily="34" charset="0"/>
              <a:cs typeface="Calibri" panose="020F0502020204030204" pitchFamily="34" charset="0"/>
            </a:endParaRPr>
          </a:p>
          <a:p>
            <a:pPr marL="266403" indent="-266403" algn="just">
              <a:buFont typeface="+mj-lt"/>
              <a:buAutoNum type="arabicPeriod"/>
            </a:pPr>
            <a:r>
              <a:rPr lang="ar-SA" sz="1875" dirty="0">
                <a:latin typeface="Calibri" panose="020F0502020204030204" pitchFamily="34" charset="0"/>
                <a:ea typeface="Calibri" panose="020F0502020204030204" pitchFamily="34" charset="0"/>
                <a:cs typeface="Calibri" panose="020F0502020204030204" pitchFamily="34" charset="0"/>
              </a:rPr>
              <a:t>مراعاة النظافة والترتيب والتنظيم داخل المستودعات</a:t>
            </a:r>
            <a:endParaRPr lang="en-US" sz="1875" dirty="0">
              <a:latin typeface="Calibri" panose="020F0502020204030204" pitchFamily="34" charset="0"/>
              <a:ea typeface="Calibri" panose="020F0502020204030204" pitchFamily="34" charset="0"/>
              <a:cs typeface="Calibri" panose="020F0502020204030204" pitchFamily="34" charset="0"/>
            </a:endParaRPr>
          </a:p>
        </p:txBody>
      </p:sp>
      <p:pic>
        <p:nvPicPr>
          <p:cNvPr id="5" name="صورة 4">
            <a:extLst>
              <a:ext uri="{FF2B5EF4-FFF2-40B4-BE49-F238E27FC236}">
                <a16:creationId xmlns:a16="http://schemas.microsoft.com/office/drawing/2014/main" id="{EF56F8AB-80B1-744D-B338-C72A58CCBB5E}"/>
              </a:ext>
            </a:extLst>
          </p:cNvPr>
          <p:cNvPicPr>
            <a:picLocks noChangeAspect="1"/>
          </p:cNvPicPr>
          <p:nvPr/>
        </p:nvPicPr>
        <p:blipFill rotWithShape="1">
          <a:blip r:embed="rId4">
            <a:alphaModFix amt="5000"/>
          </a:blip>
          <a:srcRect l="15696" t="22307" r="17488" b="66448"/>
          <a:stretch/>
        </p:blipFill>
        <p:spPr>
          <a:xfrm>
            <a:off x="0" y="6625021"/>
            <a:ext cx="1402080" cy="235973"/>
          </a:xfrm>
          <a:prstGeom prst="rect">
            <a:avLst/>
          </a:prstGeom>
        </p:spPr>
      </p:pic>
    </p:spTree>
    <p:extLst>
      <p:ext uri="{BB962C8B-B14F-4D97-AF65-F5344CB8AC3E}">
        <p14:creationId xmlns:p14="http://schemas.microsoft.com/office/powerpoint/2010/main" val="31012902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 calcmode="lin" valueType="num">
                                      <p:cBhvr additive="base">
                                        <p:cTn id="23"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 calcmode="lin" valueType="num">
                                      <p:cBhvr additive="base">
                                        <p:cTn id="27"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 calcmode="lin" valueType="num">
                                      <p:cBhvr additive="base">
                                        <p:cTn id="31"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9">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 calcmode="lin" valueType="num">
                                      <p:cBhvr additive="base">
                                        <p:cTn id="35"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9">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 calcmode="lin" valueType="num">
                                      <p:cBhvr additive="base">
                                        <p:cTn id="39"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9">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anim calcmode="lin" valueType="num">
                                      <p:cBhvr additive="base">
                                        <p:cTn id="43"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9">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 calcmode="lin" valueType="num">
                                      <p:cBhvr additive="base">
                                        <p:cTn id="47" dur="10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9">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anim calcmode="lin" valueType="num">
                                      <p:cBhvr additive="base">
                                        <p:cTn id="51" dur="10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2" dur="1000" fill="hold"/>
                                        <p:tgtEl>
                                          <p:spTgt spid="9">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
                                            <p:txEl>
                                              <p:pRg st="12" end="12"/>
                                            </p:txEl>
                                          </p:spTgt>
                                        </p:tgtEl>
                                        <p:attrNameLst>
                                          <p:attrName>style.visibility</p:attrName>
                                        </p:attrNameLst>
                                      </p:cBhvr>
                                      <p:to>
                                        <p:strVal val="visible"/>
                                      </p:to>
                                    </p:set>
                                    <p:anim calcmode="lin" valueType="num">
                                      <p:cBhvr additive="base">
                                        <p:cTn id="55" dur="10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56" dur="1000" fill="hold"/>
                                        <p:tgtEl>
                                          <p:spTgt spid="9">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9">
                                            <p:txEl>
                                              <p:pRg st="13" end="13"/>
                                            </p:txEl>
                                          </p:spTgt>
                                        </p:tgtEl>
                                        <p:attrNameLst>
                                          <p:attrName>style.visibility</p:attrName>
                                        </p:attrNameLst>
                                      </p:cBhvr>
                                      <p:to>
                                        <p:strVal val="visible"/>
                                      </p:to>
                                    </p:set>
                                    <p:anim calcmode="lin" valueType="num">
                                      <p:cBhvr additive="base">
                                        <p:cTn id="59" dur="10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60" dur="1000" fill="hold"/>
                                        <p:tgtEl>
                                          <p:spTgt spid="9">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92992" y="357188"/>
            <a:ext cx="7606016" cy="6143625"/>
          </a:xfrm>
          <a:prstGeom prst="rect">
            <a:avLst/>
          </a:prstGeom>
          <a:solidFill>
            <a:srgbClr val="FDCF60"/>
          </a:solidFill>
        </p:spPr>
      </p:sp>
      <p:sp>
        <p:nvSpPr>
          <p:cNvPr id="6" name="TextBox 6"/>
          <p:cNvSpPr txBox="1"/>
          <p:nvPr/>
        </p:nvSpPr>
        <p:spPr>
          <a:xfrm>
            <a:off x="2503650" y="1923661"/>
            <a:ext cx="6910295" cy="649280"/>
          </a:xfrm>
          <a:prstGeom prst="rect">
            <a:avLst/>
          </a:prstGeom>
        </p:spPr>
        <p:txBody>
          <a:bodyPr wrap="square" lIns="0" tIns="0" rIns="0" bIns="0" rtlCol="0" anchor="t">
            <a:spAutoFit/>
          </a:bodyPr>
          <a:lstStyle/>
          <a:p>
            <a:pPr algn="ctr" rtl="1"/>
            <a:r>
              <a:rPr lang="ar-SA" sz="4219" b="1" dirty="0">
                <a:solidFill>
                  <a:schemeClr val="tx2"/>
                </a:solidFill>
                <a:latin typeface="Calibri" panose="020F0502020204030204" pitchFamily="34" charset="0"/>
                <a:cs typeface="Calibri" panose="020F0502020204030204" pitchFamily="34" charset="0"/>
              </a:rPr>
              <a:t>شاكر ومقدر استماعكم</a:t>
            </a:r>
          </a:p>
        </p:txBody>
      </p:sp>
      <p:pic>
        <p:nvPicPr>
          <p:cNvPr id="5" name="صورة 6">
            <a:extLst>
              <a:ext uri="{FF2B5EF4-FFF2-40B4-BE49-F238E27FC236}">
                <a16:creationId xmlns:a16="http://schemas.microsoft.com/office/drawing/2014/main" id="{CACC83BD-69FD-CA4C-963A-F2C1E0854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356" y="3362554"/>
            <a:ext cx="2770883" cy="2023973"/>
          </a:xfrm>
          <a:prstGeom prst="rect">
            <a:avLst/>
          </a:prstGeom>
        </p:spPr>
      </p:pic>
    </p:spTree>
    <p:extLst>
      <p:ext uri="{BB962C8B-B14F-4D97-AF65-F5344CB8AC3E}">
        <p14:creationId xmlns:p14="http://schemas.microsoft.com/office/powerpoint/2010/main" val="33460118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مجموعة 2">
            <a:extLst>
              <a:ext uri="{FF2B5EF4-FFF2-40B4-BE49-F238E27FC236}">
                <a16:creationId xmlns:a16="http://schemas.microsoft.com/office/drawing/2014/main" id="{C330E10B-F01B-F749-AE6F-15608307D502}"/>
              </a:ext>
            </a:extLst>
          </p:cNvPr>
          <p:cNvGrpSpPr/>
          <p:nvPr/>
        </p:nvGrpSpPr>
        <p:grpSpPr>
          <a:xfrm>
            <a:off x="6463218" y="1162660"/>
            <a:ext cx="4639125" cy="4532678"/>
            <a:chOff x="6078901" y="788218"/>
            <a:chExt cx="5405598" cy="5281563"/>
          </a:xfrm>
        </p:grpSpPr>
        <p:pic>
          <p:nvPicPr>
            <p:cNvPr id="7" name="صورة 6">
              <a:extLst>
                <a:ext uri="{FF2B5EF4-FFF2-40B4-BE49-F238E27FC236}">
                  <a16:creationId xmlns:a16="http://schemas.microsoft.com/office/drawing/2014/main" id="{239A9028-9B28-A240-98DF-481A527C16FF}"/>
                </a:ext>
              </a:extLst>
            </p:cNvPr>
            <p:cNvPicPr>
              <a:picLocks noChangeAspect="1"/>
            </p:cNvPicPr>
            <p:nvPr/>
          </p:nvPicPr>
          <p:blipFill rotWithShape="1">
            <a:blip r:embed="rId2">
              <a:alphaModFix amt="20000"/>
            </a:blip>
            <a:srcRect l="52564" t="67674" r="26977" b="-1"/>
            <a:stretch/>
          </p:blipFill>
          <p:spPr>
            <a:xfrm>
              <a:off x="6078901" y="805403"/>
              <a:ext cx="5405598" cy="5124768"/>
            </a:xfrm>
            <a:prstGeom prst="ellipse">
              <a:avLst/>
            </a:prstGeom>
            <a:effectLst>
              <a:glow>
                <a:schemeClr val="accent1"/>
              </a:glow>
            </a:effectLst>
          </p:spPr>
        </p:pic>
        <p:pic>
          <p:nvPicPr>
            <p:cNvPr id="6" name="صورة 5">
              <a:extLst>
                <a:ext uri="{FF2B5EF4-FFF2-40B4-BE49-F238E27FC236}">
                  <a16:creationId xmlns:a16="http://schemas.microsoft.com/office/drawing/2014/main" id="{60C8D153-9C13-3B48-9084-7A72904F65FA}"/>
                </a:ext>
              </a:extLst>
            </p:cNvPr>
            <p:cNvPicPr>
              <a:picLocks noChangeAspect="1"/>
            </p:cNvPicPr>
            <p:nvPr/>
          </p:nvPicPr>
          <p:blipFill>
            <a:blip r:embed="rId3"/>
            <a:stretch>
              <a:fillRect/>
            </a:stretch>
          </p:blipFill>
          <p:spPr>
            <a:xfrm>
              <a:off x="6168565" y="788218"/>
              <a:ext cx="5281563" cy="5281563"/>
            </a:xfrm>
            <a:prstGeom prst="rect">
              <a:avLst/>
            </a:prstGeom>
          </p:spPr>
        </p:pic>
      </p:grpSp>
      <p:sp>
        <p:nvSpPr>
          <p:cNvPr id="2" name="مستطيل 1">
            <a:extLst>
              <a:ext uri="{FF2B5EF4-FFF2-40B4-BE49-F238E27FC236}">
                <a16:creationId xmlns:a16="http://schemas.microsoft.com/office/drawing/2014/main" id="{80BB49A9-66E0-8442-B135-DDE22D5C6507}"/>
              </a:ext>
            </a:extLst>
          </p:cNvPr>
          <p:cNvSpPr/>
          <p:nvPr/>
        </p:nvSpPr>
        <p:spPr>
          <a:xfrm>
            <a:off x="512553" y="2718035"/>
            <a:ext cx="5059398" cy="1421928"/>
          </a:xfrm>
          <a:prstGeom prst="rect">
            <a:avLst/>
          </a:prstGeom>
        </p:spPr>
        <p:txBody>
          <a:bodyPr wrap="none">
            <a:spAutoFit/>
          </a:bodyPr>
          <a:lstStyle/>
          <a:p>
            <a:pPr algn="ctr">
              <a:lnSpc>
                <a:spcPct val="90000"/>
              </a:lnSpc>
              <a:spcBef>
                <a:spcPts val="1000"/>
              </a:spcBef>
            </a:pPr>
            <a:r>
              <a:rPr lang="ar-SA" sz="4800" b="1" dirty="0">
                <a:latin typeface="Calibri" panose="020F0502020204030204" pitchFamily="34" charset="0"/>
                <a:cs typeface="Calibri" panose="020F0502020204030204" pitchFamily="34" charset="0"/>
              </a:rPr>
              <a:t>نظم الرقابة الداخلية </a:t>
            </a:r>
            <a:r>
              <a:rPr lang="en-US" sz="4800" b="1" dirty="0">
                <a:latin typeface="Calibri" panose="020F0502020204030204" pitchFamily="34" charset="0"/>
                <a:cs typeface="Calibri" panose="020F0502020204030204" pitchFamily="34" charset="0"/>
              </a:rPr>
              <a:t/>
            </a:r>
            <a:br>
              <a:rPr lang="en-US" sz="4800" b="1" dirty="0">
                <a:latin typeface="Calibri" panose="020F0502020204030204" pitchFamily="34" charset="0"/>
                <a:cs typeface="Calibri" panose="020F0502020204030204" pitchFamily="34" charset="0"/>
              </a:rPr>
            </a:br>
            <a:r>
              <a:rPr lang="ar-SA" sz="4800" b="1" dirty="0">
                <a:latin typeface="Calibri" panose="020F0502020204030204" pitchFamily="34" charset="0"/>
                <a:cs typeface="Calibri" panose="020F0502020204030204" pitchFamily="34" charset="0"/>
              </a:rPr>
              <a:t>على الإيرادات الحكومية</a:t>
            </a:r>
          </a:p>
        </p:txBody>
      </p:sp>
      <p:pic>
        <p:nvPicPr>
          <p:cNvPr id="9" name="صورة 8">
            <a:extLst>
              <a:ext uri="{FF2B5EF4-FFF2-40B4-BE49-F238E27FC236}">
                <a16:creationId xmlns:a16="http://schemas.microsoft.com/office/drawing/2014/main" id="{4AB74343-EEA1-9141-8829-899A1E06E419}"/>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Tree>
    <p:extLst>
      <p:ext uri="{BB962C8B-B14F-4D97-AF65-F5344CB8AC3E}">
        <p14:creationId xmlns:p14="http://schemas.microsoft.com/office/powerpoint/2010/main" val="1529726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defTabSz="914400" rtl="1" eaLnBrk="1" latinLnBrk="0" hangingPunct="1">
              <a:lnSpc>
                <a:spcPct val="90000"/>
              </a:lnSpc>
              <a:spcBef>
                <a:spcPct val="0"/>
              </a:spcBef>
              <a:buNone/>
            </a:pPr>
            <a:r>
              <a:rPr lang="ar-SA" b="1" dirty="0">
                <a:latin typeface="Calibri" panose="020F0502020204030204" pitchFamily="34" charset="0"/>
                <a:cs typeface="Calibri" panose="020F0502020204030204" pitchFamily="34" charset="0"/>
              </a:rPr>
              <a:t>مفاهيم</a:t>
            </a:r>
          </a:p>
        </p:txBody>
      </p:sp>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5855895"/>
            <a:ext cx="11607800" cy="715999"/>
          </a:xfrm>
        </p:spPr>
        <p:txBody>
          <a:bodyPr anchor="ctr">
            <a:normAutofit/>
          </a:bodyPr>
          <a:lstStyle/>
          <a:p>
            <a:pPr marL="0" indent="0">
              <a:buNone/>
            </a:pPr>
            <a:r>
              <a:rPr lang="ar-SA" sz="2400" dirty="0">
                <a:latin typeface="Calibri" panose="020F0502020204030204" pitchFamily="34" charset="0"/>
                <a:cs typeface="Calibri" panose="020F0502020204030204" pitchFamily="34" charset="0"/>
              </a:rPr>
              <a:t>* بناء على ذلك فإن التدفقات الداخلة التي لا تؤدي لزيادة صافي القيمة لا تعتبر إيرادات مثل: قيمة بيع الأصول.</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sp>
        <p:nvSpPr>
          <p:cNvPr id="11" name="Freeform 40">
            <a:extLst>
              <a:ext uri="{FF2B5EF4-FFF2-40B4-BE49-F238E27FC236}">
                <a16:creationId xmlns:a16="http://schemas.microsoft.com/office/drawing/2014/main" id="{322E5128-1BBC-9F49-A065-4D8D88E8CB73}"/>
              </a:ext>
            </a:extLst>
          </p:cNvPr>
          <p:cNvSpPr/>
          <p:nvPr/>
        </p:nvSpPr>
        <p:spPr>
          <a:xfrm rot="2674546">
            <a:off x="6754067" y="3259380"/>
            <a:ext cx="908631" cy="908631"/>
          </a:xfrm>
          <a:custGeom>
            <a:avLst/>
            <a:gdLst>
              <a:gd name="connsiteX0" fmla="*/ 4434254 w 4434254"/>
              <a:gd name="connsiteY0" fmla="*/ 0 h 4434252"/>
              <a:gd name="connsiteX1" fmla="*/ 3454684 w 4434254"/>
              <a:gd name="connsiteY1" fmla="*/ 4434252 h 4434252"/>
              <a:gd name="connsiteX2" fmla="*/ 1968016 w 4434254"/>
              <a:gd name="connsiteY2" fmla="*/ 4434252 h 4434252"/>
              <a:gd name="connsiteX3" fmla="*/ 1959597 w 4434254"/>
              <a:gd name="connsiteY3" fmla="*/ 4267530 h 4434252"/>
              <a:gd name="connsiteX4" fmla="*/ 110250 w 4434254"/>
              <a:gd name="connsiteY4" fmla="*/ 2418183 h 4434252"/>
              <a:gd name="connsiteX5" fmla="*/ 0 w 4434254"/>
              <a:gd name="connsiteY5" fmla="*/ 2412616 h 4434252"/>
              <a:gd name="connsiteX6" fmla="*/ 0 w 4434254"/>
              <a:gd name="connsiteY6" fmla="*/ 979569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2">
                <a:moveTo>
                  <a:pt x="4434254" y="0"/>
                </a:moveTo>
                <a:lnTo>
                  <a:pt x="3454684" y="4434252"/>
                </a:lnTo>
                <a:lnTo>
                  <a:pt x="1968016" y="4434252"/>
                </a:lnTo>
                <a:lnTo>
                  <a:pt x="1959597" y="4267530"/>
                </a:lnTo>
                <a:cubicBezTo>
                  <a:pt x="1860570" y="3292422"/>
                  <a:pt x="1085359" y="2517211"/>
                  <a:pt x="110250" y="2418183"/>
                </a:cubicBezTo>
                <a:lnTo>
                  <a:pt x="0" y="2412616"/>
                </a:lnTo>
                <a:lnTo>
                  <a:pt x="0" y="979569"/>
                </a:lnTo>
                <a:close/>
              </a:path>
            </a:pathLst>
          </a:cu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Freeform 41">
            <a:extLst>
              <a:ext uri="{FF2B5EF4-FFF2-40B4-BE49-F238E27FC236}">
                <a16:creationId xmlns:a16="http://schemas.microsoft.com/office/drawing/2014/main" id="{1E373976-2078-FF44-BF28-37B26D212CDC}"/>
              </a:ext>
            </a:extLst>
          </p:cNvPr>
          <p:cNvSpPr/>
          <p:nvPr/>
        </p:nvSpPr>
        <p:spPr>
          <a:xfrm rot="2578457">
            <a:off x="4592817" y="3258997"/>
            <a:ext cx="908631" cy="908631"/>
          </a:xfrm>
          <a:custGeom>
            <a:avLst/>
            <a:gdLst>
              <a:gd name="connsiteX0" fmla="*/ 979569 w 4434251"/>
              <a:gd name="connsiteY0" fmla="*/ 0 h 4434252"/>
              <a:gd name="connsiteX1" fmla="*/ 2471946 w 4434251"/>
              <a:gd name="connsiteY1" fmla="*/ 0 h 4434252"/>
              <a:gd name="connsiteX2" fmla="*/ 2474661 w 4434251"/>
              <a:gd name="connsiteY2" fmla="*/ 53772 h 4434252"/>
              <a:gd name="connsiteX3" fmla="*/ 4324008 w 4434251"/>
              <a:gd name="connsiteY3" fmla="*/ 1903119 h 4434252"/>
              <a:gd name="connsiteX4" fmla="*/ 4434251 w 4434251"/>
              <a:gd name="connsiteY4" fmla="*/ 1908686 h 4434252"/>
              <a:gd name="connsiteX5" fmla="*/ 4434251 w 4434251"/>
              <a:gd name="connsiteY5" fmla="*/ 3454683 h 4434252"/>
              <a:gd name="connsiteX6" fmla="*/ 0 w 4434251"/>
              <a:gd name="connsiteY6" fmla="*/ 4434252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2">
                <a:moveTo>
                  <a:pt x="979569" y="0"/>
                </a:moveTo>
                <a:lnTo>
                  <a:pt x="2471946" y="0"/>
                </a:lnTo>
                <a:lnTo>
                  <a:pt x="2474661" y="53772"/>
                </a:lnTo>
                <a:cubicBezTo>
                  <a:pt x="2573689" y="1028881"/>
                  <a:pt x="3348899" y="1804091"/>
                  <a:pt x="4324008" y="1903119"/>
                </a:cubicBezTo>
                <a:lnTo>
                  <a:pt x="4434251" y="1908686"/>
                </a:lnTo>
                <a:lnTo>
                  <a:pt x="4434251" y="3454683"/>
                </a:lnTo>
                <a:lnTo>
                  <a:pt x="0" y="4434252"/>
                </a:lnTo>
                <a:close/>
              </a:path>
            </a:pathLst>
          </a:cu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 name="مستطيل مستدير الزوايا 1">
            <a:extLst>
              <a:ext uri="{FF2B5EF4-FFF2-40B4-BE49-F238E27FC236}">
                <a16:creationId xmlns:a16="http://schemas.microsoft.com/office/drawing/2014/main" id="{966C0418-3C03-0742-B8C4-599653939E1F}"/>
              </a:ext>
            </a:extLst>
          </p:cNvPr>
          <p:cNvSpPr/>
          <p:nvPr/>
        </p:nvSpPr>
        <p:spPr>
          <a:xfrm>
            <a:off x="5194165" y="3376480"/>
            <a:ext cx="1879600"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3600" b="1" dirty="0">
                <a:solidFill>
                  <a:srgbClr val="46A589"/>
                </a:solidFill>
                <a:latin typeface="Calibri" panose="020F0502020204030204" pitchFamily="34" charset="0"/>
                <a:cs typeface="Calibri" panose="020F0502020204030204" pitchFamily="34" charset="0"/>
              </a:rPr>
              <a:t>الإيرادات</a:t>
            </a:r>
            <a:endParaRPr lang="ar-SA" sz="3600" dirty="0"/>
          </a:p>
        </p:txBody>
      </p:sp>
      <p:sp>
        <p:nvSpPr>
          <p:cNvPr id="5" name="مستطيل مستدير الزوايا 4">
            <a:extLst>
              <a:ext uri="{FF2B5EF4-FFF2-40B4-BE49-F238E27FC236}">
                <a16:creationId xmlns:a16="http://schemas.microsoft.com/office/drawing/2014/main" id="{9A3788F5-0174-EF4A-A6F7-F0FBA6CC1641}"/>
              </a:ext>
            </a:extLst>
          </p:cNvPr>
          <p:cNvSpPr/>
          <p:nvPr/>
        </p:nvSpPr>
        <p:spPr>
          <a:xfrm>
            <a:off x="7427149" y="3112694"/>
            <a:ext cx="4269686" cy="27559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r>
              <a:rPr lang="ar-SA" dirty="0">
                <a:solidFill>
                  <a:schemeClr val="tx1"/>
                </a:solidFill>
                <a:latin typeface="Calibri" panose="020F0502020204030204" pitchFamily="34" charset="0"/>
                <a:cs typeface="Calibri" panose="020F0502020204030204" pitchFamily="34" charset="0"/>
              </a:rPr>
              <a:t>عرفها نظام إيرادات الدولة بأنها</a:t>
            </a:r>
          </a:p>
          <a:p>
            <a:pPr algn="just"/>
            <a:endParaRPr lang="ar-SA" dirty="0">
              <a:latin typeface="Calibri" panose="020F0502020204030204" pitchFamily="34" charset="0"/>
              <a:cs typeface="Calibri" panose="020F0502020204030204" pitchFamily="34" charset="0"/>
            </a:endParaRPr>
          </a:p>
          <a:p>
            <a:pPr algn="just"/>
            <a:endParaRPr lang="ar-SA"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 </a:t>
            </a:r>
            <a:r>
              <a:rPr lang="ar-SA" sz="2400" b="1" dirty="0">
                <a:solidFill>
                  <a:srgbClr val="46A589"/>
                </a:solidFill>
                <a:latin typeface="Calibri" panose="020F0502020204030204" pitchFamily="34" charset="0"/>
                <a:cs typeface="Calibri" panose="020F0502020204030204" pitchFamily="34" charset="0"/>
              </a:rPr>
              <a:t>" </a:t>
            </a:r>
            <a:r>
              <a:rPr lang="ar-SA" sz="2400" dirty="0">
                <a:solidFill>
                  <a:schemeClr val="tx1"/>
                </a:solidFill>
                <a:latin typeface="Calibri" panose="020F0502020204030204" pitchFamily="34" charset="0"/>
                <a:cs typeface="Calibri" panose="020F0502020204030204" pitchFamily="34" charset="0"/>
              </a:rPr>
              <a:t>الموارد المالية التي تحصل عليها الدولة في شكل تدفقات مالية. </a:t>
            </a:r>
            <a:r>
              <a:rPr lang="ar-SA" sz="2400" b="1" dirty="0">
                <a:solidFill>
                  <a:srgbClr val="46A589"/>
                </a:solidFill>
                <a:latin typeface="Calibri" panose="020F0502020204030204" pitchFamily="34" charset="0"/>
                <a:cs typeface="Calibri" panose="020F0502020204030204" pitchFamily="34" charset="0"/>
              </a:rPr>
              <a:t>"</a:t>
            </a:r>
          </a:p>
        </p:txBody>
      </p:sp>
      <p:sp>
        <p:nvSpPr>
          <p:cNvPr id="15" name="مستطيل مستدير الزوايا 14">
            <a:extLst>
              <a:ext uri="{FF2B5EF4-FFF2-40B4-BE49-F238E27FC236}">
                <a16:creationId xmlns:a16="http://schemas.microsoft.com/office/drawing/2014/main" id="{A0699665-72B9-F24C-B11D-A4C6EE4F37C5}"/>
              </a:ext>
            </a:extLst>
          </p:cNvPr>
          <p:cNvSpPr/>
          <p:nvPr/>
        </p:nvSpPr>
        <p:spPr>
          <a:xfrm>
            <a:off x="224604" y="3112694"/>
            <a:ext cx="4075413" cy="27559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r>
              <a:rPr lang="ar-SA" dirty="0">
                <a:solidFill>
                  <a:schemeClr val="tx1"/>
                </a:solidFill>
                <a:latin typeface="Calibri" panose="020F0502020204030204" pitchFamily="34" charset="0"/>
                <a:cs typeface="Calibri" panose="020F0502020204030204" pitchFamily="34" charset="0"/>
              </a:rPr>
              <a:t>عرفها  دليل إحصاءات مالية الحكومة ٢٠١٤ بأنها</a:t>
            </a:r>
            <a:br>
              <a:rPr lang="ar-SA" dirty="0">
                <a:solidFill>
                  <a:schemeClr val="tx1"/>
                </a:solidFill>
                <a:latin typeface="Calibri" panose="020F0502020204030204" pitchFamily="34" charset="0"/>
                <a:cs typeface="Calibri" panose="020F0502020204030204" pitchFamily="34" charset="0"/>
              </a:rPr>
            </a:br>
            <a:endParaRPr lang="ar-SA" dirty="0">
              <a:solidFill>
                <a:schemeClr val="tx1"/>
              </a:solidFill>
              <a:latin typeface="Calibri" panose="020F0502020204030204" pitchFamily="34" charset="0"/>
              <a:cs typeface="Calibri" panose="020F0502020204030204" pitchFamily="34" charset="0"/>
            </a:endParaRPr>
          </a:p>
          <a:p>
            <a:endParaRPr lang="ar-SA" dirty="0">
              <a:latin typeface="Calibri" panose="020F0502020204030204" pitchFamily="34" charset="0"/>
              <a:cs typeface="Calibri" panose="020F0502020204030204" pitchFamily="34" charset="0"/>
            </a:endParaRPr>
          </a:p>
          <a:p>
            <a:r>
              <a:rPr lang="ar-SA" dirty="0">
                <a:latin typeface="Calibri" panose="020F0502020204030204" pitchFamily="34" charset="0"/>
                <a:cs typeface="Calibri" panose="020F0502020204030204" pitchFamily="34" charset="0"/>
              </a:rPr>
              <a:t> </a:t>
            </a:r>
            <a:r>
              <a:rPr lang="ar-SA" sz="2400" b="1" dirty="0">
                <a:solidFill>
                  <a:srgbClr val="46A589"/>
                </a:solidFill>
                <a:latin typeface="Calibri" panose="020F0502020204030204" pitchFamily="34" charset="0"/>
                <a:cs typeface="Calibri" panose="020F0502020204030204" pitchFamily="34" charset="0"/>
              </a:rPr>
              <a:t>"</a:t>
            </a:r>
            <a:r>
              <a:rPr lang="ar-SA" sz="2400" dirty="0">
                <a:latin typeface="Calibri" panose="020F0502020204030204" pitchFamily="34" charset="0"/>
                <a:cs typeface="Calibri" panose="020F0502020204030204" pitchFamily="34" charset="0"/>
              </a:rPr>
              <a:t> </a:t>
            </a:r>
            <a:r>
              <a:rPr lang="ar-SA" sz="2400" dirty="0">
                <a:solidFill>
                  <a:schemeClr val="tx1"/>
                </a:solidFill>
                <a:latin typeface="Calibri" panose="020F0502020204030204" pitchFamily="34" charset="0"/>
                <a:cs typeface="Calibri" panose="020F0502020204030204" pitchFamily="34" charset="0"/>
              </a:rPr>
              <a:t>جميع المبادلات والتحويلات التي تؤدي إلى زيادة في القيمة الصافية. </a:t>
            </a:r>
            <a:r>
              <a:rPr lang="ar-SA" sz="2400" b="1" dirty="0">
                <a:solidFill>
                  <a:srgbClr val="46A589"/>
                </a:solidFill>
                <a:latin typeface="Calibri" panose="020F0502020204030204" pitchFamily="34" charset="0"/>
                <a:cs typeface="Calibri" panose="020F0502020204030204" pitchFamily="34" charset="0"/>
              </a:rPr>
              <a:t>"</a:t>
            </a:r>
            <a:endParaRPr lang="ar-SA" b="1" dirty="0">
              <a:solidFill>
                <a:srgbClr val="46A589"/>
              </a:solidFill>
              <a:latin typeface="Calibri" panose="020F0502020204030204" pitchFamily="34" charset="0"/>
              <a:cs typeface="Calibri" panose="020F0502020204030204" pitchFamily="34" charset="0"/>
            </a:endParaRPr>
          </a:p>
        </p:txBody>
      </p:sp>
      <p:pic>
        <p:nvPicPr>
          <p:cNvPr id="16" name="صورة 15">
            <a:extLst>
              <a:ext uri="{FF2B5EF4-FFF2-40B4-BE49-F238E27FC236}">
                <a16:creationId xmlns:a16="http://schemas.microsoft.com/office/drawing/2014/main" id="{371AFEC6-1B6B-F344-ADE7-CF7A6C2E08F4}"/>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pic>
        <p:nvPicPr>
          <p:cNvPr id="14" name="صورة 13">
            <a:extLst>
              <a:ext uri="{FF2B5EF4-FFF2-40B4-BE49-F238E27FC236}">
                <a16:creationId xmlns:a16="http://schemas.microsoft.com/office/drawing/2014/main" id="{B57FB94A-46F0-774B-AFE7-56ABEFC78A27}"/>
              </a:ext>
            </a:extLst>
          </p:cNvPr>
          <p:cNvPicPr>
            <a:picLocks noChangeAspect="1"/>
          </p:cNvPicPr>
          <p:nvPr/>
        </p:nvPicPr>
        <p:blipFill rotWithShape="1">
          <a:blip r:embed="rId4">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28485059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defTabSz="914400" rtl="1" eaLnBrk="1" latinLnBrk="0" hangingPunct="1">
              <a:lnSpc>
                <a:spcPct val="90000"/>
              </a:lnSpc>
              <a:spcBef>
                <a:spcPct val="0"/>
              </a:spcBef>
              <a:buNone/>
            </a:pPr>
            <a:r>
              <a:rPr lang="ar-SA" b="1" dirty="0">
                <a:latin typeface="Calibri" panose="020F0502020204030204" pitchFamily="34" charset="0"/>
                <a:cs typeface="Calibri" panose="020F0502020204030204" pitchFamily="34" charset="0"/>
              </a:rPr>
              <a:t>مفاهيم</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sp>
        <p:nvSpPr>
          <p:cNvPr id="11" name="Freeform 40">
            <a:extLst>
              <a:ext uri="{FF2B5EF4-FFF2-40B4-BE49-F238E27FC236}">
                <a16:creationId xmlns:a16="http://schemas.microsoft.com/office/drawing/2014/main" id="{C4F90BDC-206A-8747-973F-E956F70D7179}"/>
              </a:ext>
            </a:extLst>
          </p:cNvPr>
          <p:cNvSpPr/>
          <p:nvPr/>
        </p:nvSpPr>
        <p:spPr>
          <a:xfrm rot="13379218">
            <a:off x="10343243" y="2828836"/>
            <a:ext cx="1359970" cy="1359970"/>
          </a:xfrm>
          <a:custGeom>
            <a:avLst/>
            <a:gdLst>
              <a:gd name="connsiteX0" fmla="*/ 4434254 w 4434254"/>
              <a:gd name="connsiteY0" fmla="*/ 0 h 4434252"/>
              <a:gd name="connsiteX1" fmla="*/ 3454684 w 4434254"/>
              <a:gd name="connsiteY1" fmla="*/ 4434252 h 4434252"/>
              <a:gd name="connsiteX2" fmla="*/ 1968016 w 4434254"/>
              <a:gd name="connsiteY2" fmla="*/ 4434252 h 4434252"/>
              <a:gd name="connsiteX3" fmla="*/ 1959597 w 4434254"/>
              <a:gd name="connsiteY3" fmla="*/ 4267530 h 4434252"/>
              <a:gd name="connsiteX4" fmla="*/ 110250 w 4434254"/>
              <a:gd name="connsiteY4" fmla="*/ 2418183 h 4434252"/>
              <a:gd name="connsiteX5" fmla="*/ 0 w 4434254"/>
              <a:gd name="connsiteY5" fmla="*/ 2412616 h 4434252"/>
              <a:gd name="connsiteX6" fmla="*/ 0 w 4434254"/>
              <a:gd name="connsiteY6" fmla="*/ 979569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2">
                <a:moveTo>
                  <a:pt x="4434254" y="0"/>
                </a:moveTo>
                <a:lnTo>
                  <a:pt x="3454684" y="4434252"/>
                </a:lnTo>
                <a:lnTo>
                  <a:pt x="1968016" y="4434252"/>
                </a:lnTo>
                <a:lnTo>
                  <a:pt x="1959597" y="4267530"/>
                </a:lnTo>
                <a:cubicBezTo>
                  <a:pt x="1860570" y="3292422"/>
                  <a:pt x="1085359" y="2517211"/>
                  <a:pt x="110250" y="2418183"/>
                </a:cubicBezTo>
                <a:lnTo>
                  <a:pt x="0" y="2412616"/>
                </a:lnTo>
                <a:lnTo>
                  <a:pt x="0" y="979569"/>
                </a:lnTo>
                <a:close/>
              </a:path>
            </a:pathLst>
          </a:cu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Freeform 41">
            <a:extLst>
              <a:ext uri="{FF2B5EF4-FFF2-40B4-BE49-F238E27FC236}">
                <a16:creationId xmlns:a16="http://schemas.microsoft.com/office/drawing/2014/main" id="{CAE55E0D-2C96-9F4F-A758-924DED1BAB5D}"/>
              </a:ext>
            </a:extLst>
          </p:cNvPr>
          <p:cNvSpPr/>
          <p:nvPr/>
        </p:nvSpPr>
        <p:spPr>
          <a:xfrm rot="2578457">
            <a:off x="10411471" y="4445254"/>
            <a:ext cx="1359970" cy="1359970"/>
          </a:xfrm>
          <a:custGeom>
            <a:avLst/>
            <a:gdLst>
              <a:gd name="connsiteX0" fmla="*/ 979569 w 4434251"/>
              <a:gd name="connsiteY0" fmla="*/ 0 h 4434252"/>
              <a:gd name="connsiteX1" fmla="*/ 2471946 w 4434251"/>
              <a:gd name="connsiteY1" fmla="*/ 0 h 4434252"/>
              <a:gd name="connsiteX2" fmla="*/ 2474661 w 4434251"/>
              <a:gd name="connsiteY2" fmla="*/ 53772 h 4434252"/>
              <a:gd name="connsiteX3" fmla="*/ 4324008 w 4434251"/>
              <a:gd name="connsiteY3" fmla="*/ 1903119 h 4434252"/>
              <a:gd name="connsiteX4" fmla="*/ 4434251 w 4434251"/>
              <a:gd name="connsiteY4" fmla="*/ 1908686 h 4434252"/>
              <a:gd name="connsiteX5" fmla="*/ 4434251 w 4434251"/>
              <a:gd name="connsiteY5" fmla="*/ 3454683 h 4434252"/>
              <a:gd name="connsiteX6" fmla="*/ 0 w 4434251"/>
              <a:gd name="connsiteY6" fmla="*/ 4434252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2">
                <a:moveTo>
                  <a:pt x="979569" y="0"/>
                </a:moveTo>
                <a:lnTo>
                  <a:pt x="2471946" y="0"/>
                </a:lnTo>
                <a:lnTo>
                  <a:pt x="2474661" y="53772"/>
                </a:lnTo>
                <a:cubicBezTo>
                  <a:pt x="2573689" y="1028881"/>
                  <a:pt x="3348899" y="1804091"/>
                  <a:pt x="4324008" y="1903119"/>
                </a:cubicBezTo>
                <a:lnTo>
                  <a:pt x="4434251" y="1908686"/>
                </a:lnTo>
                <a:lnTo>
                  <a:pt x="4434251" y="3454683"/>
                </a:lnTo>
                <a:lnTo>
                  <a:pt x="0" y="4434252"/>
                </a:lnTo>
                <a:close/>
              </a:path>
            </a:pathLst>
          </a:cu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4" name="مستطيل مستدير الزوايا 13">
            <a:extLst>
              <a:ext uri="{FF2B5EF4-FFF2-40B4-BE49-F238E27FC236}">
                <a16:creationId xmlns:a16="http://schemas.microsoft.com/office/drawing/2014/main" id="{EB988E8E-953E-344A-BC84-A8A895D0CC45}"/>
              </a:ext>
            </a:extLst>
          </p:cNvPr>
          <p:cNvSpPr/>
          <p:nvPr/>
        </p:nvSpPr>
        <p:spPr>
          <a:xfrm>
            <a:off x="207721" y="3204021"/>
            <a:ext cx="9854456"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3600" b="1" dirty="0">
                <a:solidFill>
                  <a:srgbClr val="46A589"/>
                </a:solidFill>
                <a:latin typeface="Calibri" panose="020F0502020204030204" pitchFamily="34" charset="0"/>
                <a:cs typeface="Calibri" panose="020F0502020204030204" pitchFamily="34" charset="0"/>
              </a:rPr>
              <a:t>" </a:t>
            </a:r>
            <a:r>
              <a:rPr lang="ar-SA" sz="2400" dirty="0">
                <a:solidFill>
                  <a:schemeClr val="tx1"/>
                </a:solidFill>
                <a:latin typeface="Calibri" panose="020F0502020204030204" pitchFamily="34" charset="0"/>
                <a:cs typeface="Calibri" panose="020F0502020204030204" pitchFamily="34" charset="0"/>
              </a:rPr>
              <a:t>مبلغ من النقود يسدده المستفيد للدولة إلزاما، مقابل خدمة عامة ذات نفع خاص تقدم له. </a:t>
            </a:r>
            <a:r>
              <a:rPr lang="ar-SA" sz="3600" b="1" dirty="0">
                <a:solidFill>
                  <a:srgbClr val="46A589"/>
                </a:solidFill>
                <a:latin typeface="Calibri" panose="020F0502020204030204" pitchFamily="34" charset="0"/>
                <a:cs typeface="Calibri" panose="020F0502020204030204" pitchFamily="34" charset="0"/>
              </a:rPr>
              <a:t>"</a:t>
            </a:r>
          </a:p>
        </p:txBody>
      </p:sp>
      <p:sp>
        <p:nvSpPr>
          <p:cNvPr id="15" name="مستطيل مستدير الزوايا 14">
            <a:extLst>
              <a:ext uri="{FF2B5EF4-FFF2-40B4-BE49-F238E27FC236}">
                <a16:creationId xmlns:a16="http://schemas.microsoft.com/office/drawing/2014/main" id="{892D2B4E-9C0B-6E49-9AFB-BA8DDD62FDA2}"/>
              </a:ext>
            </a:extLst>
          </p:cNvPr>
          <p:cNvSpPr/>
          <p:nvPr/>
        </p:nvSpPr>
        <p:spPr>
          <a:xfrm>
            <a:off x="10449125" y="4613176"/>
            <a:ext cx="1226959" cy="9124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2800" b="1" dirty="0">
                <a:solidFill>
                  <a:srgbClr val="FFFFFF"/>
                </a:solidFill>
                <a:latin typeface="Calibri" panose="020F0502020204030204" pitchFamily="34" charset="0"/>
                <a:cs typeface="Calibri" panose="020F0502020204030204" pitchFamily="34" charset="0"/>
              </a:rPr>
              <a:t>الأجر</a:t>
            </a:r>
            <a:endParaRPr lang="ar-SA" sz="2400" b="1" dirty="0">
              <a:solidFill>
                <a:srgbClr val="FFFFFF"/>
              </a:solidFill>
            </a:endParaRPr>
          </a:p>
        </p:txBody>
      </p:sp>
      <p:sp>
        <p:nvSpPr>
          <p:cNvPr id="16" name="مستطيل مستدير الزوايا 15">
            <a:extLst>
              <a:ext uri="{FF2B5EF4-FFF2-40B4-BE49-F238E27FC236}">
                <a16:creationId xmlns:a16="http://schemas.microsoft.com/office/drawing/2014/main" id="{20867B78-B42C-C547-ADB4-0C9CB14BE116}"/>
              </a:ext>
            </a:extLst>
          </p:cNvPr>
          <p:cNvSpPr/>
          <p:nvPr/>
        </p:nvSpPr>
        <p:spPr>
          <a:xfrm>
            <a:off x="10199853" y="2996751"/>
            <a:ext cx="1443550" cy="9124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2800" b="1" dirty="0">
                <a:solidFill>
                  <a:srgbClr val="FFFFFF"/>
                </a:solidFill>
                <a:latin typeface="Calibri" panose="020F0502020204030204" pitchFamily="34" charset="0"/>
                <a:cs typeface="Calibri" panose="020F0502020204030204" pitchFamily="34" charset="0"/>
              </a:rPr>
              <a:t>الرسم</a:t>
            </a:r>
            <a:endParaRPr lang="ar-SA" sz="2400" b="1" dirty="0">
              <a:solidFill>
                <a:srgbClr val="FFFFFF"/>
              </a:solidFill>
            </a:endParaRPr>
          </a:p>
        </p:txBody>
      </p:sp>
      <p:sp>
        <p:nvSpPr>
          <p:cNvPr id="17" name="مستطيل مستدير الزوايا 16">
            <a:extLst>
              <a:ext uri="{FF2B5EF4-FFF2-40B4-BE49-F238E27FC236}">
                <a16:creationId xmlns:a16="http://schemas.microsoft.com/office/drawing/2014/main" id="{7E6F8BEC-F59D-1F4C-A7A3-1A9890DF3592}"/>
              </a:ext>
            </a:extLst>
          </p:cNvPr>
          <p:cNvSpPr/>
          <p:nvPr/>
        </p:nvSpPr>
        <p:spPr>
          <a:xfrm>
            <a:off x="1143000" y="4849623"/>
            <a:ext cx="8987412"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3600" b="1" dirty="0">
                <a:solidFill>
                  <a:srgbClr val="46A589"/>
                </a:solidFill>
                <a:latin typeface="Calibri" panose="020F0502020204030204" pitchFamily="34" charset="0"/>
                <a:cs typeface="Calibri" panose="020F0502020204030204" pitchFamily="34" charset="0"/>
              </a:rPr>
              <a:t>" </a:t>
            </a:r>
            <a:r>
              <a:rPr lang="ar-SA" sz="2400" dirty="0">
                <a:solidFill>
                  <a:schemeClr val="tx1"/>
                </a:solidFill>
                <a:latin typeface="Calibri" panose="020F0502020204030204" pitchFamily="34" charset="0"/>
                <a:cs typeface="Calibri" panose="020F0502020204030204" pitchFamily="34" charset="0"/>
              </a:rPr>
              <a:t>مبلغ من النقود يدفع مقابل نفع خاص للاستفادة من الخدمة المقدمة. </a:t>
            </a:r>
            <a:r>
              <a:rPr lang="ar-SA" sz="3600" b="1" dirty="0">
                <a:solidFill>
                  <a:srgbClr val="46A589"/>
                </a:solidFill>
                <a:latin typeface="Calibri" panose="020F0502020204030204" pitchFamily="34" charset="0"/>
                <a:cs typeface="Calibri" panose="020F0502020204030204" pitchFamily="34" charset="0"/>
              </a:rPr>
              <a:t>"</a:t>
            </a:r>
            <a:endParaRPr lang="ar-SA" sz="3600" dirty="0">
              <a:latin typeface="Calibri" panose="020F0502020204030204" pitchFamily="34" charset="0"/>
              <a:cs typeface="Calibri" panose="020F0502020204030204" pitchFamily="34" charset="0"/>
            </a:endParaRPr>
          </a:p>
        </p:txBody>
      </p:sp>
      <p:pic>
        <p:nvPicPr>
          <p:cNvPr id="21" name="صورة 20">
            <a:extLst>
              <a:ext uri="{FF2B5EF4-FFF2-40B4-BE49-F238E27FC236}">
                <a16:creationId xmlns:a16="http://schemas.microsoft.com/office/drawing/2014/main" id="{4066E09C-DA96-1B4C-A4E4-C3E3D1BF7CFC}"/>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pic>
        <p:nvPicPr>
          <p:cNvPr id="18" name="صورة 17">
            <a:extLst>
              <a:ext uri="{FF2B5EF4-FFF2-40B4-BE49-F238E27FC236}">
                <a16:creationId xmlns:a16="http://schemas.microsoft.com/office/drawing/2014/main" id="{3AD66934-7828-1E45-871A-6E50AA4A8D5D}"/>
              </a:ext>
            </a:extLst>
          </p:cNvPr>
          <p:cNvPicPr>
            <a:picLocks noChangeAspect="1"/>
          </p:cNvPicPr>
          <p:nvPr/>
        </p:nvPicPr>
        <p:blipFill rotWithShape="1">
          <a:blip r:embed="rId4">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38890356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defTabSz="914400" rtl="1" eaLnBrk="1" latinLnBrk="0" hangingPunct="1">
              <a:lnSpc>
                <a:spcPct val="90000"/>
              </a:lnSpc>
              <a:spcBef>
                <a:spcPct val="0"/>
              </a:spcBef>
              <a:buNone/>
            </a:pPr>
            <a:r>
              <a:rPr lang="ar-SA" b="1" dirty="0">
                <a:latin typeface="Calibri" panose="020F0502020204030204" pitchFamily="34" charset="0"/>
                <a:cs typeface="Calibri" panose="020F0502020204030204" pitchFamily="34" charset="0"/>
              </a:rPr>
              <a:t>مصادر الإيرادات الحكومية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12" name="مجموعة 11">
            <a:extLst>
              <a:ext uri="{FF2B5EF4-FFF2-40B4-BE49-F238E27FC236}">
                <a16:creationId xmlns:a16="http://schemas.microsoft.com/office/drawing/2014/main" id="{D9AF9A3E-DC74-A545-83CC-44404588848D}"/>
              </a:ext>
            </a:extLst>
          </p:cNvPr>
          <p:cNvGrpSpPr/>
          <p:nvPr/>
        </p:nvGrpSpPr>
        <p:grpSpPr>
          <a:xfrm>
            <a:off x="11120825" y="2549717"/>
            <a:ext cx="516814" cy="489965"/>
            <a:chOff x="10397366" y="81535"/>
            <a:chExt cx="1691239" cy="1603376"/>
          </a:xfrm>
        </p:grpSpPr>
        <p:pic>
          <p:nvPicPr>
            <p:cNvPr id="14" name="صورة 13">
              <a:extLst>
                <a:ext uri="{FF2B5EF4-FFF2-40B4-BE49-F238E27FC236}">
                  <a16:creationId xmlns:a16="http://schemas.microsoft.com/office/drawing/2014/main" id="{30D20192-86A2-5141-AE22-0CA63DA7653B}"/>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15" name="صورة 14">
              <a:extLst>
                <a:ext uri="{FF2B5EF4-FFF2-40B4-BE49-F238E27FC236}">
                  <a16:creationId xmlns:a16="http://schemas.microsoft.com/office/drawing/2014/main" id="{9BB9BF63-AE26-0649-9B10-A96BFF458F59}"/>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16" name="مجموعة 15">
            <a:extLst>
              <a:ext uri="{FF2B5EF4-FFF2-40B4-BE49-F238E27FC236}">
                <a16:creationId xmlns:a16="http://schemas.microsoft.com/office/drawing/2014/main" id="{B8868E72-40AF-BA4B-9B15-642DF5238F71}"/>
              </a:ext>
            </a:extLst>
          </p:cNvPr>
          <p:cNvGrpSpPr/>
          <p:nvPr/>
        </p:nvGrpSpPr>
        <p:grpSpPr>
          <a:xfrm>
            <a:off x="11105008" y="3919927"/>
            <a:ext cx="516814" cy="489965"/>
            <a:chOff x="10397366" y="81535"/>
            <a:chExt cx="1691239" cy="1603376"/>
          </a:xfrm>
        </p:grpSpPr>
        <p:pic>
          <p:nvPicPr>
            <p:cNvPr id="17" name="صورة 16">
              <a:extLst>
                <a:ext uri="{FF2B5EF4-FFF2-40B4-BE49-F238E27FC236}">
                  <a16:creationId xmlns:a16="http://schemas.microsoft.com/office/drawing/2014/main" id="{47987AFC-8853-AA4E-B2ED-9D96780D0281}"/>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21" name="صورة 20">
              <a:extLst>
                <a:ext uri="{FF2B5EF4-FFF2-40B4-BE49-F238E27FC236}">
                  <a16:creationId xmlns:a16="http://schemas.microsoft.com/office/drawing/2014/main" id="{2541F8C6-99D3-F545-A671-C1FA0148FEA8}"/>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22" name="مجموعة 21">
            <a:extLst>
              <a:ext uri="{FF2B5EF4-FFF2-40B4-BE49-F238E27FC236}">
                <a16:creationId xmlns:a16="http://schemas.microsoft.com/office/drawing/2014/main" id="{9FFEB769-21DE-B645-B700-A9D04F30F409}"/>
              </a:ext>
            </a:extLst>
          </p:cNvPr>
          <p:cNvGrpSpPr/>
          <p:nvPr/>
        </p:nvGrpSpPr>
        <p:grpSpPr>
          <a:xfrm>
            <a:off x="11105008" y="3208978"/>
            <a:ext cx="516814" cy="489965"/>
            <a:chOff x="10397366" y="81535"/>
            <a:chExt cx="1691239" cy="1603376"/>
          </a:xfrm>
        </p:grpSpPr>
        <p:pic>
          <p:nvPicPr>
            <p:cNvPr id="23" name="صورة 22">
              <a:extLst>
                <a:ext uri="{FF2B5EF4-FFF2-40B4-BE49-F238E27FC236}">
                  <a16:creationId xmlns:a16="http://schemas.microsoft.com/office/drawing/2014/main" id="{1BD4FDDB-DE73-154B-8AF5-2707295C3B67}"/>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24" name="صورة 23">
              <a:extLst>
                <a:ext uri="{FF2B5EF4-FFF2-40B4-BE49-F238E27FC236}">
                  <a16:creationId xmlns:a16="http://schemas.microsoft.com/office/drawing/2014/main" id="{491D6187-040B-6145-9D7D-71CC882880CF}"/>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25" name="مجموعة 24">
            <a:extLst>
              <a:ext uri="{FF2B5EF4-FFF2-40B4-BE49-F238E27FC236}">
                <a16:creationId xmlns:a16="http://schemas.microsoft.com/office/drawing/2014/main" id="{63C3AD20-B379-F04A-8D01-0DBF556EBEC0}"/>
              </a:ext>
            </a:extLst>
          </p:cNvPr>
          <p:cNvGrpSpPr/>
          <p:nvPr/>
        </p:nvGrpSpPr>
        <p:grpSpPr>
          <a:xfrm>
            <a:off x="11105008" y="4636262"/>
            <a:ext cx="516814" cy="489965"/>
            <a:chOff x="10397366" y="81535"/>
            <a:chExt cx="1691239" cy="1603376"/>
          </a:xfrm>
        </p:grpSpPr>
        <p:pic>
          <p:nvPicPr>
            <p:cNvPr id="26" name="صورة 25">
              <a:extLst>
                <a:ext uri="{FF2B5EF4-FFF2-40B4-BE49-F238E27FC236}">
                  <a16:creationId xmlns:a16="http://schemas.microsoft.com/office/drawing/2014/main" id="{400E4846-B999-8546-8867-7F4457FC7F48}"/>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27" name="صورة 26">
              <a:extLst>
                <a:ext uri="{FF2B5EF4-FFF2-40B4-BE49-F238E27FC236}">
                  <a16:creationId xmlns:a16="http://schemas.microsoft.com/office/drawing/2014/main" id="{157736D3-1CD1-2742-88F3-DDEE0F16BA91}"/>
                </a:ext>
              </a:extLst>
            </p:cNvPr>
            <p:cNvPicPr>
              <a:picLocks noChangeAspect="1"/>
            </p:cNvPicPr>
            <p:nvPr/>
          </p:nvPicPr>
          <p:blipFill>
            <a:blip r:embed="rId3"/>
            <a:stretch>
              <a:fillRect/>
            </a:stretch>
          </p:blipFill>
          <p:spPr>
            <a:xfrm>
              <a:off x="10449125" y="81535"/>
              <a:ext cx="1603375" cy="1603375"/>
            </a:xfrm>
            <a:prstGeom prst="rect">
              <a:avLst/>
            </a:prstGeom>
          </p:spPr>
        </p:pic>
      </p:grpSp>
      <p:sp>
        <p:nvSpPr>
          <p:cNvPr id="2" name="مستطيل مستدير الزوايا 1">
            <a:extLst>
              <a:ext uri="{FF2B5EF4-FFF2-40B4-BE49-F238E27FC236}">
                <a16:creationId xmlns:a16="http://schemas.microsoft.com/office/drawing/2014/main" id="{86DF93FB-DB6E-B94D-80F3-19DF02D470B2}"/>
              </a:ext>
            </a:extLst>
          </p:cNvPr>
          <p:cNvSpPr/>
          <p:nvPr/>
        </p:nvSpPr>
        <p:spPr>
          <a:xfrm>
            <a:off x="6894842" y="2569190"/>
            <a:ext cx="4241800" cy="489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2000" b="1" dirty="0">
                <a:solidFill>
                  <a:schemeClr val="tx1"/>
                </a:solidFill>
                <a:latin typeface="Calibri" panose="020F0502020204030204" pitchFamily="34" charset="0"/>
                <a:ea typeface="+mj-ea"/>
                <a:cs typeface="Calibri" panose="020F0502020204030204" pitchFamily="34" charset="0"/>
              </a:rPr>
              <a:t>الثروات الطبيعية</a:t>
            </a:r>
          </a:p>
        </p:txBody>
      </p:sp>
      <p:sp>
        <p:nvSpPr>
          <p:cNvPr id="40" name="مستطيل مستدير الزوايا 39">
            <a:extLst>
              <a:ext uri="{FF2B5EF4-FFF2-40B4-BE49-F238E27FC236}">
                <a16:creationId xmlns:a16="http://schemas.microsoft.com/office/drawing/2014/main" id="{C5471BB0-054C-5E4F-9283-D51018EA3EEE}"/>
              </a:ext>
            </a:extLst>
          </p:cNvPr>
          <p:cNvSpPr/>
          <p:nvPr/>
        </p:nvSpPr>
        <p:spPr>
          <a:xfrm>
            <a:off x="6883910" y="3221580"/>
            <a:ext cx="4241800" cy="489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2000" b="1" dirty="0">
                <a:solidFill>
                  <a:schemeClr val="tx1"/>
                </a:solidFill>
                <a:latin typeface="Calibri" panose="020F0502020204030204" pitchFamily="34" charset="0"/>
                <a:ea typeface="+mj-ea"/>
                <a:cs typeface="Calibri" panose="020F0502020204030204" pitchFamily="34" charset="0"/>
              </a:rPr>
              <a:t>الرسوم والأجور والضرائب</a:t>
            </a:r>
          </a:p>
        </p:txBody>
      </p:sp>
      <p:sp>
        <p:nvSpPr>
          <p:cNvPr id="41" name="مستطيل مستدير الزوايا 40">
            <a:extLst>
              <a:ext uri="{FF2B5EF4-FFF2-40B4-BE49-F238E27FC236}">
                <a16:creationId xmlns:a16="http://schemas.microsoft.com/office/drawing/2014/main" id="{7DB1CB64-4968-A642-BA07-8F20B7E2A21D}"/>
              </a:ext>
            </a:extLst>
          </p:cNvPr>
          <p:cNvSpPr/>
          <p:nvPr/>
        </p:nvSpPr>
        <p:spPr>
          <a:xfrm>
            <a:off x="6874185" y="3934672"/>
            <a:ext cx="4241800" cy="489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2000" b="1" dirty="0">
                <a:solidFill>
                  <a:schemeClr val="tx1"/>
                </a:solidFill>
                <a:latin typeface="Calibri" panose="020F0502020204030204" pitchFamily="34" charset="0"/>
                <a:ea typeface="+mj-ea"/>
                <a:cs typeface="Calibri" panose="020F0502020204030204" pitchFamily="34" charset="0"/>
              </a:rPr>
              <a:t>الاقتراض والقروض المسددة</a:t>
            </a:r>
          </a:p>
        </p:txBody>
      </p:sp>
      <p:sp>
        <p:nvSpPr>
          <p:cNvPr id="42" name="مستطيل مستدير الزوايا 41">
            <a:extLst>
              <a:ext uri="{FF2B5EF4-FFF2-40B4-BE49-F238E27FC236}">
                <a16:creationId xmlns:a16="http://schemas.microsoft.com/office/drawing/2014/main" id="{C5F10E6C-A118-E644-9121-6EFAA3260FEC}"/>
              </a:ext>
            </a:extLst>
          </p:cNvPr>
          <p:cNvSpPr/>
          <p:nvPr/>
        </p:nvSpPr>
        <p:spPr>
          <a:xfrm>
            <a:off x="6863208" y="4636262"/>
            <a:ext cx="4241800" cy="489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2000" b="1" dirty="0">
                <a:solidFill>
                  <a:schemeClr val="tx1"/>
                </a:solidFill>
                <a:latin typeface="Calibri" panose="020F0502020204030204" pitchFamily="34" charset="0"/>
                <a:ea typeface="+mj-ea"/>
                <a:cs typeface="Calibri" panose="020F0502020204030204" pitchFamily="34" charset="0"/>
              </a:rPr>
              <a:t>عوائد الاستثمار</a:t>
            </a:r>
          </a:p>
        </p:txBody>
      </p:sp>
      <p:grpSp>
        <p:nvGrpSpPr>
          <p:cNvPr id="59" name="مجموعة 58">
            <a:extLst>
              <a:ext uri="{FF2B5EF4-FFF2-40B4-BE49-F238E27FC236}">
                <a16:creationId xmlns:a16="http://schemas.microsoft.com/office/drawing/2014/main" id="{F027E869-66AC-8043-A694-8D1FAC15DD89}"/>
              </a:ext>
            </a:extLst>
          </p:cNvPr>
          <p:cNvGrpSpPr/>
          <p:nvPr/>
        </p:nvGrpSpPr>
        <p:grpSpPr>
          <a:xfrm>
            <a:off x="5840557" y="2544372"/>
            <a:ext cx="516814" cy="489965"/>
            <a:chOff x="10397366" y="81535"/>
            <a:chExt cx="1691239" cy="1603376"/>
          </a:xfrm>
        </p:grpSpPr>
        <p:pic>
          <p:nvPicPr>
            <p:cNvPr id="60" name="صورة 59">
              <a:extLst>
                <a:ext uri="{FF2B5EF4-FFF2-40B4-BE49-F238E27FC236}">
                  <a16:creationId xmlns:a16="http://schemas.microsoft.com/office/drawing/2014/main" id="{BCAF6106-24DA-A348-B0EC-7F40B7294D63}"/>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61" name="صورة 60">
              <a:extLst>
                <a:ext uri="{FF2B5EF4-FFF2-40B4-BE49-F238E27FC236}">
                  <a16:creationId xmlns:a16="http://schemas.microsoft.com/office/drawing/2014/main" id="{FA08CC1A-2638-CA4F-9866-FEA6552DBE51}"/>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62" name="مجموعة 61">
            <a:extLst>
              <a:ext uri="{FF2B5EF4-FFF2-40B4-BE49-F238E27FC236}">
                <a16:creationId xmlns:a16="http://schemas.microsoft.com/office/drawing/2014/main" id="{EA7E6799-534F-2B4F-A4E9-5CC6D32303E9}"/>
              </a:ext>
            </a:extLst>
          </p:cNvPr>
          <p:cNvGrpSpPr/>
          <p:nvPr/>
        </p:nvGrpSpPr>
        <p:grpSpPr>
          <a:xfrm>
            <a:off x="5824740" y="3914582"/>
            <a:ext cx="516814" cy="489965"/>
            <a:chOff x="10397366" y="81535"/>
            <a:chExt cx="1691239" cy="1603376"/>
          </a:xfrm>
        </p:grpSpPr>
        <p:pic>
          <p:nvPicPr>
            <p:cNvPr id="63" name="صورة 62">
              <a:extLst>
                <a:ext uri="{FF2B5EF4-FFF2-40B4-BE49-F238E27FC236}">
                  <a16:creationId xmlns:a16="http://schemas.microsoft.com/office/drawing/2014/main" id="{ADD54726-0A53-194B-B816-7ED3608DE309}"/>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64" name="صورة 63">
              <a:extLst>
                <a:ext uri="{FF2B5EF4-FFF2-40B4-BE49-F238E27FC236}">
                  <a16:creationId xmlns:a16="http://schemas.microsoft.com/office/drawing/2014/main" id="{440D45F4-616F-3349-928C-00C42DC28356}"/>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65" name="مجموعة 64">
            <a:extLst>
              <a:ext uri="{FF2B5EF4-FFF2-40B4-BE49-F238E27FC236}">
                <a16:creationId xmlns:a16="http://schemas.microsoft.com/office/drawing/2014/main" id="{3E442058-D9BC-AE4F-BA25-ED279B5265DF}"/>
              </a:ext>
            </a:extLst>
          </p:cNvPr>
          <p:cNvGrpSpPr/>
          <p:nvPr/>
        </p:nvGrpSpPr>
        <p:grpSpPr>
          <a:xfrm>
            <a:off x="5824740" y="3203633"/>
            <a:ext cx="516814" cy="489965"/>
            <a:chOff x="10397366" y="81535"/>
            <a:chExt cx="1691239" cy="1603376"/>
          </a:xfrm>
        </p:grpSpPr>
        <p:pic>
          <p:nvPicPr>
            <p:cNvPr id="66" name="صورة 65">
              <a:extLst>
                <a:ext uri="{FF2B5EF4-FFF2-40B4-BE49-F238E27FC236}">
                  <a16:creationId xmlns:a16="http://schemas.microsoft.com/office/drawing/2014/main" id="{F52D0896-C2A2-884E-ACAF-A5CEA6C5407D}"/>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67" name="صورة 66">
              <a:extLst>
                <a:ext uri="{FF2B5EF4-FFF2-40B4-BE49-F238E27FC236}">
                  <a16:creationId xmlns:a16="http://schemas.microsoft.com/office/drawing/2014/main" id="{B19166B0-DD51-BB4C-A539-771223164848}"/>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68" name="مجموعة 67">
            <a:extLst>
              <a:ext uri="{FF2B5EF4-FFF2-40B4-BE49-F238E27FC236}">
                <a16:creationId xmlns:a16="http://schemas.microsoft.com/office/drawing/2014/main" id="{AA20AC84-8D77-8545-8218-A44836BCC02D}"/>
              </a:ext>
            </a:extLst>
          </p:cNvPr>
          <p:cNvGrpSpPr/>
          <p:nvPr/>
        </p:nvGrpSpPr>
        <p:grpSpPr>
          <a:xfrm>
            <a:off x="5824740" y="4630917"/>
            <a:ext cx="516814" cy="489965"/>
            <a:chOff x="10397366" y="81535"/>
            <a:chExt cx="1691239" cy="1603376"/>
          </a:xfrm>
        </p:grpSpPr>
        <p:pic>
          <p:nvPicPr>
            <p:cNvPr id="69" name="صورة 68">
              <a:extLst>
                <a:ext uri="{FF2B5EF4-FFF2-40B4-BE49-F238E27FC236}">
                  <a16:creationId xmlns:a16="http://schemas.microsoft.com/office/drawing/2014/main" id="{D3086EEC-5B19-EB4A-A4B9-36E8810A9E6F}"/>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70" name="صورة 69">
              <a:extLst>
                <a:ext uri="{FF2B5EF4-FFF2-40B4-BE49-F238E27FC236}">
                  <a16:creationId xmlns:a16="http://schemas.microsoft.com/office/drawing/2014/main" id="{090F4AFB-040D-FB4E-9EEA-461736A4ED21}"/>
                </a:ext>
              </a:extLst>
            </p:cNvPr>
            <p:cNvPicPr>
              <a:picLocks noChangeAspect="1"/>
            </p:cNvPicPr>
            <p:nvPr/>
          </p:nvPicPr>
          <p:blipFill>
            <a:blip r:embed="rId3"/>
            <a:stretch>
              <a:fillRect/>
            </a:stretch>
          </p:blipFill>
          <p:spPr>
            <a:xfrm>
              <a:off x="10449125" y="81535"/>
              <a:ext cx="1603375" cy="1603375"/>
            </a:xfrm>
            <a:prstGeom prst="rect">
              <a:avLst/>
            </a:prstGeom>
          </p:spPr>
        </p:pic>
      </p:grpSp>
      <p:sp>
        <p:nvSpPr>
          <p:cNvPr id="71" name="مستطيل مستدير الزوايا 70">
            <a:extLst>
              <a:ext uri="{FF2B5EF4-FFF2-40B4-BE49-F238E27FC236}">
                <a16:creationId xmlns:a16="http://schemas.microsoft.com/office/drawing/2014/main" id="{B56C2651-AACA-AC40-BB42-29C7995C07DE}"/>
              </a:ext>
            </a:extLst>
          </p:cNvPr>
          <p:cNvSpPr/>
          <p:nvPr/>
        </p:nvSpPr>
        <p:spPr>
          <a:xfrm>
            <a:off x="1614574" y="2563845"/>
            <a:ext cx="4241800" cy="489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2000" b="1" dirty="0">
                <a:solidFill>
                  <a:schemeClr val="tx1"/>
                </a:solidFill>
                <a:latin typeface="Calibri" panose="020F0502020204030204" pitchFamily="34" charset="0"/>
                <a:ea typeface="+mj-ea"/>
                <a:cs typeface="Calibri" panose="020F0502020204030204" pitchFamily="34" charset="0"/>
              </a:rPr>
              <a:t>المبيعات والجزاءات والغرامات</a:t>
            </a:r>
          </a:p>
        </p:txBody>
      </p:sp>
      <p:sp>
        <p:nvSpPr>
          <p:cNvPr id="72" name="مستطيل مستدير الزوايا 71">
            <a:extLst>
              <a:ext uri="{FF2B5EF4-FFF2-40B4-BE49-F238E27FC236}">
                <a16:creationId xmlns:a16="http://schemas.microsoft.com/office/drawing/2014/main" id="{AA3E9771-08D1-EF40-B37F-CF4E93F757F7}"/>
              </a:ext>
            </a:extLst>
          </p:cNvPr>
          <p:cNvSpPr/>
          <p:nvPr/>
        </p:nvSpPr>
        <p:spPr>
          <a:xfrm>
            <a:off x="1603642" y="3216235"/>
            <a:ext cx="4241800" cy="489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2000" b="1" dirty="0">
                <a:solidFill>
                  <a:schemeClr val="tx1"/>
                </a:solidFill>
                <a:latin typeface="Calibri" panose="020F0502020204030204" pitchFamily="34" charset="0"/>
                <a:ea typeface="+mj-ea"/>
                <a:cs typeface="Calibri" panose="020F0502020204030204" pitchFamily="34" charset="0"/>
              </a:rPr>
              <a:t>بيع أملاك الدولة وإيجاراتها</a:t>
            </a:r>
          </a:p>
        </p:txBody>
      </p:sp>
      <p:sp>
        <p:nvSpPr>
          <p:cNvPr id="73" name="مستطيل مستدير الزوايا 72">
            <a:extLst>
              <a:ext uri="{FF2B5EF4-FFF2-40B4-BE49-F238E27FC236}">
                <a16:creationId xmlns:a16="http://schemas.microsoft.com/office/drawing/2014/main" id="{6AD8F72E-E018-B448-A4FD-FFEDA4DC5B10}"/>
              </a:ext>
            </a:extLst>
          </p:cNvPr>
          <p:cNvSpPr/>
          <p:nvPr/>
        </p:nvSpPr>
        <p:spPr>
          <a:xfrm>
            <a:off x="1593917" y="3929327"/>
            <a:ext cx="4241800" cy="489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2000" b="1" dirty="0">
                <a:solidFill>
                  <a:schemeClr val="tx1"/>
                </a:solidFill>
                <a:latin typeface="Calibri" panose="020F0502020204030204" pitchFamily="34" charset="0"/>
                <a:ea typeface="+mj-ea"/>
                <a:cs typeface="Calibri" panose="020F0502020204030204" pitchFamily="34" charset="0"/>
              </a:rPr>
              <a:t>التبرعات والهبات والتعويضات</a:t>
            </a:r>
          </a:p>
        </p:txBody>
      </p:sp>
      <p:sp>
        <p:nvSpPr>
          <p:cNvPr id="74" name="مستطيل مستدير الزوايا 73">
            <a:extLst>
              <a:ext uri="{FF2B5EF4-FFF2-40B4-BE49-F238E27FC236}">
                <a16:creationId xmlns:a16="http://schemas.microsoft.com/office/drawing/2014/main" id="{74D3E0AF-6C6D-A84F-9FD0-A58F78C74B86}"/>
              </a:ext>
            </a:extLst>
          </p:cNvPr>
          <p:cNvSpPr/>
          <p:nvPr/>
        </p:nvSpPr>
        <p:spPr>
          <a:xfrm>
            <a:off x="1582940" y="4630917"/>
            <a:ext cx="4241800" cy="4899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2000" b="1" dirty="0">
                <a:solidFill>
                  <a:schemeClr val="tx1"/>
                </a:solidFill>
                <a:latin typeface="Calibri" panose="020F0502020204030204" pitchFamily="34" charset="0"/>
                <a:ea typeface="+mj-ea"/>
                <a:cs typeface="Calibri" panose="020F0502020204030204" pitchFamily="34" charset="0"/>
              </a:rPr>
              <a:t>أي مصدر آخر يصدر به قرار من مجلس الوزراء</a:t>
            </a:r>
          </a:p>
        </p:txBody>
      </p:sp>
      <p:pic>
        <p:nvPicPr>
          <p:cNvPr id="75" name="صورة 74">
            <a:extLst>
              <a:ext uri="{FF2B5EF4-FFF2-40B4-BE49-F238E27FC236}">
                <a16:creationId xmlns:a16="http://schemas.microsoft.com/office/drawing/2014/main" id="{6AC11636-F332-9F4A-A422-AAEF7F34D32D}"/>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Tree>
    <p:extLst>
      <p:ext uri="{BB962C8B-B14F-4D97-AF65-F5344CB8AC3E}">
        <p14:creationId xmlns:p14="http://schemas.microsoft.com/office/powerpoint/2010/main" val="18958556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a:r>
              <a:rPr lang="ar-SA" b="1" dirty="0">
                <a:latin typeface="Calibri" panose="020F0502020204030204" pitchFamily="34" charset="0"/>
                <a:cs typeface="Calibri" panose="020F0502020204030204" pitchFamily="34" charset="0"/>
              </a:rPr>
              <a:t>عناصر هامة في نظام إيرادات الدولة</a:t>
            </a:r>
          </a:p>
        </p:txBody>
      </p:sp>
      <p:grpSp>
        <p:nvGrpSpPr>
          <p:cNvPr id="21" name="Google Shape;732;p26">
            <a:extLst>
              <a:ext uri="{FF2B5EF4-FFF2-40B4-BE49-F238E27FC236}">
                <a16:creationId xmlns:a16="http://schemas.microsoft.com/office/drawing/2014/main" id="{33506EAA-3B43-5948-A2D7-FD05F015C7D4}"/>
              </a:ext>
            </a:extLst>
          </p:cNvPr>
          <p:cNvGrpSpPr/>
          <p:nvPr/>
        </p:nvGrpSpPr>
        <p:grpSpPr>
          <a:xfrm>
            <a:off x="927428" y="4707164"/>
            <a:ext cx="10999023" cy="1938952"/>
            <a:chOff x="2551706" y="4554743"/>
            <a:chExt cx="3248375" cy="1938952"/>
          </a:xfrm>
        </p:grpSpPr>
        <p:sp>
          <p:nvSpPr>
            <p:cNvPr id="22" name="Google Shape;733;p26">
              <a:extLst>
                <a:ext uri="{FF2B5EF4-FFF2-40B4-BE49-F238E27FC236}">
                  <a16:creationId xmlns:a16="http://schemas.microsoft.com/office/drawing/2014/main" id="{15CC08E8-6A33-AD44-B317-5A51A6731E2E}"/>
                </a:ext>
              </a:extLst>
            </p:cNvPr>
            <p:cNvSpPr txBox="1"/>
            <p:nvPr/>
          </p:nvSpPr>
          <p:spPr>
            <a:xfrm>
              <a:off x="2551706"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3" name="Google Shape;734;p26">
              <a:extLst>
                <a:ext uri="{FF2B5EF4-FFF2-40B4-BE49-F238E27FC236}">
                  <a16:creationId xmlns:a16="http://schemas.microsoft.com/office/drawing/2014/main" id="{40C4889E-F4C1-6E49-AC59-BF3C9EA69B3A}"/>
                </a:ext>
              </a:extLst>
            </p:cNvPr>
            <p:cNvSpPr txBox="1"/>
            <p:nvPr/>
          </p:nvSpPr>
          <p:spPr>
            <a:xfrm>
              <a:off x="4357592" y="4554743"/>
              <a:ext cx="1442489" cy="1938952"/>
            </a:xfrm>
            <a:prstGeom prst="rect">
              <a:avLst/>
            </a:prstGeom>
            <a:noFill/>
            <a:ln>
              <a:noFill/>
            </a:ln>
          </p:spPr>
          <p:txBody>
            <a:bodyPr spcFirstLastPara="1" wrap="square" lIns="91425" tIns="45700" rIns="91425" bIns="45700" anchor="t" anchorCtr="0">
              <a:spAutoFit/>
            </a:bodyPr>
            <a:lstStyle/>
            <a:p>
              <a:pPr lvl="0" algn="just" rtl="1"/>
              <a:r>
                <a:rPr lang="ar-SA" sz="2400" dirty="0">
                  <a:latin typeface="Calibri" panose="020F0502020204030204" pitchFamily="34" charset="0"/>
                  <a:cs typeface="Calibri" panose="020F0502020204030204" pitchFamily="34" charset="0"/>
                </a:rPr>
                <a:t>يجب على الجهة تحصيل جميع إيراداتها المستحقة في مواعيدها المحددة نظاما ووفقا للنماذج والأساليب التي تحددها اللائحة وعلى الجهة خلال السنة المالية قيد الإيرادات عند استحقاقها وتسجيلها حال تحصيلها</a:t>
              </a:r>
              <a:endParaRPr lang="en-US" sz="2400" dirty="0">
                <a:latin typeface="Calibri" panose="020F0502020204030204" pitchFamily="34" charset="0"/>
                <a:cs typeface="Calibri" panose="020F0502020204030204" pitchFamily="34" charset="0"/>
              </a:endParaRPr>
            </a:p>
          </p:txBody>
        </p:sp>
      </p:grpSp>
      <p:grpSp>
        <p:nvGrpSpPr>
          <p:cNvPr id="24" name="Google Shape;735;p26">
            <a:extLst>
              <a:ext uri="{FF2B5EF4-FFF2-40B4-BE49-F238E27FC236}">
                <a16:creationId xmlns:a16="http://schemas.microsoft.com/office/drawing/2014/main" id="{A19F4DBE-B2AB-ED4A-9ACA-27D69A5F5B1B}"/>
              </a:ext>
            </a:extLst>
          </p:cNvPr>
          <p:cNvGrpSpPr/>
          <p:nvPr/>
        </p:nvGrpSpPr>
        <p:grpSpPr>
          <a:xfrm>
            <a:off x="393701" y="2016041"/>
            <a:ext cx="3951281" cy="1569620"/>
            <a:chOff x="2403571" y="4279718"/>
            <a:chExt cx="1096671" cy="1620256"/>
          </a:xfrm>
        </p:grpSpPr>
        <p:sp>
          <p:nvSpPr>
            <p:cNvPr id="25" name="Google Shape;736;p26">
              <a:extLst>
                <a:ext uri="{FF2B5EF4-FFF2-40B4-BE49-F238E27FC236}">
                  <a16:creationId xmlns:a16="http://schemas.microsoft.com/office/drawing/2014/main" id="{08A00DE8-0D46-CD47-B9FF-6089AAABA149}"/>
                </a:ext>
              </a:extLst>
            </p:cNvPr>
            <p:cNvSpPr txBox="1"/>
            <p:nvPr/>
          </p:nvSpPr>
          <p:spPr>
            <a:xfrm>
              <a:off x="2551706" y="4560313"/>
              <a:ext cx="935717"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6" name="Google Shape;737;p26">
              <a:extLst>
                <a:ext uri="{FF2B5EF4-FFF2-40B4-BE49-F238E27FC236}">
                  <a16:creationId xmlns:a16="http://schemas.microsoft.com/office/drawing/2014/main" id="{22116000-ED08-5643-8A59-BA48C0447323}"/>
                </a:ext>
              </a:extLst>
            </p:cNvPr>
            <p:cNvSpPr txBox="1"/>
            <p:nvPr/>
          </p:nvSpPr>
          <p:spPr>
            <a:xfrm>
              <a:off x="2403571" y="4279718"/>
              <a:ext cx="1096671" cy="1620256"/>
            </a:xfrm>
            <a:prstGeom prst="rect">
              <a:avLst/>
            </a:prstGeom>
            <a:noFill/>
            <a:ln>
              <a:noFill/>
            </a:ln>
          </p:spPr>
          <p:txBody>
            <a:bodyPr spcFirstLastPara="1" wrap="square" lIns="91425" tIns="45700" rIns="91425" bIns="45700" anchor="t" anchorCtr="0">
              <a:spAutoFit/>
            </a:bodyPr>
            <a:lstStyle/>
            <a:p>
              <a:pPr lvl="0" algn="just" rtl="1"/>
              <a:r>
                <a:rPr lang="ar-SA" sz="2400" dirty="0">
                  <a:latin typeface="Calibri" panose="020F0502020204030204" pitchFamily="34" charset="0"/>
                  <a:cs typeface="Calibri" panose="020F0502020204030204" pitchFamily="34" charset="0"/>
                </a:rPr>
                <a:t>تكون الجهة مسؤولة عن الاستثمار الأمثل لمواردها، وتنمية إيراداتها وتطويرها، ومراقبة تحصيلها، ومتابعته بالتنسيق مع وزارة المالية</a:t>
              </a:r>
              <a:endParaRPr lang="en-US" sz="2400" dirty="0">
                <a:latin typeface="Calibri" panose="020F0502020204030204" pitchFamily="34" charset="0"/>
                <a:cs typeface="Calibri" panose="020F0502020204030204" pitchFamily="34" charset="0"/>
              </a:endParaRPr>
            </a:p>
          </p:txBody>
        </p:sp>
      </p:grpSp>
      <p:grpSp>
        <p:nvGrpSpPr>
          <p:cNvPr id="28" name="Google Shape;739;p26">
            <a:extLst>
              <a:ext uri="{FF2B5EF4-FFF2-40B4-BE49-F238E27FC236}">
                <a16:creationId xmlns:a16="http://schemas.microsoft.com/office/drawing/2014/main" id="{2A49F808-6E59-8440-BCE1-98670C365FDE}"/>
              </a:ext>
            </a:extLst>
          </p:cNvPr>
          <p:cNvGrpSpPr/>
          <p:nvPr/>
        </p:nvGrpSpPr>
        <p:grpSpPr>
          <a:xfrm>
            <a:off x="393699" y="818969"/>
            <a:ext cx="4176701" cy="5345108"/>
            <a:chOff x="2316283" y="4560313"/>
            <a:chExt cx="1171140" cy="5345108"/>
          </a:xfrm>
        </p:grpSpPr>
        <p:sp>
          <p:nvSpPr>
            <p:cNvPr id="29" name="Google Shape;740;p26">
              <a:extLst>
                <a:ext uri="{FF2B5EF4-FFF2-40B4-BE49-F238E27FC236}">
                  <a16:creationId xmlns:a16="http://schemas.microsoft.com/office/drawing/2014/main" id="{9575135B-154B-F24F-8870-7A54A7A64ECF}"/>
                </a:ext>
              </a:extLst>
            </p:cNvPr>
            <p:cNvSpPr txBox="1"/>
            <p:nvPr/>
          </p:nvSpPr>
          <p:spPr>
            <a:xfrm>
              <a:off x="2551705"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0" name="Google Shape;741;p26">
              <a:extLst>
                <a:ext uri="{FF2B5EF4-FFF2-40B4-BE49-F238E27FC236}">
                  <a16:creationId xmlns:a16="http://schemas.microsoft.com/office/drawing/2014/main" id="{86CB051B-4B55-A544-A526-DA90FA0FA7EE}"/>
                </a:ext>
              </a:extLst>
            </p:cNvPr>
            <p:cNvSpPr txBox="1"/>
            <p:nvPr/>
          </p:nvSpPr>
          <p:spPr>
            <a:xfrm>
              <a:off x="2316283" y="8335801"/>
              <a:ext cx="1152420" cy="1569620"/>
            </a:xfrm>
            <a:prstGeom prst="rect">
              <a:avLst/>
            </a:prstGeom>
            <a:noFill/>
            <a:ln>
              <a:noFill/>
            </a:ln>
          </p:spPr>
          <p:txBody>
            <a:bodyPr spcFirstLastPara="1" wrap="square" lIns="91425" tIns="45700" rIns="91425" bIns="45700" anchor="t" anchorCtr="0">
              <a:spAutoFit/>
            </a:bodyPr>
            <a:lstStyle/>
            <a:p>
              <a:pPr lvl="0" algn="just" rtl="1"/>
              <a:r>
                <a:rPr lang="ar-SA" sz="2400" dirty="0">
                  <a:latin typeface="Calibri" panose="020F0502020204030204" pitchFamily="34" charset="0"/>
                  <a:cs typeface="Calibri" panose="020F0502020204030204" pitchFamily="34" charset="0"/>
                </a:rPr>
                <a:t>تضع وزارة المالية مع الجهة ذات العلاقة الإجراءات الكفيلة بتحصيل الإيرادات بما يضمن المحافظة والرقابة عليها ولها ان تستعين في ذلك بالقطاع الخاص</a:t>
              </a:r>
              <a:endParaRPr sz="2000" dirty="0">
                <a:solidFill>
                  <a:srgbClr val="3494BA"/>
                </a:solidFill>
                <a:latin typeface="Calibri" panose="020F0502020204030204" pitchFamily="34" charset="0"/>
                <a:ea typeface="Calibri"/>
                <a:cs typeface="Calibri" panose="020F0502020204030204" pitchFamily="34" charset="0"/>
                <a:sym typeface="Calibri"/>
              </a:endParaRPr>
            </a:p>
          </p:txBody>
        </p:sp>
      </p:grpSp>
      <p:grpSp>
        <p:nvGrpSpPr>
          <p:cNvPr id="31" name="Google Shape;742;p26">
            <a:extLst>
              <a:ext uri="{FF2B5EF4-FFF2-40B4-BE49-F238E27FC236}">
                <a16:creationId xmlns:a16="http://schemas.microsoft.com/office/drawing/2014/main" id="{E1E45623-871C-014A-A85C-B13E4A8BCF5A}"/>
              </a:ext>
            </a:extLst>
          </p:cNvPr>
          <p:cNvGrpSpPr/>
          <p:nvPr/>
        </p:nvGrpSpPr>
        <p:grpSpPr>
          <a:xfrm>
            <a:off x="7296480" y="2227542"/>
            <a:ext cx="4394089" cy="1200288"/>
            <a:chOff x="2342699" y="4506960"/>
            <a:chExt cx="1260067" cy="1290475"/>
          </a:xfrm>
        </p:grpSpPr>
        <p:sp>
          <p:nvSpPr>
            <p:cNvPr id="32" name="Google Shape;743;p26">
              <a:extLst>
                <a:ext uri="{FF2B5EF4-FFF2-40B4-BE49-F238E27FC236}">
                  <a16:creationId xmlns:a16="http://schemas.microsoft.com/office/drawing/2014/main" id="{E60BEEFB-D6A3-7A43-A7E3-1F1C9484E064}"/>
                </a:ext>
              </a:extLst>
            </p:cNvPr>
            <p:cNvSpPr txBox="1"/>
            <p:nvPr/>
          </p:nvSpPr>
          <p:spPr>
            <a:xfrm>
              <a:off x="2551705"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3" name="Google Shape;744;p26">
              <a:extLst>
                <a:ext uri="{FF2B5EF4-FFF2-40B4-BE49-F238E27FC236}">
                  <a16:creationId xmlns:a16="http://schemas.microsoft.com/office/drawing/2014/main" id="{AAC9829B-B858-3E46-A853-D590AEFA980E}"/>
                </a:ext>
              </a:extLst>
            </p:cNvPr>
            <p:cNvSpPr txBox="1"/>
            <p:nvPr/>
          </p:nvSpPr>
          <p:spPr>
            <a:xfrm>
              <a:off x="2342699" y="4506960"/>
              <a:ext cx="1260067" cy="1290475"/>
            </a:xfrm>
            <a:prstGeom prst="rect">
              <a:avLst/>
            </a:prstGeom>
            <a:noFill/>
            <a:ln>
              <a:noFill/>
            </a:ln>
          </p:spPr>
          <p:txBody>
            <a:bodyPr spcFirstLastPara="1" wrap="square" lIns="91425" tIns="45700" rIns="91425" bIns="45700" anchor="t" anchorCtr="0">
              <a:spAutoFit/>
            </a:bodyPr>
            <a:lstStyle/>
            <a:p>
              <a:pPr lvl="0" algn="just"/>
              <a:r>
                <a:rPr lang="ar-SA" sz="2400" dirty="0">
                  <a:latin typeface="Calibri" panose="020F0502020204030204" pitchFamily="34" charset="0"/>
                  <a:cs typeface="Calibri" panose="020F0502020204030204" pitchFamily="34" charset="0"/>
                </a:rPr>
                <a:t>تقدر وزارة المالية إيرادات الدولة المتوقع تحصيلها لكل سنة مالية في ضوء التقديرات الواردة من الجهات</a:t>
              </a:r>
              <a:endParaRPr sz="2000" dirty="0">
                <a:latin typeface="Calibri" panose="020F0502020204030204" pitchFamily="34" charset="0"/>
                <a:ea typeface="Calibri"/>
                <a:cs typeface="Calibri" panose="020F0502020204030204" pitchFamily="34" charset="0"/>
                <a:sym typeface="Calibri"/>
              </a:endParaRPr>
            </a:p>
          </p:txBody>
        </p:sp>
      </p:grpSp>
      <p:cxnSp>
        <p:nvCxnSpPr>
          <p:cNvPr id="34" name="موصل مستقيم 33">
            <a:extLst>
              <a:ext uri="{FF2B5EF4-FFF2-40B4-BE49-F238E27FC236}">
                <a16:creationId xmlns:a16="http://schemas.microsoft.com/office/drawing/2014/main" id="{78C9F64A-1F07-834C-8492-1A1489D3018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5" name="مجموعة 34">
            <a:extLst>
              <a:ext uri="{FF2B5EF4-FFF2-40B4-BE49-F238E27FC236}">
                <a16:creationId xmlns:a16="http://schemas.microsoft.com/office/drawing/2014/main" id="{3CB0F851-3936-8748-9A79-58ABDE40EBDC}"/>
              </a:ext>
            </a:extLst>
          </p:cNvPr>
          <p:cNvGrpSpPr/>
          <p:nvPr/>
        </p:nvGrpSpPr>
        <p:grpSpPr>
          <a:xfrm>
            <a:off x="10397366" y="81535"/>
            <a:ext cx="1691239" cy="1603376"/>
            <a:chOff x="10397366" y="81535"/>
            <a:chExt cx="1691239" cy="1603376"/>
          </a:xfrm>
        </p:grpSpPr>
        <p:pic>
          <p:nvPicPr>
            <p:cNvPr id="36" name="صورة 35">
              <a:extLst>
                <a:ext uri="{FF2B5EF4-FFF2-40B4-BE49-F238E27FC236}">
                  <a16:creationId xmlns:a16="http://schemas.microsoft.com/office/drawing/2014/main" id="{7331FF2F-2600-6F4C-BE42-061054F2F404}"/>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37" name="صورة 36">
              <a:extLst>
                <a:ext uri="{FF2B5EF4-FFF2-40B4-BE49-F238E27FC236}">
                  <a16:creationId xmlns:a16="http://schemas.microsoft.com/office/drawing/2014/main" id="{B2231206-8CC4-FA4A-92F5-688327FFF880}"/>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2" name="مجموعة 1">
            <a:extLst>
              <a:ext uri="{FF2B5EF4-FFF2-40B4-BE49-F238E27FC236}">
                <a16:creationId xmlns:a16="http://schemas.microsoft.com/office/drawing/2014/main" id="{A8E59436-CB2E-5345-BA0C-7FBFBF634DF8}"/>
              </a:ext>
            </a:extLst>
          </p:cNvPr>
          <p:cNvGrpSpPr/>
          <p:nvPr/>
        </p:nvGrpSpPr>
        <p:grpSpPr>
          <a:xfrm rot="18895312">
            <a:off x="4650364" y="2620646"/>
            <a:ext cx="2855854" cy="2855853"/>
            <a:chOff x="4650364" y="2620646"/>
            <a:chExt cx="2855854" cy="2855853"/>
          </a:xfrm>
        </p:grpSpPr>
        <p:sp>
          <p:nvSpPr>
            <p:cNvPr id="38" name="Freeform 34">
              <a:extLst>
                <a:ext uri="{FF2B5EF4-FFF2-40B4-BE49-F238E27FC236}">
                  <a16:creationId xmlns:a16="http://schemas.microsoft.com/office/drawing/2014/main" id="{295376C8-8AC5-B442-86BD-894F4AE31EAC}"/>
                </a:ext>
              </a:extLst>
            </p:cNvPr>
            <p:cNvSpPr/>
            <p:nvPr/>
          </p:nvSpPr>
          <p:spPr>
            <a:xfrm>
              <a:off x="4650368" y="2620648"/>
              <a:ext cx="1427925" cy="1427925"/>
            </a:xfrm>
            <a:custGeom>
              <a:avLst/>
              <a:gdLst>
                <a:gd name="connsiteX0" fmla="*/ 0 w 4434251"/>
                <a:gd name="connsiteY0" fmla="*/ 0 h 4434253"/>
                <a:gd name="connsiteX1" fmla="*/ 4434251 w 4434251"/>
                <a:gd name="connsiteY1" fmla="*/ 979570 h 4434253"/>
                <a:gd name="connsiteX2" fmla="*/ 4434251 w 4434251"/>
                <a:gd name="connsiteY2" fmla="*/ 2412618 h 4434253"/>
                <a:gd name="connsiteX3" fmla="*/ 4324008 w 4434251"/>
                <a:gd name="connsiteY3" fmla="*/ 2418185 h 4434253"/>
                <a:gd name="connsiteX4" fmla="*/ 2474661 w 4434251"/>
                <a:gd name="connsiteY4" fmla="*/ 4267532 h 4434253"/>
                <a:gd name="connsiteX5" fmla="*/ 2466242 w 4434251"/>
                <a:gd name="connsiteY5" fmla="*/ 4434253 h 4434253"/>
                <a:gd name="connsiteX6" fmla="*/ 979569 w 4434251"/>
                <a:gd name="connsiteY6" fmla="*/ 4434253 h 443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3">
                  <a:moveTo>
                    <a:pt x="0" y="0"/>
                  </a:moveTo>
                  <a:lnTo>
                    <a:pt x="4434251" y="979570"/>
                  </a:lnTo>
                  <a:lnTo>
                    <a:pt x="4434251" y="2412618"/>
                  </a:lnTo>
                  <a:lnTo>
                    <a:pt x="4324008" y="2418185"/>
                  </a:lnTo>
                  <a:cubicBezTo>
                    <a:pt x="3348899" y="2517213"/>
                    <a:pt x="2573689" y="3292424"/>
                    <a:pt x="2474661" y="4267532"/>
                  </a:cubicBezTo>
                  <a:lnTo>
                    <a:pt x="2466242" y="4434253"/>
                  </a:lnTo>
                  <a:lnTo>
                    <a:pt x="979569" y="4434253"/>
                  </a:lnTo>
                  <a:close/>
                </a:path>
              </a:pathLst>
            </a:custGeom>
            <a:solidFill>
              <a:srgbClr val="27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39">
              <a:extLst>
                <a:ext uri="{FF2B5EF4-FFF2-40B4-BE49-F238E27FC236}">
                  <a16:creationId xmlns:a16="http://schemas.microsoft.com/office/drawing/2014/main" id="{1426AE0D-14E9-074C-BBBE-190343FF4E0F}"/>
                </a:ext>
              </a:extLst>
            </p:cNvPr>
            <p:cNvSpPr/>
            <p:nvPr/>
          </p:nvSpPr>
          <p:spPr>
            <a:xfrm>
              <a:off x="6078293" y="2620646"/>
              <a:ext cx="1427925" cy="1427925"/>
            </a:xfrm>
            <a:custGeom>
              <a:avLst/>
              <a:gdLst>
                <a:gd name="connsiteX0" fmla="*/ 4434254 w 4434254"/>
                <a:gd name="connsiteY0" fmla="*/ 0 h 4434252"/>
                <a:gd name="connsiteX1" fmla="*/ 3454684 w 4434254"/>
                <a:gd name="connsiteY1" fmla="*/ 4434252 h 4434252"/>
                <a:gd name="connsiteX2" fmla="*/ 1968016 w 4434254"/>
                <a:gd name="connsiteY2" fmla="*/ 4434252 h 4434252"/>
                <a:gd name="connsiteX3" fmla="*/ 1959597 w 4434254"/>
                <a:gd name="connsiteY3" fmla="*/ 4267530 h 4434252"/>
                <a:gd name="connsiteX4" fmla="*/ 110250 w 4434254"/>
                <a:gd name="connsiteY4" fmla="*/ 2418183 h 4434252"/>
                <a:gd name="connsiteX5" fmla="*/ 0 w 4434254"/>
                <a:gd name="connsiteY5" fmla="*/ 2412616 h 4434252"/>
                <a:gd name="connsiteX6" fmla="*/ 0 w 4434254"/>
                <a:gd name="connsiteY6" fmla="*/ 979569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2">
                  <a:moveTo>
                    <a:pt x="4434254" y="0"/>
                  </a:moveTo>
                  <a:lnTo>
                    <a:pt x="3454684" y="4434252"/>
                  </a:lnTo>
                  <a:lnTo>
                    <a:pt x="1968016" y="4434252"/>
                  </a:lnTo>
                  <a:lnTo>
                    <a:pt x="1959597" y="4267530"/>
                  </a:lnTo>
                  <a:cubicBezTo>
                    <a:pt x="1860570" y="3292422"/>
                    <a:pt x="1085359" y="2517211"/>
                    <a:pt x="110250" y="2418183"/>
                  </a:cubicBezTo>
                  <a:lnTo>
                    <a:pt x="0" y="2412616"/>
                  </a:lnTo>
                  <a:lnTo>
                    <a:pt x="0" y="979569"/>
                  </a:lnTo>
                  <a:close/>
                </a:path>
              </a:pathLst>
            </a:custGeom>
            <a:solidFill>
              <a:srgbClr val="7A8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40">
              <a:extLst>
                <a:ext uri="{FF2B5EF4-FFF2-40B4-BE49-F238E27FC236}">
                  <a16:creationId xmlns:a16="http://schemas.microsoft.com/office/drawing/2014/main" id="{22ADEA7A-6F6C-4741-84CD-B580AF5490E9}"/>
                </a:ext>
              </a:extLst>
            </p:cNvPr>
            <p:cNvSpPr/>
            <p:nvPr/>
          </p:nvSpPr>
          <p:spPr>
            <a:xfrm>
              <a:off x="4650364" y="4048574"/>
              <a:ext cx="1427925" cy="1427925"/>
            </a:xfrm>
            <a:custGeom>
              <a:avLst/>
              <a:gdLst>
                <a:gd name="connsiteX0" fmla="*/ 979569 w 4434251"/>
                <a:gd name="connsiteY0" fmla="*/ 0 h 4434252"/>
                <a:gd name="connsiteX1" fmla="*/ 2471946 w 4434251"/>
                <a:gd name="connsiteY1" fmla="*/ 0 h 4434252"/>
                <a:gd name="connsiteX2" fmla="*/ 2474661 w 4434251"/>
                <a:gd name="connsiteY2" fmla="*/ 53772 h 4434252"/>
                <a:gd name="connsiteX3" fmla="*/ 4324008 w 4434251"/>
                <a:gd name="connsiteY3" fmla="*/ 1903119 h 4434252"/>
                <a:gd name="connsiteX4" fmla="*/ 4434251 w 4434251"/>
                <a:gd name="connsiteY4" fmla="*/ 1908686 h 4434252"/>
                <a:gd name="connsiteX5" fmla="*/ 4434251 w 4434251"/>
                <a:gd name="connsiteY5" fmla="*/ 3454683 h 4434252"/>
                <a:gd name="connsiteX6" fmla="*/ 0 w 4434251"/>
                <a:gd name="connsiteY6" fmla="*/ 4434252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2">
                  <a:moveTo>
                    <a:pt x="979569" y="0"/>
                  </a:moveTo>
                  <a:lnTo>
                    <a:pt x="2471946" y="0"/>
                  </a:lnTo>
                  <a:lnTo>
                    <a:pt x="2474661" y="53772"/>
                  </a:lnTo>
                  <a:cubicBezTo>
                    <a:pt x="2573689" y="1028881"/>
                    <a:pt x="3348899" y="1804091"/>
                    <a:pt x="4324008" y="1903119"/>
                  </a:cubicBezTo>
                  <a:lnTo>
                    <a:pt x="4434251" y="1908686"/>
                  </a:lnTo>
                  <a:lnTo>
                    <a:pt x="4434251" y="3454683"/>
                  </a:lnTo>
                  <a:lnTo>
                    <a:pt x="0" y="4434252"/>
                  </a:lnTo>
                  <a:close/>
                </a:path>
              </a:pathLst>
            </a:custGeom>
            <a:solidFill>
              <a:srgbClr val="3A9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900"/>
            </a:p>
          </p:txBody>
        </p:sp>
        <p:sp>
          <p:nvSpPr>
            <p:cNvPr id="41" name="Freeform 41">
              <a:extLst>
                <a:ext uri="{FF2B5EF4-FFF2-40B4-BE49-F238E27FC236}">
                  <a16:creationId xmlns:a16="http://schemas.microsoft.com/office/drawing/2014/main" id="{4E103243-5BFB-3947-8ABC-357DB3913A4C}"/>
                </a:ext>
              </a:extLst>
            </p:cNvPr>
            <p:cNvSpPr/>
            <p:nvPr/>
          </p:nvSpPr>
          <p:spPr>
            <a:xfrm>
              <a:off x="6073535" y="4048574"/>
              <a:ext cx="1427925" cy="1427925"/>
            </a:xfrm>
            <a:custGeom>
              <a:avLst/>
              <a:gdLst>
                <a:gd name="connsiteX0" fmla="*/ 1962312 w 4434254"/>
                <a:gd name="connsiteY0" fmla="*/ 0 h 4434253"/>
                <a:gd name="connsiteX1" fmla="*/ 3454684 w 4434254"/>
                <a:gd name="connsiteY1" fmla="*/ 0 h 4434253"/>
                <a:gd name="connsiteX2" fmla="*/ 4434254 w 4434254"/>
                <a:gd name="connsiteY2" fmla="*/ 4434253 h 4434253"/>
                <a:gd name="connsiteX3" fmla="*/ 0 w 4434254"/>
                <a:gd name="connsiteY3" fmla="*/ 3454683 h 4434253"/>
                <a:gd name="connsiteX4" fmla="*/ 0 w 4434254"/>
                <a:gd name="connsiteY4" fmla="*/ 1908687 h 4434253"/>
                <a:gd name="connsiteX5" fmla="*/ 110250 w 4434254"/>
                <a:gd name="connsiteY5" fmla="*/ 1903120 h 4434253"/>
                <a:gd name="connsiteX6" fmla="*/ 1959597 w 4434254"/>
                <a:gd name="connsiteY6" fmla="*/ 53773 h 443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3">
                  <a:moveTo>
                    <a:pt x="1962312" y="0"/>
                  </a:moveTo>
                  <a:lnTo>
                    <a:pt x="3454684" y="0"/>
                  </a:lnTo>
                  <a:lnTo>
                    <a:pt x="4434254" y="4434253"/>
                  </a:lnTo>
                  <a:lnTo>
                    <a:pt x="0" y="3454683"/>
                  </a:lnTo>
                  <a:lnTo>
                    <a:pt x="0" y="1908687"/>
                  </a:lnTo>
                  <a:lnTo>
                    <a:pt x="110250" y="1903120"/>
                  </a:lnTo>
                  <a:cubicBezTo>
                    <a:pt x="1085359" y="1804092"/>
                    <a:pt x="1860570" y="1028882"/>
                    <a:pt x="1959597" y="53773"/>
                  </a:cubicBezTo>
                  <a:close/>
                </a:path>
              </a:pathLst>
            </a:custGeom>
            <a:solidFill>
              <a:srgbClr val="5CB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pic>
        <p:nvPicPr>
          <p:cNvPr id="45" name="صورة 44">
            <a:extLst>
              <a:ext uri="{FF2B5EF4-FFF2-40B4-BE49-F238E27FC236}">
                <a16:creationId xmlns:a16="http://schemas.microsoft.com/office/drawing/2014/main" id="{318D4107-E448-1549-BE71-3FE885E05CA9}"/>
              </a:ext>
            </a:extLst>
          </p:cNvPr>
          <p:cNvPicPr>
            <a:picLocks noChangeAspect="1"/>
          </p:cNvPicPr>
          <p:nvPr/>
        </p:nvPicPr>
        <p:blipFill>
          <a:blip r:embed="rId3"/>
          <a:stretch>
            <a:fillRect/>
          </a:stretch>
        </p:blipFill>
        <p:spPr>
          <a:xfrm>
            <a:off x="5467518" y="3429000"/>
            <a:ext cx="1221547" cy="1221547"/>
          </a:xfrm>
          <a:prstGeom prst="rect">
            <a:avLst/>
          </a:prstGeom>
        </p:spPr>
      </p:pic>
      <p:pic>
        <p:nvPicPr>
          <p:cNvPr id="46" name="صورة 45">
            <a:extLst>
              <a:ext uri="{FF2B5EF4-FFF2-40B4-BE49-F238E27FC236}">
                <a16:creationId xmlns:a16="http://schemas.microsoft.com/office/drawing/2014/main" id="{1E913853-B9AC-4346-964E-2C441B71ED9D}"/>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pic>
        <p:nvPicPr>
          <p:cNvPr id="27" name="صورة 26">
            <a:extLst>
              <a:ext uri="{FF2B5EF4-FFF2-40B4-BE49-F238E27FC236}">
                <a16:creationId xmlns:a16="http://schemas.microsoft.com/office/drawing/2014/main" id="{1149BBBC-5E57-3549-BDC5-A548CC8B8841}"/>
              </a:ext>
            </a:extLst>
          </p:cNvPr>
          <p:cNvPicPr>
            <a:picLocks noChangeAspect="1"/>
          </p:cNvPicPr>
          <p:nvPr/>
        </p:nvPicPr>
        <p:blipFill rotWithShape="1">
          <a:blip r:embed="rId4">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25797077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a:r>
              <a:rPr lang="ar-SA" b="1" dirty="0">
                <a:latin typeface="Calibri" panose="020F0502020204030204" pitchFamily="34" charset="0"/>
                <a:cs typeface="Calibri" panose="020F0502020204030204" pitchFamily="34" charset="0"/>
              </a:rPr>
              <a:t>عناصر هامة في نظام إيرادات الدولة</a:t>
            </a:r>
          </a:p>
        </p:txBody>
      </p:sp>
      <p:grpSp>
        <p:nvGrpSpPr>
          <p:cNvPr id="21" name="Google Shape;732;p26">
            <a:extLst>
              <a:ext uri="{FF2B5EF4-FFF2-40B4-BE49-F238E27FC236}">
                <a16:creationId xmlns:a16="http://schemas.microsoft.com/office/drawing/2014/main" id="{33506EAA-3B43-5948-A2D7-FD05F015C7D4}"/>
              </a:ext>
            </a:extLst>
          </p:cNvPr>
          <p:cNvGrpSpPr/>
          <p:nvPr/>
        </p:nvGrpSpPr>
        <p:grpSpPr>
          <a:xfrm>
            <a:off x="179586" y="4712734"/>
            <a:ext cx="4406859" cy="1724363"/>
            <a:chOff x="2330843" y="4560313"/>
            <a:chExt cx="1301491" cy="1724363"/>
          </a:xfrm>
        </p:grpSpPr>
        <p:sp>
          <p:nvSpPr>
            <p:cNvPr id="22" name="Google Shape;733;p26">
              <a:extLst>
                <a:ext uri="{FF2B5EF4-FFF2-40B4-BE49-F238E27FC236}">
                  <a16:creationId xmlns:a16="http://schemas.microsoft.com/office/drawing/2014/main" id="{15CC08E8-6A33-AD44-B317-5A51A6731E2E}"/>
                </a:ext>
              </a:extLst>
            </p:cNvPr>
            <p:cNvSpPr txBox="1"/>
            <p:nvPr/>
          </p:nvSpPr>
          <p:spPr>
            <a:xfrm>
              <a:off x="2551706"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3" name="Google Shape;734;p26">
              <a:extLst>
                <a:ext uri="{FF2B5EF4-FFF2-40B4-BE49-F238E27FC236}">
                  <a16:creationId xmlns:a16="http://schemas.microsoft.com/office/drawing/2014/main" id="{40C4889E-F4C1-6E49-AC59-BF3C9EA69B3A}"/>
                </a:ext>
              </a:extLst>
            </p:cNvPr>
            <p:cNvSpPr txBox="1"/>
            <p:nvPr/>
          </p:nvSpPr>
          <p:spPr>
            <a:xfrm>
              <a:off x="2330843" y="4715056"/>
              <a:ext cx="1301491" cy="1569620"/>
            </a:xfrm>
            <a:prstGeom prst="rect">
              <a:avLst/>
            </a:prstGeom>
            <a:noFill/>
            <a:ln>
              <a:noFill/>
            </a:ln>
          </p:spPr>
          <p:txBody>
            <a:bodyPr spcFirstLastPara="1" wrap="square" lIns="91425" tIns="45700" rIns="91425" bIns="45700" anchor="t" anchorCtr="0">
              <a:spAutoFit/>
            </a:bodyPr>
            <a:lstStyle/>
            <a:p>
              <a:pPr lvl="0" algn="just" rtl="1"/>
              <a:r>
                <a:rPr lang="ar-SA" sz="2400" dirty="0">
                  <a:latin typeface="Calibri" panose="020F0502020204030204" pitchFamily="34" charset="0"/>
                  <a:cs typeface="Calibri" panose="020F0502020204030204" pitchFamily="34" charset="0"/>
                </a:rPr>
                <a:t>يجب على الجهة (حال حدوث أي مخالفة لهذا النظام ولائحته التنفيذية) إبلاغ الوزارة والأجهزة الرقابية في موعد أقصاه ثلاثون يوم عمل من اكتشاف المخالفة.</a:t>
              </a:r>
              <a:endParaRPr lang="en-US" sz="2400" dirty="0">
                <a:latin typeface="Calibri" panose="020F0502020204030204" pitchFamily="34" charset="0"/>
                <a:cs typeface="Calibri" panose="020F0502020204030204" pitchFamily="34" charset="0"/>
              </a:endParaRPr>
            </a:p>
          </p:txBody>
        </p:sp>
      </p:grpSp>
      <p:grpSp>
        <p:nvGrpSpPr>
          <p:cNvPr id="24" name="Google Shape;735;p26">
            <a:extLst>
              <a:ext uri="{FF2B5EF4-FFF2-40B4-BE49-F238E27FC236}">
                <a16:creationId xmlns:a16="http://schemas.microsoft.com/office/drawing/2014/main" id="{A19F4DBE-B2AB-ED4A-9ACA-27D69A5F5B1B}"/>
              </a:ext>
            </a:extLst>
          </p:cNvPr>
          <p:cNvGrpSpPr/>
          <p:nvPr/>
        </p:nvGrpSpPr>
        <p:grpSpPr>
          <a:xfrm>
            <a:off x="179586" y="2016039"/>
            <a:ext cx="4165395" cy="1938952"/>
            <a:chOff x="2344144" y="4279718"/>
            <a:chExt cx="1156098" cy="2001503"/>
          </a:xfrm>
        </p:grpSpPr>
        <p:sp>
          <p:nvSpPr>
            <p:cNvPr id="25" name="Google Shape;736;p26">
              <a:extLst>
                <a:ext uri="{FF2B5EF4-FFF2-40B4-BE49-F238E27FC236}">
                  <a16:creationId xmlns:a16="http://schemas.microsoft.com/office/drawing/2014/main" id="{08A00DE8-0D46-CD47-B9FF-6089AAABA149}"/>
                </a:ext>
              </a:extLst>
            </p:cNvPr>
            <p:cNvSpPr txBox="1"/>
            <p:nvPr/>
          </p:nvSpPr>
          <p:spPr>
            <a:xfrm>
              <a:off x="2551706" y="4560313"/>
              <a:ext cx="935717"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6" name="Google Shape;737;p26">
              <a:extLst>
                <a:ext uri="{FF2B5EF4-FFF2-40B4-BE49-F238E27FC236}">
                  <a16:creationId xmlns:a16="http://schemas.microsoft.com/office/drawing/2014/main" id="{22116000-ED08-5643-8A59-BA48C0447323}"/>
                </a:ext>
              </a:extLst>
            </p:cNvPr>
            <p:cNvSpPr txBox="1"/>
            <p:nvPr/>
          </p:nvSpPr>
          <p:spPr>
            <a:xfrm>
              <a:off x="2344144" y="4279718"/>
              <a:ext cx="1156098" cy="2001503"/>
            </a:xfrm>
            <a:prstGeom prst="rect">
              <a:avLst/>
            </a:prstGeom>
            <a:noFill/>
            <a:ln>
              <a:noFill/>
            </a:ln>
          </p:spPr>
          <p:txBody>
            <a:bodyPr spcFirstLastPara="1" wrap="square" lIns="91425" tIns="45700" rIns="91425" bIns="45700" anchor="t" anchorCtr="0">
              <a:spAutoFit/>
            </a:bodyPr>
            <a:lstStyle/>
            <a:p>
              <a:pPr lvl="0" algn="just" rtl="1"/>
              <a:r>
                <a:rPr lang="ar-SA" sz="2400" dirty="0">
                  <a:latin typeface="Calibri" panose="020F0502020204030204" pitchFamily="34" charset="0"/>
                  <a:cs typeface="Calibri" panose="020F0502020204030204" pitchFamily="34" charset="0"/>
                </a:rPr>
                <a:t>تتخذ وزارة المالية (وفقا للأساليب والتقنيات الحديثة) الإجراءات الكفيلة بتحصيل إيرادات الدولة، وتتحمل أجور تكاليف عملية التحصيل وفق ما تراه مناسبا.</a:t>
              </a:r>
              <a:endParaRPr lang="en-US" sz="2400" dirty="0">
                <a:latin typeface="Calibri" panose="020F0502020204030204" pitchFamily="34" charset="0"/>
                <a:cs typeface="Calibri" panose="020F0502020204030204" pitchFamily="34" charset="0"/>
              </a:endParaRPr>
            </a:p>
          </p:txBody>
        </p:sp>
      </p:grpSp>
      <p:grpSp>
        <p:nvGrpSpPr>
          <p:cNvPr id="28" name="Google Shape;739;p26">
            <a:extLst>
              <a:ext uri="{FF2B5EF4-FFF2-40B4-BE49-F238E27FC236}">
                <a16:creationId xmlns:a16="http://schemas.microsoft.com/office/drawing/2014/main" id="{2A49F808-6E59-8440-BCE1-98670C365FDE}"/>
              </a:ext>
            </a:extLst>
          </p:cNvPr>
          <p:cNvGrpSpPr/>
          <p:nvPr/>
        </p:nvGrpSpPr>
        <p:grpSpPr>
          <a:xfrm>
            <a:off x="7927464" y="4820250"/>
            <a:ext cx="3763104" cy="1015601"/>
            <a:chOff x="2551705" y="4560313"/>
            <a:chExt cx="1055168" cy="1015601"/>
          </a:xfrm>
        </p:grpSpPr>
        <p:sp>
          <p:nvSpPr>
            <p:cNvPr id="29" name="Google Shape;740;p26">
              <a:extLst>
                <a:ext uri="{FF2B5EF4-FFF2-40B4-BE49-F238E27FC236}">
                  <a16:creationId xmlns:a16="http://schemas.microsoft.com/office/drawing/2014/main" id="{9575135B-154B-F24F-8870-7A54A7A64ECF}"/>
                </a:ext>
              </a:extLst>
            </p:cNvPr>
            <p:cNvSpPr txBox="1"/>
            <p:nvPr/>
          </p:nvSpPr>
          <p:spPr>
            <a:xfrm>
              <a:off x="2551705"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0" name="Google Shape;741;p26">
              <a:extLst>
                <a:ext uri="{FF2B5EF4-FFF2-40B4-BE49-F238E27FC236}">
                  <a16:creationId xmlns:a16="http://schemas.microsoft.com/office/drawing/2014/main" id="{86CB051B-4B55-A544-A526-DA90FA0FA7EE}"/>
                </a:ext>
              </a:extLst>
            </p:cNvPr>
            <p:cNvSpPr txBox="1"/>
            <p:nvPr/>
          </p:nvSpPr>
          <p:spPr>
            <a:xfrm>
              <a:off x="2679109" y="4744958"/>
              <a:ext cx="927764" cy="830956"/>
            </a:xfrm>
            <a:prstGeom prst="rect">
              <a:avLst/>
            </a:prstGeom>
            <a:noFill/>
            <a:ln>
              <a:noFill/>
            </a:ln>
          </p:spPr>
          <p:txBody>
            <a:bodyPr spcFirstLastPara="1" wrap="square" lIns="91425" tIns="45700" rIns="91425" bIns="45700" anchor="t" anchorCtr="0">
              <a:spAutoFit/>
            </a:bodyPr>
            <a:lstStyle/>
            <a:p>
              <a:pPr lvl="0" algn="just" rtl="1"/>
              <a:r>
                <a:rPr lang="ar-SA" sz="2400" dirty="0">
                  <a:latin typeface="Calibri" panose="020F0502020204030204" pitchFamily="34" charset="0"/>
                  <a:cs typeface="Calibri" panose="020F0502020204030204" pitchFamily="34" charset="0"/>
                </a:rPr>
                <a:t>لا يحق للجهة الإعفاء من إيراد مستحق أو تأجيل تحصيله</a:t>
              </a:r>
              <a:endParaRPr sz="2000" dirty="0">
                <a:solidFill>
                  <a:srgbClr val="3494BA"/>
                </a:solidFill>
                <a:latin typeface="Calibri" panose="020F0502020204030204" pitchFamily="34" charset="0"/>
                <a:ea typeface="Calibri"/>
                <a:cs typeface="Calibri" panose="020F0502020204030204" pitchFamily="34" charset="0"/>
                <a:sym typeface="Calibri"/>
              </a:endParaRPr>
            </a:p>
          </p:txBody>
        </p:sp>
      </p:grpSp>
      <p:grpSp>
        <p:nvGrpSpPr>
          <p:cNvPr id="31" name="Google Shape;742;p26">
            <a:extLst>
              <a:ext uri="{FF2B5EF4-FFF2-40B4-BE49-F238E27FC236}">
                <a16:creationId xmlns:a16="http://schemas.microsoft.com/office/drawing/2014/main" id="{E1E45623-871C-014A-A85C-B13E4A8BCF5A}"/>
              </a:ext>
            </a:extLst>
          </p:cNvPr>
          <p:cNvGrpSpPr/>
          <p:nvPr/>
        </p:nvGrpSpPr>
        <p:grpSpPr>
          <a:xfrm>
            <a:off x="7083256" y="2227547"/>
            <a:ext cx="4607313" cy="1200288"/>
            <a:chOff x="2281554" y="4506960"/>
            <a:chExt cx="1321212" cy="1290473"/>
          </a:xfrm>
        </p:grpSpPr>
        <p:sp>
          <p:nvSpPr>
            <p:cNvPr id="32" name="Google Shape;743;p26">
              <a:extLst>
                <a:ext uri="{FF2B5EF4-FFF2-40B4-BE49-F238E27FC236}">
                  <a16:creationId xmlns:a16="http://schemas.microsoft.com/office/drawing/2014/main" id="{E60BEEFB-D6A3-7A43-A7E3-1F1C9484E064}"/>
                </a:ext>
              </a:extLst>
            </p:cNvPr>
            <p:cNvSpPr txBox="1"/>
            <p:nvPr/>
          </p:nvSpPr>
          <p:spPr>
            <a:xfrm>
              <a:off x="2551705"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3" name="Google Shape;744;p26">
              <a:extLst>
                <a:ext uri="{FF2B5EF4-FFF2-40B4-BE49-F238E27FC236}">
                  <a16:creationId xmlns:a16="http://schemas.microsoft.com/office/drawing/2014/main" id="{AAC9829B-B858-3E46-A853-D590AEFA980E}"/>
                </a:ext>
              </a:extLst>
            </p:cNvPr>
            <p:cNvSpPr txBox="1"/>
            <p:nvPr/>
          </p:nvSpPr>
          <p:spPr>
            <a:xfrm>
              <a:off x="2281554" y="4506960"/>
              <a:ext cx="1321212" cy="1290473"/>
            </a:xfrm>
            <a:prstGeom prst="rect">
              <a:avLst/>
            </a:prstGeom>
            <a:noFill/>
            <a:ln>
              <a:noFill/>
            </a:ln>
          </p:spPr>
          <p:txBody>
            <a:bodyPr spcFirstLastPara="1" wrap="square" lIns="91425" tIns="45700" rIns="91425" bIns="45700" anchor="t" anchorCtr="0">
              <a:spAutoFit/>
            </a:bodyPr>
            <a:lstStyle/>
            <a:p>
              <a:pPr lvl="0" algn="just"/>
              <a:r>
                <a:rPr lang="ar-SA" sz="2400" dirty="0">
                  <a:latin typeface="Calibri" panose="020F0502020204030204" pitchFamily="34" charset="0"/>
                  <a:cs typeface="Calibri" panose="020F0502020204030204" pitchFamily="34" charset="0"/>
                </a:rPr>
                <a:t>تتولى الجهة إيداع إيراداتها في الحسابات التي خصصتها لها وزارة المالية في البنك المركزي أو البنوك المحلية وذلك في مواعيدها المحددة.</a:t>
              </a:r>
              <a:endParaRPr sz="2000" dirty="0">
                <a:latin typeface="Calibri" panose="020F0502020204030204" pitchFamily="34" charset="0"/>
                <a:ea typeface="Calibri"/>
                <a:cs typeface="Calibri" panose="020F0502020204030204" pitchFamily="34" charset="0"/>
                <a:sym typeface="Calibri"/>
              </a:endParaRPr>
            </a:p>
          </p:txBody>
        </p:sp>
      </p:grpSp>
      <p:cxnSp>
        <p:nvCxnSpPr>
          <p:cNvPr id="34" name="موصل مستقيم 33">
            <a:extLst>
              <a:ext uri="{FF2B5EF4-FFF2-40B4-BE49-F238E27FC236}">
                <a16:creationId xmlns:a16="http://schemas.microsoft.com/office/drawing/2014/main" id="{78C9F64A-1F07-834C-8492-1A1489D3018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5" name="مجموعة 34">
            <a:extLst>
              <a:ext uri="{FF2B5EF4-FFF2-40B4-BE49-F238E27FC236}">
                <a16:creationId xmlns:a16="http://schemas.microsoft.com/office/drawing/2014/main" id="{3CB0F851-3936-8748-9A79-58ABDE40EBDC}"/>
              </a:ext>
            </a:extLst>
          </p:cNvPr>
          <p:cNvGrpSpPr/>
          <p:nvPr/>
        </p:nvGrpSpPr>
        <p:grpSpPr>
          <a:xfrm>
            <a:off x="10397366" y="81535"/>
            <a:ext cx="1691239" cy="1603376"/>
            <a:chOff x="10397366" y="81535"/>
            <a:chExt cx="1691239" cy="1603376"/>
          </a:xfrm>
        </p:grpSpPr>
        <p:pic>
          <p:nvPicPr>
            <p:cNvPr id="36" name="صورة 35">
              <a:extLst>
                <a:ext uri="{FF2B5EF4-FFF2-40B4-BE49-F238E27FC236}">
                  <a16:creationId xmlns:a16="http://schemas.microsoft.com/office/drawing/2014/main" id="{7331FF2F-2600-6F4C-BE42-061054F2F404}"/>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37" name="صورة 36">
              <a:extLst>
                <a:ext uri="{FF2B5EF4-FFF2-40B4-BE49-F238E27FC236}">
                  <a16:creationId xmlns:a16="http://schemas.microsoft.com/office/drawing/2014/main" id="{B2231206-8CC4-FA4A-92F5-688327FFF880}"/>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2" name="مجموعة 1">
            <a:extLst>
              <a:ext uri="{FF2B5EF4-FFF2-40B4-BE49-F238E27FC236}">
                <a16:creationId xmlns:a16="http://schemas.microsoft.com/office/drawing/2014/main" id="{A8E59436-CB2E-5345-BA0C-7FBFBF634DF8}"/>
              </a:ext>
            </a:extLst>
          </p:cNvPr>
          <p:cNvGrpSpPr/>
          <p:nvPr/>
        </p:nvGrpSpPr>
        <p:grpSpPr>
          <a:xfrm rot="18895312">
            <a:off x="4650364" y="2620646"/>
            <a:ext cx="2855854" cy="2855853"/>
            <a:chOff x="4650364" y="2620646"/>
            <a:chExt cx="2855854" cy="2855853"/>
          </a:xfrm>
        </p:grpSpPr>
        <p:sp>
          <p:nvSpPr>
            <p:cNvPr id="38" name="Freeform 34">
              <a:extLst>
                <a:ext uri="{FF2B5EF4-FFF2-40B4-BE49-F238E27FC236}">
                  <a16:creationId xmlns:a16="http://schemas.microsoft.com/office/drawing/2014/main" id="{295376C8-8AC5-B442-86BD-894F4AE31EAC}"/>
                </a:ext>
              </a:extLst>
            </p:cNvPr>
            <p:cNvSpPr/>
            <p:nvPr/>
          </p:nvSpPr>
          <p:spPr>
            <a:xfrm>
              <a:off x="4650368" y="2620648"/>
              <a:ext cx="1427925" cy="1427925"/>
            </a:xfrm>
            <a:custGeom>
              <a:avLst/>
              <a:gdLst>
                <a:gd name="connsiteX0" fmla="*/ 0 w 4434251"/>
                <a:gd name="connsiteY0" fmla="*/ 0 h 4434253"/>
                <a:gd name="connsiteX1" fmla="*/ 4434251 w 4434251"/>
                <a:gd name="connsiteY1" fmla="*/ 979570 h 4434253"/>
                <a:gd name="connsiteX2" fmla="*/ 4434251 w 4434251"/>
                <a:gd name="connsiteY2" fmla="*/ 2412618 h 4434253"/>
                <a:gd name="connsiteX3" fmla="*/ 4324008 w 4434251"/>
                <a:gd name="connsiteY3" fmla="*/ 2418185 h 4434253"/>
                <a:gd name="connsiteX4" fmla="*/ 2474661 w 4434251"/>
                <a:gd name="connsiteY4" fmla="*/ 4267532 h 4434253"/>
                <a:gd name="connsiteX5" fmla="*/ 2466242 w 4434251"/>
                <a:gd name="connsiteY5" fmla="*/ 4434253 h 4434253"/>
                <a:gd name="connsiteX6" fmla="*/ 979569 w 4434251"/>
                <a:gd name="connsiteY6" fmla="*/ 4434253 h 443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3">
                  <a:moveTo>
                    <a:pt x="0" y="0"/>
                  </a:moveTo>
                  <a:lnTo>
                    <a:pt x="4434251" y="979570"/>
                  </a:lnTo>
                  <a:lnTo>
                    <a:pt x="4434251" y="2412618"/>
                  </a:lnTo>
                  <a:lnTo>
                    <a:pt x="4324008" y="2418185"/>
                  </a:lnTo>
                  <a:cubicBezTo>
                    <a:pt x="3348899" y="2517213"/>
                    <a:pt x="2573689" y="3292424"/>
                    <a:pt x="2474661" y="4267532"/>
                  </a:cubicBezTo>
                  <a:lnTo>
                    <a:pt x="2466242" y="4434253"/>
                  </a:lnTo>
                  <a:lnTo>
                    <a:pt x="979569" y="4434253"/>
                  </a:lnTo>
                  <a:close/>
                </a:path>
              </a:pathLst>
            </a:custGeom>
            <a:solidFill>
              <a:srgbClr val="27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39">
              <a:extLst>
                <a:ext uri="{FF2B5EF4-FFF2-40B4-BE49-F238E27FC236}">
                  <a16:creationId xmlns:a16="http://schemas.microsoft.com/office/drawing/2014/main" id="{1426AE0D-14E9-074C-BBBE-190343FF4E0F}"/>
                </a:ext>
              </a:extLst>
            </p:cNvPr>
            <p:cNvSpPr/>
            <p:nvPr/>
          </p:nvSpPr>
          <p:spPr>
            <a:xfrm>
              <a:off x="6078293" y="2620646"/>
              <a:ext cx="1427925" cy="1427925"/>
            </a:xfrm>
            <a:custGeom>
              <a:avLst/>
              <a:gdLst>
                <a:gd name="connsiteX0" fmla="*/ 4434254 w 4434254"/>
                <a:gd name="connsiteY0" fmla="*/ 0 h 4434252"/>
                <a:gd name="connsiteX1" fmla="*/ 3454684 w 4434254"/>
                <a:gd name="connsiteY1" fmla="*/ 4434252 h 4434252"/>
                <a:gd name="connsiteX2" fmla="*/ 1968016 w 4434254"/>
                <a:gd name="connsiteY2" fmla="*/ 4434252 h 4434252"/>
                <a:gd name="connsiteX3" fmla="*/ 1959597 w 4434254"/>
                <a:gd name="connsiteY3" fmla="*/ 4267530 h 4434252"/>
                <a:gd name="connsiteX4" fmla="*/ 110250 w 4434254"/>
                <a:gd name="connsiteY4" fmla="*/ 2418183 h 4434252"/>
                <a:gd name="connsiteX5" fmla="*/ 0 w 4434254"/>
                <a:gd name="connsiteY5" fmla="*/ 2412616 h 4434252"/>
                <a:gd name="connsiteX6" fmla="*/ 0 w 4434254"/>
                <a:gd name="connsiteY6" fmla="*/ 979569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2">
                  <a:moveTo>
                    <a:pt x="4434254" y="0"/>
                  </a:moveTo>
                  <a:lnTo>
                    <a:pt x="3454684" y="4434252"/>
                  </a:lnTo>
                  <a:lnTo>
                    <a:pt x="1968016" y="4434252"/>
                  </a:lnTo>
                  <a:lnTo>
                    <a:pt x="1959597" y="4267530"/>
                  </a:lnTo>
                  <a:cubicBezTo>
                    <a:pt x="1860570" y="3292422"/>
                    <a:pt x="1085359" y="2517211"/>
                    <a:pt x="110250" y="2418183"/>
                  </a:cubicBezTo>
                  <a:lnTo>
                    <a:pt x="0" y="2412616"/>
                  </a:lnTo>
                  <a:lnTo>
                    <a:pt x="0" y="979569"/>
                  </a:lnTo>
                  <a:close/>
                </a:path>
              </a:pathLst>
            </a:custGeom>
            <a:solidFill>
              <a:srgbClr val="7A8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40">
              <a:extLst>
                <a:ext uri="{FF2B5EF4-FFF2-40B4-BE49-F238E27FC236}">
                  <a16:creationId xmlns:a16="http://schemas.microsoft.com/office/drawing/2014/main" id="{22ADEA7A-6F6C-4741-84CD-B580AF5490E9}"/>
                </a:ext>
              </a:extLst>
            </p:cNvPr>
            <p:cNvSpPr/>
            <p:nvPr/>
          </p:nvSpPr>
          <p:spPr>
            <a:xfrm>
              <a:off x="4650364" y="4048574"/>
              <a:ext cx="1427925" cy="1427925"/>
            </a:xfrm>
            <a:custGeom>
              <a:avLst/>
              <a:gdLst>
                <a:gd name="connsiteX0" fmla="*/ 979569 w 4434251"/>
                <a:gd name="connsiteY0" fmla="*/ 0 h 4434252"/>
                <a:gd name="connsiteX1" fmla="*/ 2471946 w 4434251"/>
                <a:gd name="connsiteY1" fmla="*/ 0 h 4434252"/>
                <a:gd name="connsiteX2" fmla="*/ 2474661 w 4434251"/>
                <a:gd name="connsiteY2" fmla="*/ 53772 h 4434252"/>
                <a:gd name="connsiteX3" fmla="*/ 4324008 w 4434251"/>
                <a:gd name="connsiteY3" fmla="*/ 1903119 h 4434252"/>
                <a:gd name="connsiteX4" fmla="*/ 4434251 w 4434251"/>
                <a:gd name="connsiteY4" fmla="*/ 1908686 h 4434252"/>
                <a:gd name="connsiteX5" fmla="*/ 4434251 w 4434251"/>
                <a:gd name="connsiteY5" fmla="*/ 3454683 h 4434252"/>
                <a:gd name="connsiteX6" fmla="*/ 0 w 4434251"/>
                <a:gd name="connsiteY6" fmla="*/ 4434252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2">
                  <a:moveTo>
                    <a:pt x="979569" y="0"/>
                  </a:moveTo>
                  <a:lnTo>
                    <a:pt x="2471946" y="0"/>
                  </a:lnTo>
                  <a:lnTo>
                    <a:pt x="2474661" y="53772"/>
                  </a:lnTo>
                  <a:cubicBezTo>
                    <a:pt x="2573689" y="1028881"/>
                    <a:pt x="3348899" y="1804091"/>
                    <a:pt x="4324008" y="1903119"/>
                  </a:cubicBezTo>
                  <a:lnTo>
                    <a:pt x="4434251" y="1908686"/>
                  </a:lnTo>
                  <a:lnTo>
                    <a:pt x="4434251" y="3454683"/>
                  </a:lnTo>
                  <a:lnTo>
                    <a:pt x="0" y="4434252"/>
                  </a:lnTo>
                  <a:close/>
                </a:path>
              </a:pathLst>
            </a:custGeom>
            <a:solidFill>
              <a:srgbClr val="3A9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900"/>
            </a:p>
          </p:txBody>
        </p:sp>
        <p:sp>
          <p:nvSpPr>
            <p:cNvPr id="41" name="Freeform 41">
              <a:extLst>
                <a:ext uri="{FF2B5EF4-FFF2-40B4-BE49-F238E27FC236}">
                  <a16:creationId xmlns:a16="http://schemas.microsoft.com/office/drawing/2014/main" id="{4E103243-5BFB-3947-8ABC-357DB3913A4C}"/>
                </a:ext>
              </a:extLst>
            </p:cNvPr>
            <p:cNvSpPr/>
            <p:nvPr/>
          </p:nvSpPr>
          <p:spPr>
            <a:xfrm>
              <a:off x="6073535" y="4048574"/>
              <a:ext cx="1427925" cy="1427925"/>
            </a:xfrm>
            <a:custGeom>
              <a:avLst/>
              <a:gdLst>
                <a:gd name="connsiteX0" fmla="*/ 1962312 w 4434254"/>
                <a:gd name="connsiteY0" fmla="*/ 0 h 4434253"/>
                <a:gd name="connsiteX1" fmla="*/ 3454684 w 4434254"/>
                <a:gd name="connsiteY1" fmla="*/ 0 h 4434253"/>
                <a:gd name="connsiteX2" fmla="*/ 4434254 w 4434254"/>
                <a:gd name="connsiteY2" fmla="*/ 4434253 h 4434253"/>
                <a:gd name="connsiteX3" fmla="*/ 0 w 4434254"/>
                <a:gd name="connsiteY3" fmla="*/ 3454683 h 4434253"/>
                <a:gd name="connsiteX4" fmla="*/ 0 w 4434254"/>
                <a:gd name="connsiteY4" fmla="*/ 1908687 h 4434253"/>
                <a:gd name="connsiteX5" fmla="*/ 110250 w 4434254"/>
                <a:gd name="connsiteY5" fmla="*/ 1903120 h 4434253"/>
                <a:gd name="connsiteX6" fmla="*/ 1959597 w 4434254"/>
                <a:gd name="connsiteY6" fmla="*/ 53773 h 443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3">
                  <a:moveTo>
                    <a:pt x="1962312" y="0"/>
                  </a:moveTo>
                  <a:lnTo>
                    <a:pt x="3454684" y="0"/>
                  </a:lnTo>
                  <a:lnTo>
                    <a:pt x="4434254" y="4434253"/>
                  </a:lnTo>
                  <a:lnTo>
                    <a:pt x="0" y="3454683"/>
                  </a:lnTo>
                  <a:lnTo>
                    <a:pt x="0" y="1908687"/>
                  </a:lnTo>
                  <a:lnTo>
                    <a:pt x="110250" y="1903120"/>
                  </a:lnTo>
                  <a:cubicBezTo>
                    <a:pt x="1085359" y="1804092"/>
                    <a:pt x="1860570" y="1028882"/>
                    <a:pt x="1959597" y="53773"/>
                  </a:cubicBezTo>
                  <a:close/>
                </a:path>
              </a:pathLst>
            </a:custGeom>
            <a:solidFill>
              <a:srgbClr val="5CB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pic>
        <p:nvPicPr>
          <p:cNvPr id="45" name="صورة 44">
            <a:extLst>
              <a:ext uri="{FF2B5EF4-FFF2-40B4-BE49-F238E27FC236}">
                <a16:creationId xmlns:a16="http://schemas.microsoft.com/office/drawing/2014/main" id="{318D4107-E448-1549-BE71-3FE885E05CA9}"/>
              </a:ext>
            </a:extLst>
          </p:cNvPr>
          <p:cNvPicPr>
            <a:picLocks noChangeAspect="1"/>
          </p:cNvPicPr>
          <p:nvPr/>
        </p:nvPicPr>
        <p:blipFill>
          <a:blip r:embed="rId3"/>
          <a:stretch>
            <a:fillRect/>
          </a:stretch>
        </p:blipFill>
        <p:spPr>
          <a:xfrm>
            <a:off x="5467518" y="3429000"/>
            <a:ext cx="1221547" cy="1221547"/>
          </a:xfrm>
          <a:prstGeom prst="rect">
            <a:avLst/>
          </a:prstGeom>
        </p:spPr>
      </p:pic>
      <p:pic>
        <p:nvPicPr>
          <p:cNvPr id="27" name="صورة 26">
            <a:extLst>
              <a:ext uri="{FF2B5EF4-FFF2-40B4-BE49-F238E27FC236}">
                <a16:creationId xmlns:a16="http://schemas.microsoft.com/office/drawing/2014/main" id="{C2ACEEB8-3292-FC46-8B10-986A4E5215EA}"/>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Tree>
    <p:extLst>
      <p:ext uri="{BB962C8B-B14F-4D97-AF65-F5344CB8AC3E}">
        <p14:creationId xmlns:p14="http://schemas.microsoft.com/office/powerpoint/2010/main" val="2899140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12961ACE-5902-CE40-BBBF-E984081799BD}"/>
              </a:ext>
            </a:extLst>
          </p:cNvPr>
          <p:cNvSpPr>
            <a:spLocks noGrp="1"/>
          </p:cNvSpPr>
          <p:nvPr>
            <p:ph type="title"/>
          </p:nvPr>
        </p:nvSpPr>
        <p:spPr>
          <a:xfrm>
            <a:off x="839789" y="457200"/>
            <a:ext cx="9232900" cy="1459148"/>
          </a:xfrm>
        </p:spPr>
        <p:txBody>
          <a:bodyPr anchor="ctr"/>
          <a:lstStyle/>
          <a:p>
            <a:pPr algn="r" defTabSz="914400" rtl="1" eaLnBrk="1" latinLnBrk="0" hangingPunct="1">
              <a:lnSpc>
                <a:spcPct val="90000"/>
              </a:lnSpc>
              <a:spcBef>
                <a:spcPct val="0"/>
              </a:spcBef>
              <a:buNone/>
            </a:pPr>
            <a:r>
              <a:rPr lang="ar-SA" b="1" dirty="0">
                <a:solidFill>
                  <a:srgbClr val="3D4B4D"/>
                </a:solidFill>
                <a:latin typeface="Calibri" panose="020F0502020204030204" pitchFamily="34" charset="0"/>
                <a:cs typeface="Calibri" panose="020F0502020204030204" pitchFamily="34" charset="0"/>
              </a:rPr>
              <a:t>الضوابط الرقابية</a:t>
            </a:r>
          </a:p>
        </p:txBody>
      </p:sp>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269416"/>
            <a:ext cx="10847386" cy="1212578"/>
          </a:xfrm>
        </p:spPr>
        <p:txBody>
          <a:bodyPr anchor="t">
            <a:noAutofit/>
          </a:bodyPr>
          <a:lstStyle/>
          <a:p>
            <a:pPr marL="0" indent="0" algn="r" defTabSz="914400" rtl="1" eaLnBrk="1" latinLnBrk="0" hangingPunct="1">
              <a:lnSpc>
                <a:spcPct val="90000"/>
              </a:lnSpc>
              <a:spcBef>
                <a:spcPts val="1000"/>
              </a:spcBef>
              <a:buFont typeface="Arial" panose="020B0604020202020204" pitchFamily="34" charset="0"/>
              <a:buNone/>
            </a:pPr>
            <a:r>
              <a:rPr lang="ar-SA" sz="2800" dirty="0">
                <a:latin typeface="Calibri" panose="020F0502020204030204" pitchFamily="34" charset="0"/>
                <a:cs typeface="Calibri" panose="020F0502020204030204" pitchFamily="34" charset="0"/>
              </a:rPr>
              <a:t>يتم بناء الضوابط الرقابية عند تصميم أنظمة الرقابة، وتأخذ هذه الضوابط عدة أشكال وهي</a:t>
            </a:r>
          </a:p>
          <a:p>
            <a:pPr marL="0" indent="0" algn="r" defTabSz="914400" rtl="1" eaLnBrk="1" latinLnBrk="0" hangingPunct="1">
              <a:lnSpc>
                <a:spcPct val="90000"/>
              </a:lnSpc>
              <a:spcBef>
                <a:spcPts val="1000"/>
              </a:spcBef>
              <a:buFont typeface="Arial" panose="020B0604020202020204" pitchFamily="34" charset="0"/>
              <a:buNone/>
            </a:pPr>
            <a:endParaRPr lang="ar-SA" sz="2800" dirty="0">
              <a:latin typeface="Calibri" panose="020F0502020204030204" pitchFamily="34" charset="0"/>
              <a:cs typeface="Calibri" panose="020F0502020204030204" pitchFamily="34" charset="0"/>
            </a:endParaRPr>
          </a:p>
        </p:txBody>
      </p:sp>
      <p:sp>
        <p:nvSpPr>
          <p:cNvPr id="5" name="Google Shape;1878;p49">
            <a:extLst>
              <a:ext uri="{FF2B5EF4-FFF2-40B4-BE49-F238E27FC236}">
                <a16:creationId xmlns:a16="http://schemas.microsoft.com/office/drawing/2014/main" id="{003C5E80-5BF4-B74A-B59C-5D41DBCCE788}"/>
              </a:ext>
            </a:extLst>
          </p:cNvPr>
          <p:cNvSpPr/>
          <p:nvPr/>
        </p:nvSpPr>
        <p:spPr>
          <a:xfrm>
            <a:off x="2402589" y="3537526"/>
            <a:ext cx="2192587" cy="1247925"/>
          </a:xfrm>
          <a:custGeom>
            <a:avLst/>
            <a:gdLst/>
            <a:ahLst/>
            <a:cxnLst/>
            <a:rect l="l" t="t" r="r" b="b"/>
            <a:pathLst>
              <a:path w="36009" h="34982" extrusionOk="0">
                <a:moveTo>
                  <a:pt x="30516" y="2184"/>
                </a:moveTo>
                <a:cubicBezTo>
                  <a:pt x="31071" y="2184"/>
                  <a:pt x="31620" y="2276"/>
                  <a:pt x="32113" y="2503"/>
                </a:cubicBezTo>
                <a:cubicBezTo>
                  <a:pt x="32335" y="2598"/>
                  <a:pt x="32208" y="2978"/>
                  <a:pt x="31954" y="2978"/>
                </a:cubicBezTo>
                <a:cubicBezTo>
                  <a:pt x="31465" y="2949"/>
                  <a:pt x="30975" y="2815"/>
                  <a:pt x="30461" y="2815"/>
                </a:cubicBezTo>
                <a:cubicBezTo>
                  <a:pt x="30410" y="2815"/>
                  <a:pt x="30359" y="2816"/>
                  <a:pt x="30308" y="2819"/>
                </a:cubicBezTo>
                <a:cubicBezTo>
                  <a:pt x="29674" y="2819"/>
                  <a:pt x="29041" y="2914"/>
                  <a:pt x="28439" y="3073"/>
                </a:cubicBezTo>
                <a:cubicBezTo>
                  <a:pt x="28411" y="3081"/>
                  <a:pt x="28384" y="3085"/>
                  <a:pt x="28358" y="3085"/>
                </a:cubicBezTo>
                <a:cubicBezTo>
                  <a:pt x="28103" y="3085"/>
                  <a:pt x="28024" y="2684"/>
                  <a:pt x="28313" y="2598"/>
                </a:cubicBezTo>
                <a:cubicBezTo>
                  <a:pt x="28973" y="2359"/>
                  <a:pt x="29751" y="2184"/>
                  <a:pt x="30516" y="2184"/>
                </a:cubicBezTo>
                <a:close/>
                <a:moveTo>
                  <a:pt x="29043" y="3673"/>
                </a:moveTo>
                <a:cubicBezTo>
                  <a:pt x="29052" y="3673"/>
                  <a:pt x="29062" y="3673"/>
                  <a:pt x="29073" y="3674"/>
                </a:cubicBezTo>
                <a:cubicBezTo>
                  <a:pt x="30244" y="3674"/>
                  <a:pt x="31511" y="3769"/>
                  <a:pt x="32588" y="4213"/>
                </a:cubicBezTo>
                <a:cubicBezTo>
                  <a:pt x="32893" y="4365"/>
                  <a:pt x="32669" y="4753"/>
                  <a:pt x="32397" y="4753"/>
                </a:cubicBezTo>
                <a:cubicBezTo>
                  <a:pt x="32387" y="4753"/>
                  <a:pt x="32377" y="4752"/>
                  <a:pt x="32366" y="4751"/>
                </a:cubicBezTo>
                <a:cubicBezTo>
                  <a:pt x="31258" y="4593"/>
                  <a:pt x="30213" y="4308"/>
                  <a:pt x="29073" y="4244"/>
                </a:cubicBezTo>
                <a:cubicBezTo>
                  <a:pt x="28703" y="4213"/>
                  <a:pt x="28693" y="3673"/>
                  <a:pt x="29043" y="3673"/>
                </a:cubicBezTo>
                <a:close/>
                <a:moveTo>
                  <a:pt x="0" y="1"/>
                </a:moveTo>
                <a:cubicBezTo>
                  <a:pt x="855" y="8076"/>
                  <a:pt x="539" y="16373"/>
                  <a:pt x="760" y="24481"/>
                </a:cubicBezTo>
                <a:cubicBezTo>
                  <a:pt x="792" y="26318"/>
                  <a:pt x="824" y="28154"/>
                  <a:pt x="855" y="29991"/>
                </a:cubicBezTo>
                <a:cubicBezTo>
                  <a:pt x="887" y="31828"/>
                  <a:pt x="634" y="32430"/>
                  <a:pt x="1901" y="33855"/>
                </a:cubicBezTo>
                <a:cubicBezTo>
                  <a:pt x="2778" y="34847"/>
                  <a:pt x="3167" y="34982"/>
                  <a:pt x="3951" y="34982"/>
                </a:cubicBezTo>
                <a:cubicBezTo>
                  <a:pt x="4243" y="34982"/>
                  <a:pt x="4589" y="34963"/>
                  <a:pt x="5036" y="34963"/>
                </a:cubicBezTo>
                <a:cubicBezTo>
                  <a:pt x="9058" y="34931"/>
                  <a:pt x="13048" y="34931"/>
                  <a:pt x="17070" y="34900"/>
                </a:cubicBezTo>
                <a:cubicBezTo>
                  <a:pt x="21314" y="34868"/>
                  <a:pt x="25589" y="34836"/>
                  <a:pt x="29833" y="34836"/>
                </a:cubicBezTo>
                <a:cubicBezTo>
                  <a:pt x="32335" y="34805"/>
                  <a:pt x="33665" y="34836"/>
                  <a:pt x="34140" y="32176"/>
                </a:cubicBezTo>
                <a:cubicBezTo>
                  <a:pt x="34488" y="30213"/>
                  <a:pt x="34298" y="27996"/>
                  <a:pt x="34361" y="26001"/>
                </a:cubicBezTo>
                <a:cubicBezTo>
                  <a:pt x="34615" y="18210"/>
                  <a:pt x="36008" y="9343"/>
                  <a:pt x="34076" y="1711"/>
                </a:cubicBezTo>
                <a:cubicBezTo>
                  <a:pt x="34013" y="1426"/>
                  <a:pt x="34108" y="1236"/>
                  <a:pt x="34235" y="1077"/>
                </a:cubicBezTo>
                <a:lnTo>
                  <a:pt x="34235" y="1077"/>
                </a:lnTo>
                <a:cubicBezTo>
                  <a:pt x="33972" y="1103"/>
                  <a:pt x="33502" y="1114"/>
                  <a:pt x="32870" y="1114"/>
                </a:cubicBezTo>
                <a:cubicBezTo>
                  <a:pt x="27177" y="1114"/>
                  <a:pt x="8288" y="191"/>
                  <a:pt x="8203" y="191"/>
                </a:cubicBezTo>
                <a:cubicBezTo>
                  <a:pt x="5479" y="159"/>
                  <a:pt x="2756" y="127"/>
                  <a:pt x="0" y="1"/>
                </a:cubicBezTo>
                <a:close/>
              </a:path>
            </a:pathLst>
          </a:custGeom>
          <a:solidFill>
            <a:schemeClr val="accent4"/>
          </a:solidFill>
          <a:ln>
            <a:noFill/>
          </a:ln>
        </p:spPr>
        <p:txBody>
          <a:bodyPr spcFirstLastPara="1" wrap="square" lIns="91425" tIns="91425" rIns="91425" bIns="91425" anchor="ctr" anchorCtr="0">
            <a:noAutofit/>
          </a:bodyPr>
          <a:lstStyle/>
          <a:p>
            <a:pPr lvl="0" algn="ctr" rtl="0"/>
            <a:r>
              <a:rPr lang="ar-SA" sz="2800" b="1" dirty="0">
                <a:solidFill>
                  <a:schemeClr val="bg1"/>
                </a:solidFill>
                <a:latin typeface="Calibri" panose="020F0502020204030204" pitchFamily="34" charset="0"/>
                <a:cs typeface="Calibri" panose="020F0502020204030204" pitchFamily="34" charset="0"/>
              </a:rPr>
              <a:t>ضوابط رادعة</a:t>
            </a:r>
            <a:endParaRPr lang="ar-SA" b="1" dirty="0">
              <a:solidFill>
                <a:schemeClr val="bg1"/>
              </a:solidFill>
              <a:latin typeface="Calibri" panose="020F0502020204030204" pitchFamily="34" charset="0"/>
              <a:ea typeface="Fira Sans"/>
              <a:cs typeface="Calibri" panose="020F0502020204030204" pitchFamily="34" charset="0"/>
              <a:sym typeface="Fira Sans"/>
            </a:endParaRPr>
          </a:p>
        </p:txBody>
      </p:sp>
      <p:sp>
        <p:nvSpPr>
          <p:cNvPr id="7" name="Google Shape;1879;p49">
            <a:extLst>
              <a:ext uri="{FF2B5EF4-FFF2-40B4-BE49-F238E27FC236}">
                <a16:creationId xmlns:a16="http://schemas.microsoft.com/office/drawing/2014/main" id="{6B79E1AA-DC8C-B94E-9CB5-F75A7DC66ECA}"/>
              </a:ext>
            </a:extLst>
          </p:cNvPr>
          <p:cNvSpPr/>
          <p:nvPr/>
        </p:nvSpPr>
        <p:spPr>
          <a:xfrm>
            <a:off x="2296512" y="3510672"/>
            <a:ext cx="2316011" cy="1333469"/>
          </a:xfrm>
          <a:custGeom>
            <a:avLst/>
            <a:gdLst/>
            <a:ahLst/>
            <a:cxnLst/>
            <a:rect l="l" t="t" r="r" b="b"/>
            <a:pathLst>
              <a:path w="38036" h="37380" extrusionOk="0">
                <a:moveTo>
                  <a:pt x="1489" y="834"/>
                </a:moveTo>
                <a:cubicBezTo>
                  <a:pt x="4245" y="992"/>
                  <a:pt x="8520" y="960"/>
                  <a:pt x="11117" y="1372"/>
                </a:cubicBezTo>
                <a:cubicBezTo>
                  <a:pt x="13365" y="1761"/>
                  <a:pt x="20867" y="2733"/>
                  <a:pt x="25117" y="2733"/>
                </a:cubicBezTo>
                <a:cubicBezTo>
                  <a:pt x="25717" y="2733"/>
                  <a:pt x="26252" y="2714"/>
                  <a:pt x="26698" y="2670"/>
                </a:cubicBezTo>
                <a:cubicBezTo>
                  <a:pt x="30340" y="2290"/>
                  <a:pt x="33127" y="2164"/>
                  <a:pt x="35724" y="1910"/>
                </a:cubicBezTo>
                <a:lnTo>
                  <a:pt x="35724" y="1910"/>
                </a:lnTo>
                <a:cubicBezTo>
                  <a:pt x="35597" y="2069"/>
                  <a:pt x="35502" y="2290"/>
                  <a:pt x="35565" y="2544"/>
                </a:cubicBezTo>
                <a:cubicBezTo>
                  <a:pt x="37497" y="10176"/>
                  <a:pt x="36104" y="19043"/>
                  <a:pt x="35850" y="26834"/>
                </a:cubicBezTo>
                <a:cubicBezTo>
                  <a:pt x="35787" y="28829"/>
                  <a:pt x="35977" y="31046"/>
                  <a:pt x="35629" y="33009"/>
                </a:cubicBezTo>
                <a:cubicBezTo>
                  <a:pt x="35154" y="35669"/>
                  <a:pt x="33824" y="35638"/>
                  <a:pt x="31322" y="35669"/>
                </a:cubicBezTo>
                <a:cubicBezTo>
                  <a:pt x="27078" y="35701"/>
                  <a:pt x="22834" y="35733"/>
                  <a:pt x="18559" y="35733"/>
                </a:cubicBezTo>
                <a:cubicBezTo>
                  <a:pt x="14537" y="35764"/>
                  <a:pt x="10547" y="35796"/>
                  <a:pt x="6525" y="35796"/>
                </a:cubicBezTo>
                <a:cubicBezTo>
                  <a:pt x="6078" y="35796"/>
                  <a:pt x="5732" y="35815"/>
                  <a:pt x="5440" y="35815"/>
                </a:cubicBezTo>
                <a:cubicBezTo>
                  <a:pt x="4656" y="35815"/>
                  <a:pt x="4267" y="35680"/>
                  <a:pt x="3390" y="34688"/>
                </a:cubicBezTo>
                <a:cubicBezTo>
                  <a:pt x="2123" y="33294"/>
                  <a:pt x="2376" y="32661"/>
                  <a:pt x="2344" y="30824"/>
                </a:cubicBezTo>
                <a:cubicBezTo>
                  <a:pt x="2313" y="28987"/>
                  <a:pt x="2281" y="27151"/>
                  <a:pt x="2249" y="25314"/>
                </a:cubicBezTo>
                <a:cubicBezTo>
                  <a:pt x="2028" y="17206"/>
                  <a:pt x="2344" y="8909"/>
                  <a:pt x="1489" y="834"/>
                </a:cubicBezTo>
                <a:close/>
                <a:moveTo>
                  <a:pt x="5759" y="0"/>
                </a:moveTo>
                <a:cubicBezTo>
                  <a:pt x="4062" y="0"/>
                  <a:pt x="2466" y="71"/>
                  <a:pt x="1299" y="137"/>
                </a:cubicBezTo>
                <a:cubicBezTo>
                  <a:pt x="1268" y="137"/>
                  <a:pt x="1268" y="137"/>
                  <a:pt x="1236" y="169"/>
                </a:cubicBezTo>
                <a:cubicBezTo>
                  <a:pt x="1187" y="148"/>
                  <a:pt x="1136" y="137"/>
                  <a:pt x="1087" y="137"/>
                </a:cubicBezTo>
                <a:cubicBezTo>
                  <a:pt x="913" y="137"/>
                  <a:pt x="754" y="263"/>
                  <a:pt x="729" y="485"/>
                </a:cubicBezTo>
                <a:cubicBezTo>
                  <a:pt x="1" y="10904"/>
                  <a:pt x="729" y="21735"/>
                  <a:pt x="1014" y="32186"/>
                </a:cubicBezTo>
                <a:cubicBezTo>
                  <a:pt x="1078" y="34371"/>
                  <a:pt x="951" y="36525"/>
                  <a:pt x="3453" y="37126"/>
                </a:cubicBezTo>
                <a:cubicBezTo>
                  <a:pt x="4245" y="37316"/>
                  <a:pt x="5128" y="37380"/>
                  <a:pt x="6044" y="37380"/>
                </a:cubicBezTo>
                <a:cubicBezTo>
                  <a:pt x="7876" y="37380"/>
                  <a:pt x="9839" y="37126"/>
                  <a:pt x="11465" y="37126"/>
                </a:cubicBezTo>
                <a:cubicBezTo>
                  <a:pt x="14062" y="37095"/>
                  <a:pt x="16659" y="37095"/>
                  <a:pt x="19256" y="37095"/>
                </a:cubicBezTo>
                <a:lnTo>
                  <a:pt x="27078" y="37063"/>
                </a:lnTo>
                <a:cubicBezTo>
                  <a:pt x="28578" y="37063"/>
                  <a:pt x="30255" y="37214"/>
                  <a:pt x="31886" y="37214"/>
                </a:cubicBezTo>
                <a:cubicBezTo>
                  <a:pt x="32837" y="37214"/>
                  <a:pt x="33772" y="37163"/>
                  <a:pt x="34647" y="37000"/>
                </a:cubicBezTo>
                <a:cubicBezTo>
                  <a:pt x="37497" y="36461"/>
                  <a:pt x="36990" y="34118"/>
                  <a:pt x="37085" y="31616"/>
                </a:cubicBezTo>
                <a:cubicBezTo>
                  <a:pt x="37212" y="26612"/>
                  <a:pt x="37370" y="21608"/>
                  <a:pt x="37529" y="16605"/>
                </a:cubicBezTo>
                <a:cubicBezTo>
                  <a:pt x="37655" y="11759"/>
                  <a:pt x="38036" y="6914"/>
                  <a:pt x="36895" y="2164"/>
                </a:cubicBezTo>
                <a:cubicBezTo>
                  <a:pt x="36832" y="1910"/>
                  <a:pt x="36642" y="1752"/>
                  <a:pt x="36420" y="1720"/>
                </a:cubicBezTo>
                <a:cubicBezTo>
                  <a:pt x="36674" y="1435"/>
                  <a:pt x="36547" y="929"/>
                  <a:pt x="36072" y="897"/>
                </a:cubicBezTo>
                <a:cubicBezTo>
                  <a:pt x="33547" y="1322"/>
                  <a:pt x="29571" y="1502"/>
                  <a:pt x="25574" y="1502"/>
                </a:cubicBezTo>
                <a:cubicBezTo>
                  <a:pt x="20045" y="1502"/>
                  <a:pt x="14475" y="1158"/>
                  <a:pt x="12637" y="644"/>
                </a:cubicBezTo>
                <a:cubicBezTo>
                  <a:pt x="10763" y="143"/>
                  <a:pt x="8160" y="0"/>
                  <a:pt x="57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80;p49">
            <a:extLst>
              <a:ext uri="{FF2B5EF4-FFF2-40B4-BE49-F238E27FC236}">
                <a16:creationId xmlns:a16="http://schemas.microsoft.com/office/drawing/2014/main" id="{C1FE7944-43FB-B341-AE9D-204B6B4A8591}"/>
              </a:ext>
            </a:extLst>
          </p:cNvPr>
          <p:cNvSpPr/>
          <p:nvPr/>
        </p:nvSpPr>
        <p:spPr>
          <a:xfrm>
            <a:off x="4191414" y="3655908"/>
            <a:ext cx="303271" cy="45719"/>
          </a:xfrm>
          <a:custGeom>
            <a:avLst/>
            <a:gdLst/>
            <a:ahLst/>
            <a:cxnLst/>
            <a:rect l="l" t="t" r="r" b="b"/>
            <a:pathLst>
              <a:path w="4201" h="1081" extrusionOk="0">
                <a:moveTo>
                  <a:pt x="351" y="1"/>
                </a:moveTo>
                <a:cubicBezTo>
                  <a:pt x="1" y="1"/>
                  <a:pt x="11" y="541"/>
                  <a:pt x="381" y="572"/>
                </a:cubicBezTo>
                <a:cubicBezTo>
                  <a:pt x="1521" y="636"/>
                  <a:pt x="2566" y="921"/>
                  <a:pt x="3674" y="1079"/>
                </a:cubicBezTo>
                <a:cubicBezTo>
                  <a:pt x="3685" y="1080"/>
                  <a:pt x="3695" y="1081"/>
                  <a:pt x="3705" y="1081"/>
                </a:cubicBezTo>
                <a:cubicBezTo>
                  <a:pt x="3977" y="1081"/>
                  <a:pt x="4201" y="693"/>
                  <a:pt x="3896" y="541"/>
                </a:cubicBezTo>
                <a:cubicBezTo>
                  <a:pt x="2819" y="97"/>
                  <a:pt x="1552" y="2"/>
                  <a:pt x="381" y="2"/>
                </a:cubicBezTo>
                <a:cubicBezTo>
                  <a:pt x="370" y="1"/>
                  <a:pt x="360" y="1"/>
                  <a:pt x="3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81;p49">
            <a:extLst>
              <a:ext uri="{FF2B5EF4-FFF2-40B4-BE49-F238E27FC236}">
                <a16:creationId xmlns:a16="http://schemas.microsoft.com/office/drawing/2014/main" id="{A0ECDE99-EC2B-EC41-8C3D-FEBE668B5416}"/>
              </a:ext>
            </a:extLst>
          </p:cNvPr>
          <p:cNvSpPr/>
          <p:nvPr/>
        </p:nvSpPr>
        <p:spPr>
          <a:xfrm>
            <a:off x="4103722" y="3607936"/>
            <a:ext cx="372975" cy="45719"/>
          </a:xfrm>
          <a:custGeom>
            <a:avLst/>
            <a:gdLst/>
            <a:ahLst/>
            <a:cxnLst/>
            <a:rect l="l" t="t" r="r" b="b"/>
            <a:pathLst>
              <a:path w="4311" h="902" extrusionOk="0">
                <a:moveTo>
                  <a:pt x="2492" y="0"/>
                </a:moveTo>
                <a:cubicBezTo>
                  <a:pt x="1727" y="0"/>
                  <a:pt x="949" y="175"/>
                  <a:pt x="289" y="414"/>
                </a:cubicBezTo>
                <a:cubicBezTo>
                  <a:pt x="0" y="500"/>
                  <a:pt x="79" y="901"/>
                  <a:pt x="334" y="901"/>
                </a:cubicBezTo>
                <a:cubicBezTo>
                  <a:pt x="360" y="901"/>
                  <a:pt x="387" y="897"/>
                  <a:pt x="415" y="889"/>
                </a:cubicBezTo>
                <a:cubicBezTo>
                  <a:pt x="1017" y="730"/>
                  <a:pt x="1619" y="604"/>
                  <a:pt x="2284" y="604"/>
                </a:cubicBezTo>
                <a:cubicBezTo>
                  <a:pt x="2822" y="604"/>
                  <a:pt x="3360" y="762"/>
                  <a:pt x="3930" y="794"/>
                </a:cubicBezTo>
                <a:cubicBezTo>
                  <a:pt x="4184" y="794"/>
                  <a:pt x="4311" y="414"/>
                  <a:pt x="4089" y="319"/>
                </a:cubicBezTo>
                <a:cubicBezTo>
                  <a:pt x="3596" y="92"/>
                  <a:pt x="3047" y="0"/>
                  <a:pt x="24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01;p49">
            <a:extLst>
              <a:ext uri="{FF2B5EF4-FFF2-40B4-BE49-F238E27FC236}">
                <a16:creationId xmlns:a16="http://schemas.microsoft.com/office/drawing/2014/main" id="{A33B2BF8-65DB-8949-A950-FB1AAB1D08C0}"/>
              </a:ext>
            </a:extLst>
          </p:cNvPr>
          <p:cNvSpPr/>
          <p:nvPr/>
        </p:nvSpPr>
        <p:spPr>
          <a:xfrm>
            <a:off x="5331854" y="3525870"/>
            <a:ext cx="2202848" cy="1266653"/>
          </a:xfrm>
          <a:custGeom>
            <a:avLst/>
            <a:gdLst/>
            <a:ahLst/>
            <a:cxnLst/>
            <a:rect l="l" t="t" r="r" b="b"/>
            <a:pathLst>
              <a:path w="36008" h="35507" extrusionOk="0">
                <a:moveTo>
                  <a:pt x="30755" y="0"/>
                </a:moveTo>
                <a:cubicBezTo>
                  <a:pt x="29568" y="0"/>
                  <a:pt x="28379" y="132"/>
                  <a:pt x="27489" y="132"/>
                </a:cubicBezTo>
                <a:cubicBezTo>
                  <a:pt x="24924" y="164"/>
                  <a:pt x="22359" y="196"/>
                  <a:pt x="19825" y="227"/>
                </a:cubicBezTo>
                <a:cubicBezTo>
                  <a:pt x="15170" y="291"/>
                  <a:pt x="10514" y="386"/>
                  <a:pt x="5891" y="512"/>
                </a:cubicBezTo>
                <a:cubicBezTo>
                  <a:pt x="5836" y="514"/>
                  <a:pt x="5778" y="515"/>
                  <a:pt x="5717" y="515"/>
                </a:cubicBezTo>
                <a:cubicBezTo>
                  <a:pt x="5174" y="515"/>
                  <a:pt x="4377" y="446"/>
                  <a:pt x="3671" y="446"/>
                </a:cubicBezTo>
                <a:cubicBezTo>
                  <a:pt x="3159" y="446"/>
                  <a:pt x="2694" y="482"/>
                  <a:pt x="2407" y="607"/>
                </a:cubicBezTo>
                <a:cubicBezTo>
                  <a:pt x="412" y="1494"/>
                  <a:pt x="0" y="2951"/>
                  <a:pt x="0" y="4851"/>
                </a:cubicBezTo>
                <a:cubicBezTo>
                  <a:pt x="0" y="7226"/>
                  <a:pt x="32" y="9570"/>
                  <a:pt x="63" y="11945"/>
                </a:cubicBezTo>
                <a:cubicBezTo>
                  <a:pt x="158" y="16664"/>
                  <a:pt x="349" y="21351"/>
                  <a:pt x="665" y="26069"/>
                </a:cubicBezTo>
                <a:cubicBezTo>
                  <a:pt x="792" y="28444"/>
                  <a:pt x="412" y="31801"/>
                  <a:pt x="2217" y="33416"/>
                </a:cubicBezTo>
                <a:cubicBezTo>
                  <a:pt x="3176" y="34285"/>
                  <a:pt x="4528" y="34471"/>
                  <a:pt x="5936" y="34471"/>
                </a:cubicBezTo>
                <a:cubicBezTo>
                  <a:pt x="6993" y="34471"/>
                  <a:pt x="8080" y="34366"/>
                  <a:pt x="9058" y="34366"/>
                </a:cubicBezTo>
                <a:cubicBezTo>
                  <a:pt x="9438" y="34366"/>
                  <a:pt x="10451" y="35221"/>
                  <a:pt x="10514" y="35507"/>
                </a:cubicBezTo>
                <a:cubicBezTo>
                  <a:pt x="10599" y="35464"/>
                  <a:pt x="11742" y="35450"/>
                  <a:pt x="13230" y="35450"/>
                </a:cubicBezTo>
                <a:cubicBezTo>
                  <a:pt x="16204" y="35450"/>
                  <a:pt x="20553" y="35507"/>
                  <a:pt x="20553" y="35507"/>
                </a:cubicBezTo>
                <a:cubicBezTo>
                  <a:pt x="20553" y="35507"/>
                  <a:pt x="24544" y="35063"/>
                  <a:pt x="24544" y="35031"/>
                </a:cubicBezTo>
                <a:cubicBezTo>
                  <a:pt x="24575" y="34936"/>
                  <a:pt x="24670" y="34873"/>
                  <a:pt x="24797" y="34873"/>
                </a:cubicBezTo>
                <a:cubicBezTo>
                  <a:pt x="26507" y="34620"/>
                  <a:pt x="28249" y="34556"/>
                  <a:pt x="29991" y="34461"/>
                </a:cubicBezTo>
                <a:cubicBezTo>
                  <a:pt x="31638" y="34398"/>
                  <a:pt x="32208" y="34651"/>
                  <a:pt x="33379" y="33448"/>
                </a:cubicBezTo>
                <a:cubicBezTo>
                  <a:pt x="34519" y="32308"/>
                  <a:pt x="34266" y="31200"/>
                  <a:pt x="34329" y="29679"/>
                </a:cubicBezTo>
                <a:cubicBezTo>
                  <a:pt x="34551" y="24897"/>
                  <a:pt x="34773" y="20115"/>
                  <a:pt x="34994" y="15365"/>
                </a:cubicBezTo>
                <a:cubicBezTo>
                  <a:pt x="35089" y="12958"/>
                  <a:pt x="35184" y="10583"/>
                  <a:pt x="35311" y="8176"/>
                </a:cubicBezTo>
                <a:cubicBezTo>
                  <a:pt x="35374" y="6403"/>
                  <a:pt x="36008" y="2951"/>
                  <a:pt x="34804" y="1367"/>
                </a:cubicBezTo>
                <a:cubicBezTo>
                  <a:pt x="33950" y="240"/>
                  <a:pt x="32354" y="0"/>
                  <a:pt x="30755" y="0"/>
                </a:cubicBezTo>
                <a:close/>
              </a:path>
            </a:pathLst>
          </a:custGeom>
          <a:solidFill>
            <a:srgbClr val="F46549"/>
          </a:solidFill>
          <a:ln>
            <a:noFill/>
          </a:ln>
        </p:spPr>
        <p:txBody>
          <a:bodyPr spcFirstLastPara="1" wrap="square" lIns="91425" tIns="91425" rIns="91425" bIns="91425" anchor="ctr" anchorCtr="0">
            <a:noAutofit/>
          </a:bodyPr>
          <a:lstStyle/>
          <a:p>
            <a:pPr lvl="0" algn="ctr" rtl="0"/>
            <a:r>
              <a:rPr lang="ar-SA" sz="2800" b="1" dirty="0">
                <a:solidFill>
                  <a:schemeClr val="bg1"/>
                </a:solidFill>
                <a:latin typeface="Calibri" panose="020F0502020204030204" pitchFamily="34" charset="0"/>
                <a:cs typeface="Calibri" panose="020F0502020204030204" pitchFamily="34" charset="0"/>
              </a:rPr>
              <a:t>ضوابط كشفية</a:t>
            </a:r>
            <a:endParaRPr lang="ar-SA" b="1" dirty="0">
              <a:solidFill>
                <a:schemeClr val="bg1"/>
              </a:solidFill>
              <a:latin typeface="Calibri" panose="020F0502020204030204" pitchFamily="34" charset="0"/>
              <a:ea typeface="Fira Sans"/>
              <a:cs typeface="Calibri" panose="020F0502020204030204" pitchFamily="34" charset="0"/>
              <a:sym typeface="Fira Sans"/>
            </a:endParaRPr>
          </a:p>
        </p:txBody>
      </p:sp>
      <p:sp>
        <p:nvSpPr>
          <p:cNvPr id="12" name="Google Shape;1902;p49">
            <a:extLst>
              <a:ext uri="{FF2B5EF4-FFF2-40B4-BE49-F238E27FC236}">
                <a16:creationId xmlns:a16="http://schemas.microsoft.com/office/drawing/2014/main" id="{A7CB5D6D-D65F-F94B-AC5C-1332543B4669}"/>
              </a:ext>
            </a:extLst>
          </p:cNvPr>
          <p:cNvSpPr/>
          <p:nvPr/>
        </p:nvSpPr>
        <p:spPr>
          <a:xfrm>
            <a:off x="5718502" y="4537690"/>
            <a:ext cx="319105" cy="45719"/>
          </a:xfrm>
          <a:custGeom>
            <a:avLst/>
            <a:gdLst/>
            <a:ahLst/>
            <a:cxnLst/>
            <a:rect l="l" t="t" r="r" b="b"/>
            <a:pathLst>
              <a:path w="3370" h="828" extrusionOk="0">
                <a:moveTo>
                  <a:pt x="343" y="0"/>
                </a:moveTo>
                <a:cubicBezTo>
                  <a:pt x="11" y="0"/>
                  <a:pt x="0" y="608"/>
                  <a:pt x="393" y="638"/>
                </a:cubicBezTo>
                <a:cubicBezTo>
                  <a:pt x="1280" y="701"/>
                  <a:pt x="2135" y="733"/>
                  <a:pt x="3022" y="828"/>
                </a:cubicBezTo>
                <a:cubicBezTo>
                  <a:pt x="3370" y="828"/>
                  <a:pt x="3338" y="353"/>
                  <a:pt x="3022" y="321"/>
                </a:cubicBezTo>
                <a:cubicBezTo>
                  <a:pt x="2135" y="226"/>
                  <a:pt x="1280" y="100"/>
                  <a:pt x="393" y="5"/>
                </a:cubicBezTo>
                <a:cubicBezTo>
                  <a:pt x="376" y="2"/>
                  <a:pt x="359" y="0"/>
                  <a:pt x="3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03;p49">
            <a:extLst>
              <a:ext uri="{FF2B5EF4-FFF2-40B4-BE49-F238E27FC236}">
                <a16:creationId xmlns:a16="http://schemas.microsoft.com/office/drawing/2014/main" id="{818D0441-ED44-4D44-BC49-9F4F84A88769}"/>
              </a:ext>
            </a:extLst>
          </p:cNvPr>
          <p:cNvSpPr/>
          <p:nvPr/>
        </p:nvSpPr>
        <p:spPr>
          <a:xfrm>
            <a:off x="5613659" y="4581664"/>
            <a:ext cx="550038" cy="45719"/>
          </a:xfrm>
          <a:custGeom>
            <a:avLst/>
            <a:gdLst/>
            <a:ahLst/>
            <a:cxnLst/>
            <a:rect l="l" t="t" r="r" b="b"/>
            <a:pathLst>
              <a:path w="4995" h="712" extrusionOk="0">
                <a:moveTo>
                  <a:pt x="4715" y="1"/>
                </a:moveTo>
                <a:cubicBezTo>
                  <a:pt x="4706" y="1"/>
                  <a:pt x="4697" y="1"/>
                  <a:pt x="4687" y="2"/>
                </a:cubicBezTo>
                <a:cubicBezTo>
                  <a:pt x="3885" y="55"/>
                  <a:pt x="3103" y="78"/>
                  <a:pt x="2318" y="78"/>
                </a:cubicBezTo>
                <a:cubicBezTo>
                  <a:pt x="1677" y="78"/>
                  <a:pt x="1035" y="62"/>
                  <a:pt x="380" y="34"/>
                </a:cubicBezTo>
                <a:cubicBezTo>
                  <a:pt x="0" y="34"/>
                  <a:pt x="0" y="572"/>
                  <a:pt x="380" y="636"/>
                </a:cubicBezTo>
                <a:cubicBezTo>
                  <a:pt x="845" y="687"/>
                  <a:pt x="1322" y="712"/>
                  <a:pt x="1804" y="712"/>
                </a:cubicBezTo>
                <a:cubicBezTo>
                  <a:pt x="2800" y="712"/>
                  <a:pt x="3811" y="606"/>
                  <a:pt x="4751" y="414"/>
                </a:cubicBezTo>
                <a:cubicBezTo>
                  <a:pt x="4995" y="384"/>
                  <a:pt x="4945" y="1"/>
                  <a:pt x="4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4;p49">
            <a:extLst>
              <a:ext uri="{FF2B5EF4-FFF2-40B4-BE49-F238E27FC236}">
                <a16:creationId xmlns:a16="http://schemas.microsoft.com/office/drawing/2014/main" id="{1432003C-7F6D-C845-991E-03BB64889B4A}"/>
              </a:ext>
            </a:extLst>
          </p:cNvPr>
          <p:cNvSpPr/>
          <p:nvPr/>
        </p:nvSpPr>
        <p:spPr>
          <a:xfrm>
            <a:off x="6501669" y="3594442"/>
            <a:ext cx="361693" cy="45719"/>
          </a:xfrm>
          <a:custGeom>
            <a:avLst/>
            <a:gdLst/>
            <a:ahLst/>
            <a:cxnLst/>
            <a:rect l="l" t="t" r="r" b="b"/>
            <a:pathLst>
              <a:path w="4687" h="1016" extrusionOk="0">
                <a:moveTo>
                  <a:pt x="4274" y="1"/>
                </a:moveTo>
                <a:cubicBezTo>
                  <a:pt x="3008" y="127"/>
                  <a:pt x="1709" y="191"/>
                  <a:pt x="443" y="349"/>
                </a:cubicBezTo>
                <a:cubicBezTo>
                  <a:pt x="41" y="411"/>
                  <a:pt x="1" y="1015"/>
                  <a:pt x="411" y="1015"/>
                </a:cubicBezTo>
                <a:cubicBezTo>
                  <a:pt x="421" y="1015"/>
                  <a:pt x="432" y="1015"/>
                  <a:pt x="443" y="1014"/>
                </a:cubicBezTo>
                <a:cubicBezTo>
                  <a:pt x="1709" y="919"/>
                  <a:pt x="3008" y="761"/>
                  <a:pt x="4274" y="602"/>
                </a:cubicBezTo>
                <a:cubicBezTo>
                  <a:pt x="4655" y="571"/>
                  <a:pt x="4686" y="1"/>
                  <a:pt x="4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05;p49">
            <a:extLst>
              <a:ext uri="{FF2B5EF4-FFF2-40B4-BE49-F238E27FC236}">
                <a16:creationId xmlns:a16="http://schemas.microsoft.com/office/drawing/2014/main" id="{3D1DD1FD-EFA6-CC4A-ABEB-56ADF1E6AB78}"/>
              </a:ext>
            </a:extLst>
          </p:cNvPr>
          <p:cNvSpPr/>
          <p:nvPr/>
        </p:nvSpPr>
        <p:spPr>
          <a:xfrm>
            <a:off x="6506327" y="3555176"/>
            <a:ext cx="420718" cy="45719"/>
          </a:xfrm>
          <a:custGeom>
            <a:avLst/>
            <a:gdLst/>
            <a:ahLst/>
            <a:cxnLst/>
            <a:rect l="l" t="t" r="r" b="b"/>
            <a:pathLst>
              <a:path w="5747" h="1071" extrusionOk="0">
                <a:moveTo>
                  <a:pt x="2267" y="1"/>
                </a:moveTo>
                <a:cubicBezTo>
                  <a:pt x="1655" y="1"/>
                  <a:pt x="1039" y="57"/>
                  <a:pt x="424" y="173"/>
                </a:cubicBezTo>
                <a:cubicBezTo>
                  <a:pt x="0" y="264"/>
                  <a:pt x="154" y="874"/>
                  <a:pt x="555" y="874"/>
                </a:cubicBezTo>
                <a:cubicBezTo>
                  <a:pt x="574" y="874"/>
                  <a:pt x="593" y="873"/>
                  <a:pt x="614" y="870"/>
                </a:cubicBezTo>
                <a:cubicBezTo>
                  <a:pt x="1261" y="754"/>
                  <a:pt x="1893" y="695"/>
                  <a:pt x="2520" y="695"/>
                </a:cubicBezTo>
                <a:cubicBezTo>
                  <a:pt x="3425" y="695"/>
                  <a:pt x="4320" y="817"/>
                  <a:pt x="5237" y="1060"/>
                </a:cubicBezTo>
                <a:cubicBezTo>
                  <a:pt x="5266" y="1067"/>
                  <a:pt x="5294" y="1071"/>
                  <a:pt x="5320" y="1071"/>
                </a:cubicBezTo>
                <a:cubicBezTo>
                  <a:pt x="5638" y="1071"/>
                  <a:pt x="5747" y="578"/>
                  <a:pt x="5396" y="490"/>
                </a:cubicBezTo>
                <a:cubicBezTo>
                  <a:pt x="4373" y="169"/>
                  <a:pt x="3325" y="1"/>
                  <a:pt x="2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06;p49">
            <a:extLst>
              <a:ext uri="{FF2B5EF4-FFF2-40B4-BE49-F238E27FC236}">
                <a16:creationId xmlns:a16="http://schemas.microsoft.com/office/drawing/2014/main" id="{B61A88FE-715C-614F-BECE-8C6C3C43FCF8}"/>
              </a:ext>
            </a:extLst>
          </p:cNvPr>
          <p:cNvSpPr/>
          <p:nvPr/>
        </p:nvSpPr>
        <p:spPr>
          <a:xfrm>
            <a:off x="5234421" y="3489892"/>
            <a:ext cx="2429568" cy="1330044"/>
          </a:xfrm>
          <a:custGeom>
            <a:avLst/>
            <a:gdLst/>
            <a:ahLst/>
            <a:cxnLst/>
            <a:rect l="l" t="t" r="r" b="b"/>
            <a:pathLst>
              <a:path w="39714" h="37284" extrusionOk="0">
                <a:moveTo>
                  <a:pt x="32434" y="1116"/>
                </a:moveTo>
                <a:cubicBezTo>
                  <a:pt x="34033" y="1116"/>
                  <a:pt x="35629" y="1356"/>
                  <a:pt x="36483" y="2483"/>
                </a:cubicBezTo>
                <a:cubicBezTo>
                  <a:pt x="37719" y="4035"/>
                  <a:pt x="37053" y="7519"/>
                  <a:pt x="36990" y="9292"/>
                </a:cubicBezTo>
                <a:cubicBezTo>
                  <a:pt x="36863" y="11699"/>
                  <a:pt x="36768" y="14074"/>
                  <a:pt x="36673" y="16449"/>
                </a:cubicBezTo>
                <a:cubicBezTo>
                  <a:pt x="36452" y="21231"/>
                  <a:pt x="36230" y="26013"/>
                  <a:pt x="36008" y="30795"/>
                </a:cubicBezTo>
                <a:cubicBezTo>
                  <a:pt x="35945" y="32316"/>
                  <a:pt x="36198" y="33424"/>
                  <a:pt x="35058" y="34564"/>
                </a:cubicBezTo>
                <a:cubicBezTo>
                  <a:pt x="33887" y="35767"/>
                  <a:pt x="33317" y="35514"/>
                  <a:pt x="31670" y="35577"/>
                </a:cubicBezTo>
                <a:cubicBezTo>
                  <a:pt x="29928" y="35672"/>
                  <a:pt x="28186" y="35736"/>
                  <a:pt x="26476" y="35957"/>
                </a:cubicBezTo>
                <a:cubicBezTo>
                  <a:pt x="26385" y="35980"/>
                  <a:pt x="20129" y="36365"/>
                  <a:pt x="16213" y="36365"/>
                </a:cubicBezTo>
                <a:cubicBezTo>
                  <a:pt x="14693" y="36365"/>
                  <a:pt x="13525" y="36307"/>
                  <a:pt x="13207" y="36147"/>
                </a:cubicBezTo>
                <a:cubicBezTo>
                  <a:pt x="12067" y="35609"/>
                  <a:pt x="11117" y="35482"/>
                  <a:pt x="10737" y="35482"/>
                </a:cubicBezTo>
                <a:cubicBezTo>
                  <a:pt x="9771" y="35482"/>
                  <a:pt x="8697" y="35585"/>
                  <a:pt x="7653" y="35585"/>
                </a:cubicBezTo>
                <a:cubicBezTo>
                  <a:pt x="6231" y="35585"/>
                  <a:pt x="4864" y="35395"/>
                  <a:pt x="3896" y="34501"/>
                </a:cubicBezTo>
                <a:cubicBezTo>
                  <a:pt x="2091" y="32917"/>
                  <a:pt x="2471" y="29560"/>
                  <a:pt x="2344" y="27185"/>
                </a:cubicBezTo>
                <a:cubicBezTo>
                  <a:pt x="2028" y="22467"/>
                  <a:pt x="1837" y="17780"/>
                  <a:pt x="1742" y="13029"/>
                </a:cubicBezTo>
                <a:cubicBezTo>
                  <a:pt x="1679" y="10686"/>
                  <a:pt x="1679" y="8311"/>
                  <a:pt x="1679" y="5967"/>
                </a:cubicBezTo>
                <a:cubicBezTo>
                  <a:pt x="1679" y="4067"/>
                  <a:pt x="2091" y="2610"/>
                  <a:pt x="4086" y="1723"/>
                </a:cubicBezTo>
                <a:cubicBezTo>
                  <a:pt x="4373" y="1598"/>
                  <a:pt x="4838" y="1562"/>
                  <a:pt x="5350" y="1562"/>
                </a:cubicBezTo>
                <a:cubicBezTo>
                  <a:pt x="6056" y="1562"/>
                  <a:pt x="6853" y="1631"/>
                  <a:pt x="7396" y="1631"/>
                </a:cubicBezTo>
                <a:cubicBezTo>
                  <a:pt x="7457" y="1631"/>
                  <a:pt x="7515" y="1630"/>
                  <a:pt x="7570" y="1628"/>
                </a:cubicBezTo>
                <a:cubicBezTo>
                  <a:pt x="12193" y="1502"/>
                  <a:pt x="16849" y="1407"/>
                  <a:pt x="21504" y="1343"/>
                </a:cubicBezTo>
                <a:cubicBezTo>
                  <a:pt x="24038" y="1312"/>
                  <a:pt x="26603" y="1280"/>
                  <a:pt x="29168" y="1248"/>
                </a:cubicBezTo>
                <a:cubicBezTo>
                  <a:pt x="30058" y="1248"/>
                  <a:pt x="31247" y="1116"/>
                  <a:pt x="32434" y="1116"/>
                </a:cubicBezTo>
                <a:close/>
                <a:moveTo>
                  <a:pt x="28679" y="0"/>
                </a:moveTo>
                <a:cubicBezTo>
                  <a:pt x="26047" y="0"/>
                  <a:pt x="23427" y="23"/>
                  <a:pt x="20807" y="45"/>
                </a:cubicBezTo>
                <a:cubicBezTo>
                  <a:pt x="17070" y="108"/>
                  <a:pt x="13365" y="172"/>
                  <a:pt x="9660" y="267"/>
                </a:cubicBezTo>
                <a:cubicBezTo>
                  <a:pt x="9540" y="270"/>
                  <a:pt x="9417" y="271"/>
                  <a:pt x="9292" y="271"/>
                </a:cubicBezTo>
                <a:cubicBezTo>
                  <a:pt x="8186" y="271"/>
                  <a:pt x="6871" y="155"/>
                  <a:pt x="5592" y="155"/>
                </a:cubicBezTo>
                <a:cubicBezTo>
                  <a:pt x="4250" y="155"/>
                  <a:pt x="2947" y="283"/>
                  <a:pt x="1964" y="805"/>
                </a:cubicBezTo>
                <a:cubicBezTo>
                  <a:pt x="602" y="1533"/>
                  <a:pt x="571" y="2452"/>
                  <a:pt x="381" y="3845"/>
                </a:cubicBezTo>
                <a:cubicBezTo>
                  <a:pt x="1" y="7012"/>
                  <a:pt x="381" y="10559"/>
                  <a:pt x="444" y="13758"/>
                </a:cubicBezTo>
                <a:cubicBezTo>
                  <a:pt x="539" y="17526"/>
                  <a:pt x="697" y="21295"/>
                  <a:pt x="887" y="25063"/>
                </a:cubicBezTo>
                <a:cubicBezTo>
                  <a:pt x="1046" y="27977"/>
                  <a:pt x="792" y="31492"/>
                  <a:pt x="1584" y="34311"/>
                </a:cubicBezTo>
                <a:cubicBezTo>
                  <a:pt x="2193" y="36612"/>
                  <a:pt x="4252" y="37063"/>
                  <a:pt x="6472" y="37063"/>
                </a:cubicBezTo>
                <a:cubicBezTo>
                  <a:pt x="7903" y="37063"/>
                  <a:pt x="9402" y="36875"/>
                  <a:pt x="10621" y="36875"/>
                </a:cubicBezTo>
                <a:cubicBezTo>
                  <a:pt x="10660" y="36875"/>
                  <a:pt x="10698" y="36875"/>
                  <a:pt x="10737" y="36876"/>
                </a:cubicBezTo>
                <a:cubicBezTo>
                  <a:pt x="10779" y="36876"/>
                  <a:pt x="10919" y="36869"/>
                  <a:pt x="11146" y="36869"/>
                </a:cubicBezTo>
                <a:cubicBezTo>
                  <a:pt x="11599" y="36869"/>
                  <a:pt x="12394" y="36897"/>
                  <a:pt x="13428" y="37066"/>
                </a:cubicBezTo>
                <a:cubicBezTo>
                  <a:pt x="14193" y="37224"/>
                  <a:pt x="15286" y="37284"/>
                  <a:pt x="16536" y="37284"/>
                </a:cubicBezTo>
                <a:cubicBezTo>
                  <a:pt x="20048" y="37284"/>
                  <a:pt x="24794" y="36811"/>
                  <a:pt x="26919" y="36718"/>
                </a:cubicBezTo>
                <a:cubicBezTo>
                  <a:pt x="27151" y="36707"/>
                  <a:pt x="27386" y="36703"/>
                  <a:pt x="27623" y="36703"/>
                </a:cubicBezTo>
                <a:cubicBezTo>
                  <a:pt x="29262" y="36703"/>
                  <a:pt x="30996" y="36916"/>
                  <a:pt x="32537" y="36916"/>
                </a:cubicBezTo>
                <a:cubicBezTo>
                  <a:pt x="33539" y="36916"/>
                  <a:pt x="34459" y="36826"/>
                  <a:pt x="35217" y="36528"/>
                </a:cubicBezTo>
                <a:cubicBezTo>
                  <a:pt x="36357" y="36052"/>
                  <a:pt x="36705" y="35609"/>
                  <a:pt x="36990" y="34406"/>
                </a:cubicBezTo>
                <a:cubicBezTo>
                  <a:pt x="37655" y="31492"/>
                  <a:pt x="37307" y="28040"/>
                  <a:pt x="37434" y="25063"/>
                </a:cubicBezTo>
                <a:cubicBezTo>
                  <a:pt x="37592" y="21263"/>
                  <a:pt x="37782" y="17431"/>
                  <a:pt x="37940" y="13599"/>
                </a:cubicBezTo>
                <a:cubicBezTo>
                  <a:pt x="38099" y="10401"/>
                  <a:pt x="39714" y="3624"/>
                  <a:pt x="36832" y="1027"/>
                </a:cubicBezTo>
                <a:cubicBezTo>
                  <a:pt x="35761" y="80"/>
                  <a:pt x="34376" y="15"/>
                  <a:pt x="33033" y="15"/>
                </a:cubicBezTo>
                <a:cubicBezTo>
                  <a:pt x="32819" y="15"/>
                  <a:pt x="32606" y="17"/>
                  <a:pt x="32396" y="17"/>
                </a:cubicBezTo>
                <a:cubicBezTo>
                  <a:pt x="32248" y="17"/>
                  <a:pt x="32100" y="16"/>
                  <a:pt x="31955" y="13"/>
                </a:cubicBezTo>
                <a:cubicBezTo>
                  <a:pt x="30860" y="4"/>
                  <a:pt x="29768" y="0"/>
                  <a:pt x="28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07;p49">
            <a:extLst>
              <a:ext uri="{FF2B5EF4-FFF2-40B4-BE49-F238E27FC236}">
                <a16:creationId xmlns:a16="http://schemas.microsoft.com/office/drawing/2014/main" id="{C6A618A5-BD00-7849-9396-ED0F88B553D7}"/>
              </a:ext>
            </a:extLst>
          </p:cNvPr>
          <p:cNvSpPr/>
          <p:nvPr/>
        </p:nvSpPr>
        <p:spPr>
          <a:xfrm>
            <a:off x="5717052" y="4537786"/>
            <a:ext cx="321125" cy="45719"/>
          </a:xfrm>
          <a:custGeom>
            <a:avLst/>
            <a:gdLst/>
            <a:ahLst/>
            <a:cxnLst/>
            <a:rect l="l" t="t" r="r" b="b"/>
            <a:pathLst>
              <a:path w="3379" h="825" extrusionOk="0">
                <a:moveTo>
                  <a:pt x="375" y="0"/>
                </a:moveTo>
                <a:cubicBezTo>
                  <a:pt x="21" y="0"/>
                  <a:pt x="0" y="604"/>
                  <a:pt x="402" y="635"/>
                </a:cubicBezTo>
                <a:cubicBezTo>
                  <a:pt x="1289" y="698"/>
                  <a:pt x="2144" y="762"/>
                  <a:pt x="3031" y="825"/>
                </a:cubicBezTo>
                <a:cubicBezTo>
                  <a:pt x="3379" y="825"/>
                  <a:pt x="3347" y="350"/>
                  <a:pt x="3031" y="318"/>
                </a:cubicBezTo>
                <a:cubicBezTo>
                  <a:pt x="2144" y="192"/>
                  <a:pt x="1289" y="97"/>
                  <a:pt x="402" y="2"/>
                </a:cubicBezTo>
                <a:cubicBezTo>
                  <a:pt x="393" y="1"/>
                  <a:pt x="384" y="0"/>
                  <a:pt x="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08;p49">
            <a:extLst>
              <a:ext uri="{FF2B5EF4-FFF2-40B4-BE49-F238E27FC236}">
                <a16:creationId xmlns:a16="http://schemas.microsoft.com/office/drawing/2014/main" id="{16348C80-4D6A-F844-B667-B58D531BA1F4}"/>
              </a:ext>
            </a:extLst>
          </p:cNvPr>
          <p:cNvSpPr/>
          <p:nvPr/>
        </p:nvSpPr>
        <p:spPr>
          <a:xfrm>
            <a:off x="5629188" y="4580696"/>
            <a:ext cx="528858" cy="45719"/>
          </a:xfrm>
          <a:custGeom>
            <a:avLst/>
            <a:gdLst/>
            <a:ahLst/>
            <a:cxnLst/>
            <a:rect l="l" t="t" r="r" b="b"/>
            <a:pathLst>
              <a:path w="5005" h="742" extrusionOk="0">
                <a:moveTo>
                  <a:pt x="4687" y="1"/>
                </a:moveTo>
                <a:cubicBezTo>
                  <a:pt x="3834" y="75"/>
                  <a:pt x="3002" y="106"/>
                  <a:pt x="2167" y="106"/>
                </a:cubicBezTo>
                <a:cubicBezTo>
                  <a:pt x="1576" y="106"/>
                  <a:pt x="984" y="90"/>
                  <a:pt x="380" y="64"/>
                </a:cubicBezTo>
                <a:cubicBezTo>
                  <a:pt x="0" y="64"/>
                  <a:pt x="0" y="602"/>
                  <a:pt x="380" y="666"/>
                </a:cubicBezTo>
                <a:cubicBezTo>
                  <a:pt x="845" y="717"/>
                  <a:pt x="1322" y="742"/>
                  <a:pt x="1804" y="742"/>
                </a:cubicBezTo>
                <a:cubicBezTo>
                  <a:pt x="2800" y="742"/>
                  <a:pt x="3811" y="636"/>
                  <a:pt x="4751" y="444"/>
                </a:cubicBezTo>
                <a:cubicBezTo>
                  <a:pt x="5004" y="412"/>
                  <a:pt x="4941" y="1"/>
                  <a:pt x="46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09;p49">
            <a:extLst>
              <a:ext uri="{FF2B5EF4-FFF2-40B4-BE49-F238E27FC236}">
                <a16:creationId xmlns:a16="http://schemas.microsoft.com/office/drawing/2014/main" id="{9613AFD3-4353-4F4E-8AF7-E295C9E3E147}"/>
              </a:ext>
            </a:extLst>
          </p:cNvPr>
          <p:cNvSpPr/>
          <p:nvPr/>
        </p:nvSpPr>
        <p:spPr>
          <a:xfrm>
            <a:off x="6501098" y="3594443"/>
            <a:ext cx="362488" cy="45719"/>
          </a:xfrm>
          <a:custGeom>
            <a:avLst/>
            <a:gdLst/>
            <a:ahLst/>
            <a:cxnLst/>
            <a:rect l="l" t="t" r="r" b="b"/>
            <a:pathLst>
              <a:path w="4688" h="1014" extrusionOk="0">
                <a:moveTo>
                  <a:pt x="4275" y="1"/>
                </a:moveTo>
                <a:cubicBezTo>
                  <a:pt x="3009" y="127"/>
                  <a:pt x="1710" y="191"/>
                  <a:pt x="444" y="349"/>
                </a:cubicBezTo>
                <a:cubicBezTo>
                  <a:pt x="32" y="381"/>
                  <a:pt x="0" y="1014"/>
                  <a:pt x="444" y="1014"/>
                </a:cubicBezTo>
                <a:cubicBezTo>
                  <a:pt x="1710" y="919"/>
                  <a:pt x="3009" y="761"/>
                  <a:pt x="4275" y="602"/>
                </a:cubicBezTo>
                <a:cubicBezTo>
                  <a:pt x="4656" y="571"/>
                  <a:pt x="4687" y="1"/>
                  <a:pt x="4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0;p49">
            <a:extLst>
              <a:ext uri="{FF2B5EF4-FFF2-40B4-BE49-F238E27FC236}">
                <a16:creationId xmlns:a16="http://schemas.microsoft.com/office/drawing/2014/main" id="{26423D1B-3E65-144C-B88E-E70BB3B31CEC}"/>
              </a:ext>
            </a:extLst>
          </p:cNvPr>
          <p:cNvSpPr/>
          <p:nvPr/>
        </p:nvSpPr>
        <p:spPr>
          <a:xfrm>
            <a:off x="6506380" y="3555176"/>
            <a:ext cx="420644" cy="45719"/>
          </a:xfrm>
          <a:custGeom>
            <a:avLst/>
            <a:gdLst/>
            <a:ahLst/>
            <a:cxnLst/>
            <a:rect l="l" t="t" r="r" b="b"/>
            <a:pathLst>
              <a:path w="5746" h="1071" extrusionOk="0">
                <a:moveTo>
                  <a:pt x="2266" y="1"/>
                </a:moveTo>
                <a:cubicBezTo>
                  <a:pt x="1654" y="1"/>
                  <a:pt x="1038" y="57"/>
                  <a:pt x="423" y="173"/>
                </a:cubicBezTo>
                <a:cubicBezTo>
                  <a:pt x="0" y="264"/>
                  <a:pt x="153" y="843"/>
                  <a:pt x="551" y="843"/>
                </a:cubicBezTo>
                <a:cubicBezTo>
                  <a:pt x="571" y="843"/>
                  <a:pt x="592" y="841"/>
                  <a:pt x="613" y="838"/>
                </a:cubicBezTo>
                <a:cubicBezTo>
                  <a:pt x="1234" y="739"/>
                  <a:pt x="1840" y="688"/>
                  <a:pt x="2442" y="688"/>
                </a:cubicBezTo>
                <a:cubicBezTo>
                  <a:pt x="3374" y="688"/>
                  <a:pt x="4293" y="810"/>
                  <a:pt x="5236" y="1060"/>
                </a:cubicBezTo>
                <a:cubicBezTo>
                  <a:pt x="5265" y="1067"/>
                  <a:pt x="5293" y="1071"/>
                  <a:pt x="5319" y="1071"/>
                </a:cubicBezTo>
                <a:cubicBezTo>
                  <a:pt x="5637" y="1071"/>
                  <a:pt x="5746" y="578"/>
                  <a:pt x="5395" y="490"/>
                </a:cubicBezTo>
                <a:cubicBezTo>
                  <a:pt x="4372" y="169"/>
                  <a:pt x="3324" y="1"/>
                  <a:pt x="2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1;p49">
            <a:extLst>
              <a:ext uri="{FF2B5EF4-FFF2-40B4-BE49-F238E27FC236}">
                <a16:creationId xmlns:a16="http://schemas.microsoft.com/office/drawing/2014/main" id="{70A3091C-35F1-3B45-89C7-D416149214BE}"/>
              </a:ext>
            </a:extLst>
          </p:cNvPr>
          <p:cNvSpPr/>
          <p:nvPr/>
        </p:nvSpPr>
        <p:spPr>
          <a:xfrm>
            <a:off x="8320616" y="3517811"/>
            <a:ext cx="2112100" cy="1347810"/>
          </a:xfrm>
          <a:custGeom>
            <a:avLst/>
            <a:gdLst/>
            <a:ahLst/>
            <a:cxnLst/>
            <a:rect l="l" t="t" r="r" b="b"/>
            <a:pathLst>
              <a:path w="34394" h="37782" extrusionOk="0">
                <a:moveTo>
                  <a:pt x="5394" y="1432"/>
                </a:moveTo>
                <a:cubicBezTo>
                  <a:pt x="6040" y="1432"/>
                  <a:pt x="6685" y="1479"/>
                  <a:pt x="7316" y="1552"/>
                </a:cubicBezTo>
                <a:cubicBezTo>
                  <a:pt x="7570" y="1584"/>
                  <a:pt x="7601" y="1964"/>
                  <a:pt x="7316" y="1964"/>
                </a:cubicBezTo>
                <a:cubicBezTo>
                  <a:pt x="7103" y="1954"/>
                  <a:pt x="6893" y="1950"/>
                  <a:pt x="6684" y="1950"/>
                </a:cubicBezTo>
                <a:cubicBezTo>
                  <a:pt x="5525" y="1950"/>
                  <a:pt x="4416" y="2088"/>
                  <a:pt x="3263" y="2249"/>
                </a:cubicBezTo>
                <a:cubicBezTo>
                  <a:pt x="3253" y="2250"/>
                  <a:pt x="3244" y="2250"/>
                  <a:pt x="3235" y="2250"/>
                </a:cubicBezTo>
                <a:cubicBezTo>
                  <a:pt x="2911" y="2250"/>
                  <a:pt x="2860" y="1709"/>
                  <a:pt x="3168" y="1647"/>
                </a:cubicBezTo>
                <a:cubicBezTo>
                  <a:pt x="3898" y="1494"/>
                  <a:pt x="4647" y="1432"/>
                  <a:pt x="5394" y="1432"/>
                </a:cubicBezTo>
                <a:close/>
                <a:moveTo>
                  <a:pt x="5606" y="2722"/>
                </a:moveTo>
                <a:cubicBezTo>
                  <a:pt x="5932" y="2722"/>
                  <a:pt x="6071" y="3201"/>
                  <a:pt x="5733" y="3262"/>
                </a:cubicBezTo>
                <a:cubicBezTo>
                  <a:pt x="4910" y="3389"/>
                  <a:pt x="4086" y="3547"/>
                  <a:pt x="3263" y="3674"/>
                </a:cubicBezTo>
                <a:cubicBezTo>
                  <a:pt x="3254" y="3675"/>
                  <a:pt x="3245" y="3675"/>
                  <a:pt x="3237" y="3675"/>
                </a:cubicBezTo>
                <a:cubicBezTo>
                  <a:pt x="2910" y="3675"/>
                  <a:pt x="2828" y="3102"/>
                  <a:pt x="3168" y="3041"/>
                </a:cubicBezTo>
                <a:cubicBezTo>
                  <a:pt x="3960" y="2914"/>
                  <a:pt x="4783" y="2851"/>
                  <a:pt x="5575" y="2724"/>
                </a:cubicBezTo>
                <a:cubicBezTo>
                  <a:pt x="5585" y="2723"/>
                  <a:pt x="5596" y="2722"/>
                  <a:pt x="5606" y="2722"/>
                </a:cubicBezTo>
                <a:close/>
                <a:moveTo>
                  <a:pt x="30368" y="32681"/>
                </a:moveTo>
                <a:cubicBezTo>
                  <a:pt x="30656" y="32681"/>
                  <a:pt x="30647" y="33158"/>
                  <a:pt x="30340" y="33158"/>
                </a:cubicBezTo>
                <a:cubicBezTo>
                  <a:pt x="29168" y="33284"/>
                  <a:pt x="27933" y="33443"/>
                  <a:pt x="26761" y="33474"/>
                </a:cubicBezTo>
                <a:cubicBezTo>
                  <a:pt x="26750" y="33475"/>
                  <a:pt x="26740" y="33476"/>
                  <a:pt x="26730" y="33476"/>
                </a:cubicBezTo>
                <a:cubicBezTo>
                  <a:pt x="26382" y="33476"/>
                  <a:pt x="26392" y="32966"/>
                  <a:pt x="26761" y="32904"/>
                </a:cubicBezTo>
                <a:cubicBezTo>
                  <a:pt x="27933" y="32778"/>
                  <a:pt x="29168" y="32746"/>
                  <a:pt x="30340" y="32683"/>
                </a:cubicBezTo>
                <a:cubicBezTo>
                  <a:pt x="30349" y="32682"/>
                  <a:pt x="30359" y="32681"/>
                  <a:pt x="30368" y="32681"/>
                </a:cubicBezTo>
                <a:close/>
                <a:moveTo>
                  <a:pt x="31823" y="33943"/>
                </a:moveTo>
                <a:cubicBezTo>
                  <a:pt x="32062" y="33943"/>
                  <a:pt x="32125" y="34304"/>
                  <a:pt x="31860" y="34393"/>
                </a:cubicBezTo>
                <a:cubicBezTo>
                  <a:pt x="30971" y="34761"/>
                  <a:pt x="29979" y="34996"/>
                  <a:pt x="28995" y="34996"/>
                </a:cubicBezTo>
                <a:cubicBezTo>
                  <a:pt x="28540" y="34996"/>
                  <a:pt x="28088" y="34946"/>
                  <a:pt x="27648" y="34836"/>
                </a:cubicBezTo>
                <a:cubicBezTo>
                  <a:pt x="27300" y="34773"/>
                  <a:pt x="27363" y="34234"/>
                  <a:pt x="27711" y="34234"/>
                </a:cubicBezTo>
                <a:cubicBezTo>
                  <a:pt x="28209" y="34280"/>
                  <a:pt x="28690" y="34309"/>
                  <a:pt x="29166" y="34309"/>
                </a:cubicBezTo>
                <a:cubicBezTo>
                  <a:pt x="30025" y="34309"/>
                  <a:pt x="30869" y="34214"/>
                  <a:pt x="31765" y="33949"/>
                </a:cubicBezTo>
                <a:cubicBezTo>
                  <a:pt x="31785" y="33945"/>
                  <a:pt x="31804" y="33943"/>
                  <a:pt x="31823" y="33943"/>
                </a:cubicBezTo>
                <a:close/>
                <a:moveTo>
                  <a:pt x="7665" y="0"/>
                </a:moveTo>
                <a:cubicBezTo>
                  <a:pt x="6145" y="32"/>
                  <a:pt x="4783" y="317"/>
                  <a:pt x="3326" y="570"/>
                </a:cubicBezTo>
                <a:cubicBezTo>
                  <a:pt x="413" y="1109"/>
                  <a:pt x="1" y="2724"/>
                  <a:pt x="64" y="5257"/>
                </a:cubicBezTo>
                <a:cubicBezTo>
                  <a:pt x="159" y="9501"/>
                  <a:pt x="349" y="13713"/>
                  <a:pt x="476" y="17957"/>
                </a:cubicBezTo>
                <a:cubicBezTo>
                  <a:pt x="603" y="21947"/>
                  <a:pt x="729" y="25937"/>
                  <a:pt x="824" y="29927"/>
                </a:cubicBezTo>
                <a:cubicBezTo>
                  <a:pt x="888" y="31828"/>
                  <a:pt x="286" y="34709"/>
                  <a:pt x="2534" y="35533"/>
                </a:cubicBezTo>
                <a:cubicBezTo>
                  <a:pt x="3124" y="35751"/>
                  <a:pt x="3917" y="35823"/>
                  <a:pt x="4779" y="35823"/>
                </a:cubicBezTo>
                <a:cubicBezTo>
                  <a:pt x="6415" y="35823"/>
                  <a:pt x="8298" y="35564"/>
                  <a:pt x="9502" y="35564"/>
                </a:cubicBezTo>
                <a:cubicBezTo>
                  <a:pt x="9723" y="35564"/>
                  <a:pt x="16596" y="37623"/>
                  <a:pt x="16691" y="37781"/>
                </a:cubicBezTo>
                <a:cubicBezTo>
                  <a:pt x="16881" y="37750"/>
                  <a:pt x="24196" y="35438"/>
                  <a:pt x="24576" y="35438"/>
                </a:cubicBezTo>
                <a:cubicBezTo>
                  <a:pt x="26223" y="35406"/>
                  <a:pt x="27870" y="35406"/>
                  <a:pt x="29485" y="35406"/>
                </a:cubicBezTo>
                <a:cubicBezTo>
                  <a:pt x="31132" y="35374"/>
                  <a:pt x="31765" y="35564"/>
                  <a:pt x="33063" y="34361"/>
                </a:cubicBezTo>
                <a:cubicBezTo>
                  <a:pt x="34394" y="33158"/>
                  <a:pt x="34140" y="32873"/>
                  <a:pt x="34109" y="31226"/>
                </a:cubicBezTo>
                <a:cubicBezTo>
                  <a:pt x="34014" y="27172"/>
                  <a:pt x="33982" y="23150"/>
                  <a:pt x="33887" y="19097"/>
                </a:cubicBezTo>
                <a:cubicBezTo>
                  <a:pt x="33823" y="15296"/>
                  <a:pt x="33760" y="11496"/>
                  <a:pt x="33665" y="7696"/>
                </a:cubicBezTo>
                <a:cubicBezTo>
                  <a:pt x="33665" y="6746"/>
                  <a:pt x="33633" y="5796"/>
                  <a:pt x="33633" y="4846"/>
                </a:cubicBezTo>
                <a:cubicBezTo>
                  <a:pt x="33602" y="2977"/>
                  <a:pt x="34235" y="1805"/>
                  <a:pt x="32620" y="855"/>
                </a:cubicBezTo>
                <a:cubicBezTo>
                  <a:pt x="31813" y="349"/>
                  <a:pt x="25930" y="222"/>
                  <a:pt x="20249" y="222"/>
                </a:cubicBezTo>
                <a:cubicBezTo>
                  <a:pt x="14569" y="222"/>
                  <a:pt x="9090" y="349"/>
                  <a:pt x="9090" y="349"/>
                </a:cubicBezTo>
                <a:cubicBezTo>
                  <a:pt x="9090" y="349"/>
                  <a:pt x="7665" y="0"/>
                  <a:pt x="7665" y="0"/>
                </a:cubicBezTo>
                <a:close/>
              </a:path>
            </a:pathLst>
          </a:custGeom>
          <a:solidFill>
            <a:srgbClr val="73A4A4"/>
          </a:solidFill>
          <a:ln>
            <a:noFill/>
          </a:ln>
        </p:spPr>
        <p:txBody>
          <a:bodyPr spcFirstLastPara="1" wrap="square" lIns="91425" tIns="91425" rIns="91425" bIns="91425" anchor="ctr" anchorCtr="0">
            <a:noAutofit/>
          </a:bodyPr>
          <a:lstStyle/>
          <a:p>
            <a:pPr lvl="0" algn="ctr" rtl="0"/>
            <a:r>
              <a:rPr lang="ar-SA" sz="2800" b="1" dirty="0">
                <a:solidFill>
                  <a:schemeClr val="bg1"/>
                </a:solidFill>
                <a:latin typeface="Calibri" panose="020F0502020204030204" pitchFamily="34" charset="0"/>
                <a:cs typeface="Calibri" panose="020F0502020204030204" pitchFamily="34" charset="0"/>
              </a:rPr>
              <a:t>ضوابط وقائية</a:t>
            </a:r>
            <a:endParaRPr sz="1800" b="1" dirty="0">
              <a:solidFill>
                <a:schemeClr val="bg1"/>
              </a:solidFill>
              <a:latin typeface="Calibri" panose="020F0502020204030204" pitchFamily="34" charset="0"/>
              <a:ea typeface="Fira Sans"/>
              <a:cs typeface="Calibri" panose="020F0502020204030204" pitchFamily="34" charset="0"/>
              <a:sym typeface="Fira Sans"/>
            </a:endParaRPr>
          </a:p>
        </p:txBody>
      </p:sp>
      <p:sp>
        <p:nvSpPr>
          <p:cNvPr id="22" name="Google Shape;1912;p49">
            <a:extLst>
              <a:ext uri="{FF2B5EF4-FFF2-40B4-BE49-F238E27FC236}">
                <a16:creationId xmlns:a16="http://schemas.microsoft.com/office/drawing/2014/main" id="{30E7D6C8-5E14-784E-90CC-306C30FF9515}"/>
              </a:ext>
            </a:extLst>
          </p:cNvPr>
          <p:cNvSpPr/>
          <p:nvPr/>
        </p:nvSpPr>
        <p:spPr>
          <a:xfrm>
            <a:off x="8229394" y="3489892"/>
            <a:ext cx="2324023" cy="1392794"/>
          </a:xfrm>
          <a:custGeom>
            <a:avLst/>
            <a:gdLst/>
            <a:ahLst/>
            <a:cxnLst/>
            <a:rect l="l" t="t" r="r" b="b"/>
            <a:pathLst>
              <a:path w="37845" h="39043" extrusionOk="0">
                <a:moveTo>
                  <a:pt x="7468" y="1292"/>
                </a:moveTo>
                <a:cubicBezTo>
                  <a:pt x="8383" y="1292"/>
                  <a:pt x="9204" y="1325"/>
                  <a:pt x="9472" y="1337"/>
                </a:cubicBezTo>
                <a:lnTo>
                  <a:pt x="9472" y="1337"/>
                </a:lnTo>
                <a:cubicBezTo>
                  <a:pt x="9502" y="1349"/>
                  <a:pt x="9533" y="1361"/>
                  <a:pt x="9564" y="1373"/>
                </a:cubicBezTo>
                <a:cubicBezTo>
                  <a:pt x="11315" y="2056"/>
                  <a:pt x="14175" y="2267"/>
                  <a:pt x="17159" y="2267"/>
                </a:cubicBezTo>
                <a:cubicBezTo>
                  <a:pt x="21786" y="2267"/>
                  <a:pt x="26709" y="1760"/>
                  <a:pt x="28249" y="1721"/>
                </a:cubicBezTo>
                <a:cubicBezTo>
                  <a:pt x="29338" y="1680"/>
                  <a:pt x="30271" y="1597"/>
                  <a:pt x="31113" y="1597"/>
                </a:cubicBezTo>
                <a:cubicBezTo>
                  <a:pt x="32206" y="1597"/>
                  <a:pt x="33146" y="1737"/>
                  <a:pt x="34076" y="2291"/>
                </a:cubicBezTo>
                <a:cubicBezTo>
                  <a:pt x="35660" y="3242"/>
                  <a:pt x="35216" y="3843"/>
                  <a:pt x="35279" y="5712"/>
                </a:cubicBezTo>
                <a:cubicBezTo>
                  <a:pt x="35279" y="6662"/>
                  <a:pt x="35311" y="7612"/>
                  <a:pt x="35311" y="8562"/>
                </a:cubicBezTo>
                <a:cubicBezTo>
                  <a:pt x="35374" y="12362"/>
                  <a:pt x="35469" y="16162"/>
                  <a:pt x="35533" y="19963"/>
                </a:cubicBezTo>
                <a:cubicBezTo>
                  <a:pt x="35596" y="24016"/>
                  <a:pt x="35660" y="28038"/>
                  <a:pt x="35755" y="32092"/>
                </a:cubicBezTo>
                <a:cubicBezTo>
                  <a:pt x="35786" y="33739"/>
                  <a:pt x="36040" y="34024"/>
                  <a:pt x="34709" y="35227"/>
                </a:cubicBezTo>
                <a:cubicBezTo>
                  <a:pt x="33411" y="36430"/>
                  <a:pt x="32778" y="36240"/>
                  <a:pt x="31131" y="36272"/>
                </a:cubicBezTo>
                <a:cubicBezTo>
                  <a:pt x="30350" y="36272"/>
                  <a:pt x="29348" y="36108"/>
                  <a:pt x="28088" y="36108"/>
                </a:cubicBezTo>
                <a:cubicBezTo>
                  <a:pt x="26692" y="36108"/>
                  <a:pt x="24978" y="36310"/>
                  <a:pt x="22897" y="37159"/>
                </a:cubicBezTo>
                <a:cubicBezTo>
                  <a:pt x="21574" y="37705"/>
                  <a:pt x="20349" y="37906"/>
                  <a:pt x="19203" y="37906"/>
                </a:cubicBezTo>
                <a:cubicBezTo>
                  <a:pt x="16891" y="37906"/>
                  <a:pt x="14900" y="37086"/>
                  <a:pt x="13079" y="36621"/>
                </a:cubicBezTo>
                <a:cubicBezTo>
                  <a:pt x="12375" y="36450"/>
                  <a:pt x="11561" y="36394"/>
                  <a:pt x="10710" y="36394"/>
                </a:cubicBezTo>
                <a:cubicBezTo>
                  <a:pt x="9055" y="36394"/>
                  <a:pt x="7262" y="36607"/>
                  <a:pt x="5876" y="36607"/>
                </a:cubicBezTo>
                <a:cubicBezTo>
                  <a:pt x="5189" y="36607"/>
                  <a:pt x="4602" y="36555"/>
                  <a:pt x="4180" y="36399"/>
                </a:cubicBezTo>
                <a:cubicBezTo>
                  <a:pt x="1932" y="35575"/>
                  <a:pt x="2534" y="32694"/>
                  <a:pt x="2470" y="30793"/>
                </a:cubicBezTo>
                <a:cubicBezTo>
                  <a:pt x="2344" y="26803"/>
                  <a:pt x="2217" y="22813"/>
                  <a:pt x="2122" y="18823"/>
                </a:cubicBezTo>
                <a:cubicBezTo>
                  <a:pt x="1995" y="14579"/>
                  <a:pt x="1805" y="10367"/>
                  <a:pt x="1679" y="6123"/>
                </a:cubicBezTo>
                <a:cubicBezTo>
                  <a:pt x="1615" y="3590"/>
                  <a:pt x="2059" y="1975"/>
                  <a:pt x="4941" y="1436"/>
                </a:cubicBezTo>
                <a:cubicBezTo>
                  <a:pt x="5588" y="1324"/>
                  <a:pt x="6573" y="1292"/>
                  <a:pt x="7468" y="1292"/>
                </a:cubicBezTo>
                <a:close/>
                <a:moveTo>
                  <a:pt x="5382" y="0"/>
                </a:moveTo>
                <a:cubicBezTo>
                  <a:pt x="3535" y="0"/>
                  <a:pt x="1886" y="403"/>
                  <a:pt x="1014" y="1943"/>
                </a:cubicBezTo>
                <a:cubicBezTo>
                  <a:pt x="0" y="3748"/>
                  <a:pt x="443" y="6345"/>
                  <a:pt x="475" y="8245"/>
                </a:cubicBezTo>
                <a:cubicBezTo>
                  <a:pt x="539" y="11285"/>
                  <a:pt x="634" y="14357"/>
                  <a:pt x="697" y="17397"/>
                </a:cubicBezTo>
                <a:cubicBezTo>
                  <a:pt x="760" y="20438"/>
                  <a:pt x="855" y="23510"/>
                  <a:pt x="919" y="26550"/>
                </a:cubicBezTo>
                <a:cubicBezTo>
                  <a:pt x="1014" y="29273"/>
                  <a:pt x="412" y="33169"/>
                  <a:pt x="1235" y="35829"/>
                </a:cubicBezTo>
                <a:cubicBezTo>
                  <a:pt x="1822" y="37726"/>
                  <a:pt x="3911" y="38158"/>
                  <a:pt x="6126" y="38158"/>
                </a:cubicBezTo>
                <a:cubicBezTo>
                  <a:pt x="7980" y="38158"/>
                  <a:pt x="9922" y="37856"/>
                  <a:pt x="11148" y="37856"/>
                </a:cubicBezTo>
                <a:cubicBezTo>
                  <a:pt x="13524" y="38378"/>
                  <a:pt x="16361" y="39043"/>
                  <a:pt x="19367" y="39043"/>
                </a:cubicBezTo>
                <a:cubicBezTo>
                  <a:pt x="21650" y="39043"/>
                  <a:pt x="24030" y="38660"/>
                  <a:pt x="26380" y="37539"/>
                </a:cubicBezTo>
                <a:cubicBezTo>
                  <a:pt x="27674" y="37569"/>
                  <a:pt x="29721" y="37841"/>
                  <a:pt x="31681" y="37841"/>
                </a:cubicBezTo>
                <a:cubicBezTo>
                  <a:pt x="33800" y="37841"/>
                  <a:pt x="35818" y="37524"/>
                  <a:pt x="36673" y="36240"/>
                </a:cubicBezTo>
                <a:cubicBezTo>
                  <a:pt x="37845" y="34467"/>
                  <a:pt x="37021" y="31173"/>
                  <a:pt x="36958" y="29242"/>
                </a:cubicBezTo>
                <a:cubicBezTo>
                  <a:pt x="36895" y="26138"/>
                  <a:pt x="36831" y="23035"/>
                  <a:pt x="36736" y="19963"/>
                </a:cubicBezTo>
                <a:cubicBezTo>
                  <a:pt x="36673" y="16637"/>
                  <a:pt x="36610" y="13312"/>
                  <a:pt x="36515" y="9987"/>
                </a:cubicBezTo>
                <a:cubicBezTo>
                  <a:pt x="36483" y="7643"/>
                  <a:pt x="37116" y="4160"/>
                  <a:pt x="36261" y="1975"/>
                </a:cubicBezTo>
                <a:cubicBezTo>
                  <a:pt x="35746" y="639"/>
                  <a:pt x="34674" y="276"/>
                  <a:pt x="33146" y="276"/>
                </a:cubicBezTo>
                <a:cubicBezTo>
                  <a:pt x="31668" y="276"/>
                  <a:pt x="29763" y="615"/>
                  <a:pt x="27521" y="740"/>
                </a:cubicBezTo>
                <a:cubicBezTo>
                  <a:pt x="26230" y="802"/>
                  <a:pt x="24554" y="829"/>
                  <a:pt x="22739" y="829"/>
                </a:cubicBezTo>
                <a:cubicBezTo>
                  <a:pt x="18094" y="829"/>
                  <a:pt x="12534" y="651"/>
                  <a:pt x="10166" y="423"/>
                </a:cubicBezTo>
                <a:cubicBezTo>
                  <a:pt x="8666" y="292"/>
                  <a:pt x="6953" y="0"/>
                  <a:pt x="53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13;p49">
            <a:extLst>
              <a:ext uri="{FF2B5EF4-FFF2-40B4-BE49-F238E27FC236}">
                <a16:creationId xmlns:a16="http://schemas.microsoft.com/office/drawing/2014/main" id="{CBB735A6-5CEA-F947-B220-F792DB6D2A76}"/>
              </a:ext>
            </a:extLst>
          </p:cNvPr>
          <p:cNvSpPr/>
          <p:nvPr/>
        </p:nvSpPr>
        <p:spPr>
          <a:xfrm>
            <a:off x="8708003" y="3605566"/>
            <a:ext cx="267536" cy="45719"/>
          </a:xfrm>
          <a:custGeom>
            <a:avLst/>
            <a:gdLst/>
            <a:ahLst/>
            <a:cxnLst/>
            <a:rect l="l" t="t" r="r" b="b"/>
            <a:pathLst>
              <a:path w="3243" h="954" extrusionOk="0">
                <a:moveTo>
                  <a:pt x="2778" y="0"/>
                </a:moveTo>
                <a:cubicBezTo>
                  <a:pt x="2768" y="0"/>
                  <a:pt x="2757" y="1"/>
                  <a:pt x="2747" y="2"/>
                </a:cubicBezTo>
                <a:cubicBezTo>
                  <a:pt x="1955" y="129"/>
                  <a:pt x="1132" y="192"/>
                  <a:pt x="340" y="319"/>
                </a:cubicBezTo>
                <a:cubicBezTo>
                  <a:pt x="0" y="380"/>
                  <a:pt x="82" y="953"/>
                  <a:pt x="409" y="953"/>
                </a:cubicBezTo>
                <a:cubicBezTo>
                  <a:pt x="417" y="953"/>
                  <a:pt x="426" y="953"/>
                  <a:pt x="435" y="952"/>
                </a:cubicBezTo>
                <a:cubicBezTo>
                  <a:pt x="1258" y="825"/>
                  <a:pt x="2082" y="667"/>
                  <a:pt x="2905" y="540"/>
                </a:cubicBezTo>
                <a:cubicBezTo>
                  <a:pt x="3243" y="479"/>
                  <a:pt x="3104" y="0"/>
                  <a:pt x="2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14;p49">
            <a:extLst>
              <a:ext uri="{FF2B5EF4-FFF2-40B4-BE49-F238E27FC236}">
                <a16:creationId xmlns:a16="http://schemas.microsoft.com/office/drawing/2014/main" id="{DF949316-985B-AA46-95E7-208BED09AD3C}"/>
              </a:ext>
            </a:extLst>
          </p:cNvPr>
          <p:cNvSpPr/>
          <p:nvPr/>
        </p:nvSpPr>
        <p:spPr>
          <a:xfrm>
            <a:off x="8624752" y="3563978"/>
            <a:ext cx="455484" cy="45719"/>
          </a:xfrm>
          <a:custGeom>
            <a:avLst/>
            <a:gdLst/>
            <a:ahLst/>
            <a:cxnLst/>
            <a:rect l="l" t="t" r="r" b="b"/>
            <a:pathLst>
              <a:path w="4740" h="819" extrusionOk="0">
                <a:moveTo>
                  <a:pt x="2535" y="0"/>
                </a:moveTo>
                <a:cubicBezTo>
                  <a:pt x="1788" y="0"/>
                  <a:pt x="1039" y="62"/>
                  <a:pt x="309" y="215"/>
                </a:cubicBezTo>
                <a:cubicBezTo>
                  <a:pt x="1" y="277"/>
                  <a:pt x="52" y="818"/>
                  <a:pt x="376" y="818"/>
                </a:cubicBezTo>
                <a:cubicBezTo>
                  <a:pt x="385" y="818"/>
                  <a:pt x="394" y="818"/>
                  <a:pt x="404" y="817"/>
                </a:cubicBezTo>
                <a:cubicBezTo>
                  <a:pt x="1557" y="656"/>
                  <a:pt x="2688" y="518"/>
                  <a:pt x="3835" y="518"/>
                </a:cubicBezTo>
                <a:cubicBezTo>
                  <a:pt x="4042" y="518"/>
                  <a:pt x="4249" y="522"/>
                  <a:pt x="4457" y="532"/>
                </a:cubicBezTo>
                <a:cubicBezTo>
                  <a:pt x="4468" y="533"/>
                  <a:pt x="4478" y="534"/>
                  <a:pt x="4488" y="534"/>
                </a:cubicBezTo>
                <a:cubicBezTo>
                  <a:pt x="4740" y="534"/>
                  <a:pt x="4701" y="151"/>
                  <a:pt x="4457" y="120"/>
                </a:cubicBezTo>
                <a:cubicBezTo>
                  <a:pt x="3826" y="47"/>
                  <a:pt x="3181" y="0"/>
                  <a:pt x="2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15;p49">
            <a:extLst>
              <a:ext uri="{FF2B5EF4-FFF2-40B4-BE49-F238E27FC236}">
                <a16:creationId xmlns:a16="http://schemas.microsoft.com/office/drawing/2014/main" id="{576108AA-BD16-414B-8312-FD226D0EC202}"/>
              </a:ext>
            </a:extLst>
          </p:cNvPr>
          <p:cNvSpPr/>
          <p:nvPr/>
        </p:nvSpPr>
        <p:spPr>
          <a:xfrm>
            <a:off x="9390804" y="4571412"/>
            <a:ext cx="423303" cy="45719"/>
          </a:xfrm>
          <a:custGeom>
            <a:avLst/>
            <a:gdLst/>
            <a:ahLst/>
            <a:cxnLst/>
            <a:rect l="l" t="t" r="r" b="b"/>
            <a:pathLst>
              <a:path w="4276" h="795" extrusionOk="0">
                <a:moveTo>
                  <a:pt x="3987" y="0"/>
                </a:moveTo>
                <a:cubicBezTo>
                  <a:pt x="3978" y="0"/>
                  <a:pt x="3968" y="1"/>
                  <a:pt x="3959" y="2"/>
                </a:cubicBezTo>
                <a:cubicBezTo>
                  <a:pt x="2787" y="65"/>
                  <a:pt x="1552" y="97"/>
                  <a:pt x="380" y="223"/>
                </a:cubicBezTo>
                <a:cubicBezTo>
                  <a:pt x="11" y="285"/>
                  <a:pt x="1" y="795"/>
                  <a:pt x="349" y="795"/>
                </a:cubicBezTo>
                <a:cubicBezTo>
                  <a:pt x="359" y="795"/>
                  <a:pt x="369" y="794"/>
                  <a:pt x="380" y="793"/>
                </a:cubicBezTo>
                <a:cubicBezTo>
                  <a:pt x="1584" y="762"/>
                  <a:pt x="2787" y="572"/>
                  <a:pt x="3959" y="477"/>
                </a:cubicBezTo>
                <a:cubicBezTo>
                  <a:pt x="4266" y="477"/>
                  <a:pt x="4275" y="0"/>
                  <a:pt x="39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16;p49">
            <a:extLst>
              <a:ext uri="{FF2B5EF4-FFF2-40B4-BE49-F238E27FC236}">
                <a16:creationId xmlns:a16="http://schemas.microsoft.com/office/drawing/2014/main" id="{29A8716A-A25A-C048-AC9A-D9855440C89D}"/>
              </a:ext>
            </a:extLst>
          </p:cNvPr>
          <p:cNvSpPr/>
          <p:nvPr/>
        </p:nvSpPr>
        <p:spPr>
          <a:xfrm>
            <a:off x="9483280" y="4612066"/>
            <a:ext cx="359270" cy="45719"/>
          </a:xfrm>
          <a:custGeom>
            <a:avLst/>
            <a:gdLst/>
            <a:ahLst/>
            <a:cxnLst/>
            <a:rect l="l" t="t" r="r" b="b"/>
            <a:pathLst>
              <a:path w="4816" h="1055" extrusionOk="0">
                <a:moveTo>
                  <a:pt x="4514" y="1"/>
                </a:moveTo>
                <a:cubicBezTo>
                  <a:pt x="4495" y="1"/>
                  <a:pt x="4476" y="3"/>
                  <a:pt x="4456" y="7"/>
                </a:cubicBezTo>
                <a:cubicBezTo>
                  <a:pt x="3515" y="285"/>
                  <a:pt x="2631" y="376"/>
                  <a:pt x="1728" y="376"/>
                </a:cubicBezTo>
                <a:cubicBezTo>
                  <a:pt x="1293" y="376"/>
                  <a:pt x="855" y="355"/>
                  <a:pt x="402" y="324"/>
                </a:cubicBezTo>
                <a:cubicBezTo>
                  <a:pt x="392" y="323"/>
                  <a:pt x="383" y="323"/>
                  <a:pt x="373" y="323"/>
                </a:cubicBezTo>
                <a:cubicBezTo>
                  <a:pt x="51" y="323"/>
                  <a:pt x="1" y="833"/>
                  <a:pt x="339" y="894"/>
                </a:cubicBezTo>
                <a:cubicBezTo>
                  <a:pt x="779" y="1004"/>
                  <a:pt x="1231" y="1054"/>
                  <a:pt x="1686" y="1054"/>
                </a:cubicBezTo>
                <a:cubicBezTo>
                  <a:pt x="2670" y="1054"/>
                  <a:pt x="3662" y="819"/>
                  <a:pt x="4551" y="451"/>
                </a:cubicBezTo>
                <a:cubicBezTo>
                  <a:pt x="4816" y="362"/>
                  <a:pt x="4753" y="1"/>
                  <a:pt x="45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صورة 26">
            <a:extLst>
              <a:ext uri="{FF2B5EF4-FFF2-40B4-BE49-F238E27FC236}">
                <a16:creationId xmlns:a16="http://schemas.microsoft.com/office/drawing/2014/main" id="{273CBB84-32A5-FE4D-B2AE-AE2C67550569}"/>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165104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699" y="359348"/>
            <a:ext cx="9967561" cy="1325563"/>
          </a:xfrm>
        </p:spPr>
        <p:txBody>
          <a:bodyPr>
            <a:normAutofit/>
          </a:bodyPr>
          <a:lstStyle/>
          <a:p>
            <a:pPr algn="ctr"/>
            <a:r>
              <a:rPr lang="ar-SA" sz="4000" b="1" dirty="0">
                <a:latin typeface="Calibri" panose="020F0502020204030204" pitchFamily="34" charset="0"/>
                <a:cs typeface="Calibri" panose="020F0502020204030204" pitchFamily="34" charset="0"/>
              </a:rPr>
              <a:t>عناصر هامة في اللائحة التنفيذية لنظام إيرادات الدولة</a:t>
            </a:r>
          </a:p>
        </p:txBody>
      </p:sp>
      <p:grpSp>
        <p:nvGrpSpPr>
          <p:cNvPr id="24" name="Google Shape;735;p26">
            <a:extLst>
              <a:ext uri="{FF2B5EF4-FFF2-40B4-BE49-F238E27FC236}">
                <a16:creationId xmlns:a16="http://schemas.microsoft.com/office/drawing/2014/main" id="{A19F4DBE-B2AB-ED4A-9ACA-27D69A5F5B1B}"/>
              </a:ext>
            </a:extLst>
          </p:cNvPr>
          <p:cNvGrpSpPr/>
          <p:nvPr/>
        </p:nvGrpSpPr>
        <p:grpSpPr>
          <a:xfrm>
            <a:off x="639744" y="2287867"/>
            <a:ext cx="4165395" cy="2530325"/>
            <a:chOff x="2471860" y="4560313"/>
            <a:chExt cx="1156098" cy="2611953"/>
          </a:xfrm>
        </p:grpSpPr>
        <p:sp>
          <p:nvSpPr>
            <p:cNvPr id="25" name="Google Shape;736;p26">
              <a:extLst>
                <a:ext uri="{FF2B5EF4-FFF2-40B4-BE49-F238E27FC236}">
                  <a16:creationId xmlns:a16="http://schemas.microsoft.com/office/drawing/2014/main" id="{08A00DE8-0D46-CD47-B9FF-6089AAABA149}"/>
                </a:ext>
              </a:extLst>
            </p:cNvPr>
            <p:cNvSpPr txBox="1"/>
            <p:nvPr/>
          </p:nvSpPr>
          <p:spPr>
            <a:xfrm>
              <a:off x="2551706" y="4560313"/>
              <a:ext cx="935717"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6" name="Google Shape;737;p26">
              <a:extLst>
                <a:ext uri="{FF2B5EF4-FFF2-40B4-BE49-F238E27FC236}">
                  <a16:creationId xmlns:a16="http://schemas.microsoft.com/office/drawing/2014/main" id="{22116000-ED08-5643-8A59-BA48C0447323}"/>
                </a:ext>
              </a:extLst>
            </p:cNvPr>
            <p:cNvSpPr txBox="1"/>
            <p:nvPr/>
          </p:nvSpPr>
          <p:spPr>
            <a:xfrm>
              <a:off x="2471860" y="5552010"/>
              <a:ext cx="1156098" cy="1620256"/>
            </a:xfrm>
            <a:prstGeom prst="rect">
              <a:avLst/>
            </a:prstGeom>
            <a:noFill/>
            <a:ln>
              <a:noFill/>
            </a:ln>
          </p:spPr>
          <p:txBody>
            <a:bodyPr spcFirstLastPara="1" wrap="square" lIns="91425" tIns="45700" rIns="91425" bIns="45700" anchor="t" anchorCtr="0">
              <a:spAutoFit/>
            </a:bodyPr>
            <a:lstStyle/>
            <a:p>
              <a:pPr lvl="0" algn="just"/>
              <a:r>
                <a:rPr lang="ar-SA" sz="2400" dirty="0">
                  <a:latin typeface="Calibri" panose="020F0502020204030204" pitchFamily="34" charset="0"/>
                  <a:cs typeface="Calibri" panose="020F0502020204030204" pitchFamily="34" charset="0"/>
                </a:rPr>
                <a:t>لوزارة المالية دعوة المسؤولين والمختصين في الجهة لمناقشتهم حول التقديرات المقدمة ، ولها تعديلها وإبلاغ الجهة بما يتم اعتماده من تقديرات.</a:t>
              </a:r>
              <a:endParaRPr lang="en-US" sz="2400" dirty="0">
                <a:latin typeface="Calibri" panose="020F0502020204030204" pitchFamily="34" charset="0"/>
                <a:cs typeface="Calibri" panose="020F0502020204030204" pitchFamily="34" charset="0"/>
              </a:endParaRPr>
            </a:p>
          </p:txBody>
        </p:sp>
      </p:grpSp>
      <p:grpSp>
        <p:nvGrpSpPr>
          <p:cNvPr id="31" name="Google Shape;742;p26">
            <a:extLst>
              <a:ext uri="{FF2B5EF4-FFF2-40B4-BE49-F238E27FC236}">
                <a16:creationId xmlns:a16="http://schemas.microsoft.com/office/drawing/2014/main" id="{E1E45623-871C-014A-A85C-B13E4A8BCF5A}"/>
              </a:ext>
            </a:extLst>
          </p:cNvPr>
          <p:cNvGrpSpPr/>
          <p:nvPr/>
        </p:nvGrpSpPr>
        <p:grpSpPr>
          <a:xfrm>
            <a:off x="7348690" y="3323084"/>
            <a:ext cx="4607313" cy="1316831"/>
            <a:chOff x="2356709" y="4560313"/>
            <a:chExt cx="1321212" cy="1415773"/>
          </a:xfrm>
        </p:grpSpPr>
        <p:sp>
          <p:nvSpPr>
            <p:cNvPr id="32" name="Google Shape;743;p26">
              <a:extLst>
                <a:ext uri="{FF2B5EF4-FFF2-40B4-BE49-F238E27FC236}">
                  <a16:creationId xmlns:a16="http://schemas.microsoft.com/office/drawing/2014/main" id="{E60BEEFB-D6A3-7A43-A7E3-1F1C9484E064}"/>
                </a:ext>
              </a:extLst>
            </p:cNvPr>
            <p:cNvSpPr txBox="1"/>
            <p:nvPr/>
          </p:nvSpPr>
          <p:spPr>
            <a:xfrm>
              <a:off x="2551705" y="4560313"/>
              <a:ext cx="935718"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1800"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33" name="Google Shape;744;p26">
              <a:extLst>
                <a:ext uri="{FF2B5EF4-FFF2-40B4-BE49-F238E27FC236}">
                  <a16:creationId xmlns:a16="http://schemas.microsoft.com/office/drawing/2014/main" id="{AAC9829B-B858-3E46-A853-D590AEFA980E}"/>
                </a:ext>
              </a:extLst>
            </p:cNvPr>
            <p:cNvSpPr txBox="1"/>
            <p:nvPr/>
          </p:nvSpPr>
          <p:spPr>
            <a:xfrm>
              <a:off x="2356709" y="4685613"/>
              <a:ext cx="1321212" cy="1290473"/>
            </a:xfrm>
            <a:prstGeom prst="rect">
              <a:avLst/>
            </a:prstGeom>
            <a:noFill/>
            <a:ln>
              <a:noFill/>
            </a:ln>
          </p:spPr>
          <p:txBody>
            <a:bodyPr spcFirstLastPara="1" wrap="square" lIns="91425" tIns="45700" rIns="91425" bIns="45700" anchor="t" anchorCtr="0">
              <a:spAutoFit/>
            </a:bodyPr>
            <a:lstStyle/>
            <a:p>
              <a:pPr lvl="0" algn="just"/>
              <a:r>
                <a:rPr lang="ar-SA" sz="2400" dirty="0">
                  <a:latin typeface="Calibri" panose="020F0502020204030204" pitchFamily="34" charset="0"/>
                  <a:cs typeface="Calibri" panose="020F0502020204030204" pitchFamily="34" charset="0"/>
                </a:rPr>
                <a:t>تقدم الجهة لوزارة المالية إيراداتها المقدرة لكل سنة مالية قبل بدايتها بـ ( 120 ) مئة وعشرين يوما.</a:t>
              </a:r>
              <a:endParaRPr sz="2000" dirty="0">
                <a:latin typeface="Calibri" panose="020F0502020204030204" pitchFamily="34" charset="0"/>
                <a:ea typeface="Calibri"/>
                <a:cs typeface="Calibri" panose="020F0502020204030204" pitchFamily="34" charset="0"/>
                <a:sym typeface="Calibri"/>
              </a:endParaRPr>
            </a:p>
          </p:txBody>
        </p:sp>
      </p:grpSp>
      <p:cxnSp>
        <p:nvCxnSpPr>
          <p:cNvPr id="34" name="موصل مستقيم 33">
            <a:extLst>
              <a:ext uri="{FF2B5EF4-FFF2-40B4-BE49-F238E27FC236}">
                <a16:creationId xmlns:a16="http://schemas.microsoft.com/office/drawing/2014/main" id="{78C9F64A-1F07-834C-8492-1A1489D3018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5" name="مجموعة 34">
            <a:extLst>
              <a:ext uri="{FF2B5EF4-FFF2-40B4-BE49-F238E27FC236}">
                <a16:creationId xmlns:a16="http://schemas.microsoft.com/office/drawing/2014/main" id="{3CB0F851-3936-8748-9A79-58ABDE40EBDC}"/>
              </a:ext>
            </a:extLst>
          </p:cNvPr>
          <p:cNvGrpSpPr/>
          <p:nvPr/>
        </p:nvGrpSpPr>
        <p:grpSpPr>
          <a:xfrm>
            <a:off x="10397366" y="81535"/>
            <a:ext cx="1691239" cy="1603376"/>
            <a:chOff x="10397366" y="81535"/>
            <a:chExt cx="1691239" cy="1603376"/>
          </a:xfrm>
        </p:grpSpPr>
        <p:pic>
          <p:nvPicPr>
            <p:cNvPr id="36" name="صورة 35">
              <a:extLst>
                <a:ext uri="{FF2B5EF4-FFF2-40B4-BE49-F238E27FC236}">
                  <a16:creationId xmlns:a16="http://schemas.microsoft.com/office/drawing/2014/main" id="{7331FF2F-2600-6F4C-BE42-061054F2F404}"/>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37" name="صورة 36">
              <a:extLst>
                <a:ext uri="{FF2B5EF4-FFF2-40B4-BE49-F238E27FC236}">
                  <a16:creationId xmlns:a16="http://schemas.microsoft.com/office/drawing/2014/main" id="{B2231206-8CC4-FA4A-92F5-688327FFF880}"/>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2" name="مجموعة 1">
            <a:extLst>
              <a:ext uri="{FF2B5EF4-FFF2-40B4-BE49-F238E27FC236}">
                <a16:creationId xmlns:a16="http://schemas.microsoft.com/office/drawing/2014/main" id="{A8E59436-CB2E-5345-BA0C-7FBFBF634DF8}"/>
              </a:ext>
            </a:extLst>
          </p:cNvPr>
          <p:cNvGrpSpPr/>
          <p:nvPr/>
        </p:nvGrpSpPr>
        <p:grpSpPr>
          <a:xfrm rot="18895312">
            <a:off x="4435779" y="2536608"/>
            <a:ext cx="3282268" cy="3282267"/>
            <a:chOff x="4650364" y="2620646"/>
            <a:chExt cx="2855854" cy="2855853"/>
          </a:xfrm>
        </p:grpSpPr>
        <p:sp>
          <p:nvSpPr>
            <p:cNvPr id="39" name="Freeform 39">
              <a:extLst>
                <a:ext uri="{FF2B5EF4-FFF2-40B4-BE49-F238E27FC236}">
                  <a16:creationId xmlns:a16="http://schemas.microsoft.com/office/drawing/2014/main" id="{1426AE0D-14E9-074C-BBBE-190343FF4E0F}"/>
                </a:ext>
              </a:extLst>
            </p:cNvPr>
            <p:cNvSpPr/>
            <p:nvPr/>
          </p:nvSpPr>
          <p:spPr>
            <a:xfrm>
              <a:off x="6078293" y="2620646"/>
              <a:ext cx="1427925" cy="1427925"/>
            </a:xfrm>
            <a:custGeom>
              <a:avLst/>
              <a:gdLst>
                <a:gd name="connsiteX0" fmla="*/ 4434254 w 4434254"/>
                <a:gd name="connsiteY0" fmla="*/ 0 h 4434252"/>
                <a:gd name="connsiteX1" fmla="*/ 3454684 w 4434254"/>
                <a:gd name="connsiteY1" fmla="*/ 4434252 h 4434252"/>
                <a:gd name="connsiteX2" fmla="*/ 1968016 w 4434254"/>
                <a:gd name="connsiteY2" fmla="*/ 4434252 h 4434252"/>
                <a:gd name="connsiteX3" fmla="*/ 1959597 w 4434254"/>
                <a:gd name="connsiteY3" fmla="*/ 4267530 h 4434252"/>
                <a:gd name="connsiteX4" fmla="*/ 110250 w 4434254"/>
                <a:gd name="connsiteY4" fmla="*/ 2418183 h 4434252"/>
                <a:gd name="connsiteX5" fmla="*/ 0 w 4434254"/>
                <a:gd name="connsiteY5" fmla="*/ 2412616 h 4434252"/>
                <a:gd name="connsiteX6" fmla="*/ 0 w 4434254"/>
                <a:gd name="connsiteY6" fmla="*/ 979569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2">
                  <a:moveTo>
                    <a:pt x="4434254" y="0"/>
                  </a:moveTo>
                  <a:lnTo>
                    <a:pt x="3454684" y="4434252"/>
                  </a:lnTo>
                  <a:lnTo>
                    <a:pt x="1968016" y="4434252"/>
                  </a:lnTo>
                  <a:lnTo>
                    <a:pt x="1959597" y="4267530"/>
                  </a:lnTo>
                  <a:cubicBezTo>
                    <a:pt x="1860570" y="3292422"/>
                    <a:pt x="1085359" y="2517211"/>
                    <a:pt x="110250" y="2418183"/>
                  </a:cubicBezTo>
                  <a:lnTo>
                    <a:pt x="0" y="2412616"/>
                  </a:lnTo>
                  <a:lnTo>
                    <a:pt x="0" y="979569"/>
                  </a:lnTo>
                  <a:close/>
                </a:path>
              </a:pathLst>
            </a:custGeom>
            <a:solidFill>
              <a:srgbClr val="7A8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40">
              <a:extLst>
                <a:ext uri="{FF2B5EF4-FFF2-40B4-BE49-F238E27FC236}">
                  <a16:creationId xmlns:a16="http://schemas.microsoft.com/office/drawing/2014/main" id="{22ADEA7A-6F6C-4741-84CD-B580AF5490E9}"/>
                </a:ext>
              </a:extLst>
            </p:cNvPr>
            <p:cNvSpPr/>
            <p:nvPr/>
          </p:nvSpPr>
          <p:spPr>
            <a:xfrm>
              <a:off x="4650364" y="4048574"/>
              <a:ext cx="1427925" cy="1427925"/>
            </a:xfrm>
            <a:custGeom>
              <a:avLst/>
              <a:gdLst>
                <a:gd name="connsiteX0" fmla="*/ 979569 w 4434251"/>
                <a:gd name="connsiteY0" fmla="*/ 0 h 4434252"/>
                <a:gd name="connsiteX1" fmla="*/ 2471946 w 4434251"/>
                <a:gd name="connsiteY1" fmla="*/ 0 h 4434252"/>
                <a:gd name="connsiteX2" fmla="*/ 2474661 w 4434251"/>
                <a:gd name="connsiteY2" fmla="*/ 53772 h 4434252"/>
                <a:gd name="connsiteX3" fmla="*/ 4324008 w 4434251"/>
                <a:gd name="connsiteY3" fmla="*/ 1903119 h 4434252"/>
                <a:gd name="connsiteX4" fmla="*/ 4434251 w 4434251"/>
                <a:gd name="connsiteY4" fmla="*/ 1908686 h 4434252"/>
                <a:gd name="connsiteX5" fmla="*/ 4434251 w 4434251"/>
                <a:gd name="connsiteY5" fmla="*/ 3454683 h 4434252"/>
                <a:gd name="connsiteX6" fmla="*/ 0 w 4434251"/>
                <a:gd name="connsiteY6" fmla="*/ 4434252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2">
                  <a:moveTo>
                    <a:pt x="979569" y="0"/>
                  </a:moveTo>
                  <a:lnTo>
                    <a:pt x="2471946" y="0"/>
                  </a:lnTo>
                  <a:lnTo>
                    <a:pt x="2474661" y="53772"/>
                  </a:lnTo>
                  <a:cubicBezTo>
                    <a:pt x="2573689" y="1028881"/>
                    <a:pt x="3348899" y="1804091"/>
                    <a:pt x="4324008" y="1903119"/>
                  </a:cubicBezTo>
                  <a:lnTo>
                    <a:pt x="4434251" y="1908686"/>
                  </a:lnTo>
                  <a:lnTo>
                    <a:pt x="4434251" y="3454683"/>
                  </a:lnTo>
                  <a:lnTo>
                    <a:pt x="0" y="4434252"/>
                  </a:lnTo>
                  <a:close/>
                </a:path>
              </a:pathLst>
            </a:custGeom>
            <a:solidFill>
              <a:srgbClr val="3A9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900"/>
            </a:p>
          </p:txBody>
        </p:sp>
      </p:grpSp>
      <p:pic>
        <p:nvPicPr>
          <p:cNvPr id="45" name="صورة 44">
            <a:extLst>
              <a:ext uri="{FF2B5EF4-FFF2-40B4-BE49-F238E27FC236}">
                <a16:creationId xmlns:a16="http://schemas.microsoft.com/office/drawing/2014/main" id="{318D4107-E448-1549-BE71-3FE885E05CA9}"/>
              </a:ext>
            </a:extLst>
          </p:cNvPr>
          <p:cNvPicPr>
            <a:picLocks noChangeAspect="1"/>
          </p:cNvPicPr>
          <p:nvPr/>
        </p:nvPicPr>
        <p:blipFill>
          <a:blip r:embed="rId3"/>
          <a:stretch>
            <a:fillRect/>
          </a:stretch>
        </p:blipFill>
        <p:spPr>
          <a:xfrm>
            <a:off x="5356657" y="3457484"/>
            <a:ext cx="1403939" cy="1403939"/>
          </a:xfrm>
          <a:prstGeom prst="rect">
            <a:avLst/>
          </a:prstGeom>
        </p:spPr>
      </p:pic>
      <p:pic>
        <p:nvPicPr>
          <p:cNvPr id="27" name="صورة 26">
            <a:extLst>
              <a:ext uri="{FF2B5EF4-FFF2-40B4-BE49-F238E27FC236}">
                <a16:creationId xmlns:a16="http://schemas.microsoft.com/office/drawing/2014/main" id="{EAD08FFA-2072-7947-8E12-0D4AABC2D2E3}"/>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Tree>
    <p:extLst>
      <p:ext uri="{BB962C8B-B14F-4D97-AF65-F5344CB8AC3E}">
        <p14:creationId xmlns:p14="http://schemas.microsoft.com/office/powerpoint/2010/main" val="3226545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oogle Shape;735;p26">
            <a:extLst>
              <a:ext uri="{FF2B5EF4-FFF2-40B4-BE49-F238E27FC236}">
                <a16:creationId xmlns:a16="http://schemas.microsoft.com/office/drawing/2014/main" id="{A19F4DBE-B2AB-ED4A-9ACA-27D69A5F5B1B}"/>
              </a:ext>
            </a:extLst>
          </p:cNvPr>
          <p:cNvGrpSpPr/>
          <p:nvPr/>
        </p:nvGrpSpPr>
        <p:grpSpPr>
          <a:xfrm>
            <a:off x="391495" y="2123978"/>
            <a:ext cx="8667439" cy="3970277"/>
            <a:chOff x="2490035" y="4322051"/>
            <a:chExt cx="997388" cy="1557103"/>
          </a:xfrm>
        </p:grpSpPr>
        <p:sp>
          <p:nvSpPr>
            <p:cNvPr id="25" name="Google Shape;736;p26">
              <a:extLst>
                <a:ext uri="{FF2B5EF4-FFF2-40B4-BE49-F238E27FC236}">
                  <a16:creationId xmlns:a16="http://schemas.microsoft.com/office/drawing/2014/main" id="{08A00DE8-0D46-CD47-B9FF-6089AAABA149}"/>
                </a:ext>
              </a:extLst>
            </p:cNvPr>
            <p:cNvSpPr txBox="1"/>
            <p:nvPr/>
          </p:nvSpPr>
          <p:spPr>
            <a:xfrm>
              <a:off x="2551706" y="4560313"/>
              <a:ext cx="935717"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6" name="Google Shape;737;p26">
              <a:extLst>
                <a:ext uri="{FF2B5EF4-FFF2-40B4-BE49-F238E27FC236}">
                  <a16:creationId xmlns:a16="http://schemas.microsoft.com/office/drawing/2014/main" id="{22116000-ED08-5643-8A59-BA48C0447323}"/>
                </a:ext>
              </a:extLst>
            </p:cNvPr>
            <p:cNvSpPr txBox="1"/>
            <p:nvPr/>
          </p:nvSpPr>
          <p:spPr>
            <a:xfrm>
              <a:off x="2490035" y="4322051"/>
              <a:ext cx="983706" cy="1557103"/>
            </a:xfrm>
            <a:prstGeom prst="rect">
              <a:avLst/>
            </a:prstGeom>
            <a:noFill/>
            <a:ln>
              <a:noFill/>
            </a:ln>
          </p:spPr>
          <p:txBody>
            <a:bodyPr spcFirstLastPara="1" wrap="square" lIns="91425" tIns="45700" rIns="91425" bIns="45700" anchor="t" anchorCtr="0">
              <a:spAutoFit/>
            </a:bodyPr>
            <a:lstStyle/>
            <a:p>
              <a:pPr lvl="0" algn="just"/>
              <a:r>
                <a:rPr lang="ar-SA" sz="2800" b="1" dirty="0">
                  <a:solidFill>
                    <a:srgbClr val="30A4A5"/>
                  </a:solidFill>
                  <a:latin typeface="Calibri" panose="020F0502020204030204" pitchFamily="34" charset="0"/>
                  <a:cs typeface="Calibri" panose="020F0502020204030204" pitchFamily="34" charset="0"/>
                </a:rPr>
                <a:t>يجب أن تشتمل التقديرات المقدمة من الجهة على الآتي :  </a:t>
              </a:r>
            </a:p>
            <a:p>
              <a:pPr lvl="0" algn="just"/>
              <a:endParaRPr lang="ar-SA" sz="2800" dirty="0">
                <a:latin typeface="Calibri" panose="020F0502020204030204" pitchFamily="34" charset="0"/>
                <a:cs typeface="Calibri" panose="020F0502020204030204" pitchFamily="34" charset="0"/>
              </a:endParaRPr>
            </a:p>
            <a:p>
              <a:pPr marL="457200" lvl="0" indent="-457200" algn="just">
                <a:buFont typeface="Arial" panose="020B0604020202020204" pitchFamily="34" charset="0"/>
                <a:buChar char="•"/>
              </a:pPr>
              <a:r>
                <a:rPr lang="ar-SA" sz="2800" dirty="0">
                  <a:latin typeface="Calibri" panose="020F0502020204030204" pitchFamily="34" charset="0"/>
                  <a:cs typeface="Calibri" panose="020F0502020204030204" pitchFamily="34" charset="0"/>
                </a:rPr>
                <a:t>بيان بالإيرادات النقدية والمستقطعة من المنبع . </a:t>
              </a:r>
            </a:p>
            <a:p>
              <a:pPr marL="457200" lvl="0" indent="-457200" algn="just">
                <a:buFont typeface="Arial" panose="020B0604020202020204" pitchFamily="34" charset="0"/>
                <a:buChar char="•"/>
              </a:pPr>
              <a:r>
                <a:rPr lang="ar-SA" sz="2800" dirty="0">
                  <a:latin typeface="Calibri" panose="020F0502020204030204" pitchFamily="34" charset="0"/>
                  <a:cs typeface="Calibri" panose="020F0502020204030204" pitchFamily="34" charset="0"/>
                </a:rPr>
                <a:t>الإحصائيات المؤيدة لاحتساب التقديرات لكل حساب من حسابات الإيرادات لعامين ماليين سابقين على الأقل .</a:t>
              </a:r>
            </a:p>
            <a:p>
              <a:pPr marL="457200" lvl="0" indent="-457200" algn="just">
                <a:buFont typeface="Arial" panose="020B0604020202020204" pitchFamily="34" charset="0"/>
                <a:buChar char="•"/>
              </a:pPr>
              <a:r>
                <a:rPr lang="ar-SA" sz="2800" dirty="0">
                  <a:latin typeface="Calibri" panose="020F0502020204030204" pitchFamily="34" charset="0"/>
                  <a:cs typeface="Calibri" panose="020F0502020204030204" pitchFamily="34" charset="0"/>
                </a:rPr>
                <a:t>العوامل المؤثرة التي أخذ بها عند إعداد التقديرات . </a:t>
              </a:r>
            </a:p>
            <a:p>
              <a:pPr marL="457200" lvl="0" indent="-457200" algn="just">
                <a:buFont typeface="Arial" panose="020B0604020202020204" pitchFamily="34" charset="0"/>
                <a:buChar char="•"/>
              </a:pPr>
              <a:r>
                <a:rPr lang="ar-SA" sz="2800" dirty="0">
                  <a:latin typeface="Calibri" panose="020F0502020204030204" pitchFamily="34" charset="0"/>
                  <a:cs typeface="Calibri" panose="020F0502020204030204" pitchFamily="34" charset="0"/>
                </a:rPr>
                <a:t>أسباب الزيادة أو النقص في التقديرات . </a:t>
              </a:r>
            </a:p>
            <a:p>
              <a:pPr marL="457200" lvl="0" indent="-457200" algn="just">
                <a:buFont typeface="Arial" panose="020B0604020202020204" pitchFamily="34" charset="0"/>
                <a:buChar char="•"/>
              </a:pPr>
              <a:r>
                <a:rPr lang="ar-SA" sz="2800" dirty="0">
                  <a:latin typeface="Calibri" panose="020F0502020204030204" pitchFamily="34" charset="0"/>
                  <a:cs typeface="Calibri" panose="020F0502020204030204" pitchFamily="34" charset="0"/>
                </a:rPr>
                <a:t>بيان بالمحصل الفعلي خلال ثلاث سنوات مالية سابقة مفصلا لكل سنة ولكل إيراد تم تحصيله.</a:t>
              </a:r>
              <a:endParaRPr lang="en-US" sz="2800" dirty="0">
                <a:latin typeface="Calibri" panose="020F0502020204030204" pitchFamily="34" charset="0"/>
                <a:cs typeface="Calibri" panose="020F0502020204030204" pitchFamily="34" charset="0"/>
              </a:endParaRPr>
            </a:p>
          </p:txBody>
        </p:sp>
      </p:grpSp>
      <p:cxnSp>
        <p:nvCxnSpPr>
          <p:cNvPr id="34" name="موصل مستقيم 33">
            <a:extLst>
              <a:ext uri="{FF2B5EF4-FFF2-40B4-BE49-F238E27FC236}">
                <a16:creationId xmlns:a16="http://schemas.microsoft.com/office/drawing/2014/main" id="{78C9F64A-1F07-834C-8492-1A1489D3018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5" name="مجموعة 34">
            <a:extLst>
              <a:ext uri="{FF2B5EF4-FFF2-40B4-BE49-F238E27FC236}">
                <a16:creationId xmlns:a16="http://schemas.microsoft.com/office/drawing/2014/main" id="{3CB0F851-3936-8748-9A79-58ABDE40EBDC}"/>
              </a:ext>
            </a:extLst>
          </p:cNvPr>
          <p:cNvGrpSpPr/>
          <p:nvPr/>
        </p:nvGrpSpPr>
        <p:grpSpPr>
          <a:xfrm>
            <a:off x="10397366" y="81535"/>
            <a:ext cx="1691239" cy="1603376"/>
            <a:chOff x="10397366" y="81535"/>
            <a:chExt cx="1691239" cy="1603376"/>
          </a:xfrm>
        </p:grpSpPr>
        <p:pic>
          <p:nvPicPr>
            <p:cNvPr id="36" name="صورة 35">
              <a:extLst>
                <a:ext uri="{FF2B5EF4-FFF2-40B4-BE49-F238E27FC236}">
                  <a16:creationId xmlns:a16="http://schemas.microsoft.com/office/drawing/2014/main" id="{7331FF2F-2600-6F4C-BE42-061054F2F404}"/>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37" name="صورة 36">
              <a:extLst>
                <a:ext uri="{FF2B5EF4-FFF2-40B4-BE49-F238E27FC236}">
                  <a16:creationId xmlns:a16="http://schemas.microsoft.com/office/drawing/2014/main" id="{B2231206-8CC4-FA4A-92F5-688327FFF880}"/>
                </a:ext>
              </a:extLst>
            </p:cNvPr>
            <p:cNvPicPr>
              <a:picLocks noChangeAspect="1"/>
            </p:cNvPicPr>
            <p:nvPr/>
          </p:nvPicPr>
          <p:blipFill>
            <a:blip r:embed="rId3"/>
            <a:stretch>
              <a:fillRect/>
            </a:stretch>
          </p:blipFill>
          <p:spPr>
            <a:xfrm>
              <a:off x="10449125" y="81535"/>
              <a:ext cx="1603375" cy="1603375"/>
            </a:xfrm>
            <a:prstGeom prst="rect">
              <a:avLst/>
            </a:prstGeom>
          </p:spPr>
        </p:pic>
      </p:grpSp>
      <p:sp>
        <p:nvSpPr>
          <p:cNvPr id="27" name="عنوان 5">
            <a:extLst>
              <a:ext uri="{FF2B5EF4-FFF2-40B4-BE49-F238E27FC236}">
                <a16:creationId xmlns:a16="http://schemas.microsoft.com/office/drawing/2014/main" id="{6D3BB26D-A165-6047-BD9B-AD8445A9B412}"/>
              </a:ext>
            </a:extLst>
          </p:cNvPr>
          <p:cNvSpPr>
            <a:spLocks noGrp="1"/>
          </p:cNvSpPr>
          <p:nvPr>
            <p:ph type="title"/>
          </p:nvPr>
        </p:nvSpPr>
        <p:spPr>
          <a:xfrm>
            <a:off x="393699" y="359348"/>
            <a:ext cx="9967561" cy="1325563"/>
          </a:xfrm>
        </p:spPr>
        <p:txBody>
          <a:bodyPr>
            <a:normAutofit/>
          </a:bodyPr>
          <a:lstStyle/>
          <a:p>
            <a:pPr algn="ctr"/>
            <a:r>
              <a:rPr lang="ar-SA" sz="4000" b="1" dirty="0">
                <a:latin typeface="Calibri" panose="020F0502020204030204" pitchFamily="34" charset="0"/>
                <a:cs typeface="Calibri" panose="020F0502020204030204" pitchFamily="34" charset="0"/>
              </a:rPr>
              <a:t>عناصر هامة في اللائحة التنفيذية لنظام إيرادات الدولة</a:t>
            </a:r>
          </a:p>
        </p:txBody>
      </p:sp>
      <p:sp>
        <p:nvSpPr>
          <p:cNvPr id="42" name="Freeform 34">
            <a:extLst>
              <a:ext uri="{FF2B5EF4-FFF2-40B4-BE49-F238E27FC236}">
                <a16:creationId xmlns:a16="http://schemas.microsoft.com/office/drawing/2014/main" id="{E42C2E48-7916-484C-98D0-A69630EC7805}"/>
              </a:ext>
            </a:extLst>
          </p:cNvPr>
          <p:cNvSpPr/>
          <p:nvPr/>
        </p:nvSpPr>
        <p:spPr>
          <a:xfrm rot="18895312">
            <a:off x="9644203" y="2285707"/>
            <a:ext cx="1196544" cy="1196544"/>
          </a:xfrm>
          <a:custGeom>
            <a:avLst/>
            <a:gdLst>
              <a:gd name="connsiteX0" fmla="*/ 0 w 4434251"/>
              <a:gd name="connsiteY0" fmla="*/ 0 h 4434253"/>
              <a:gd name="connsiteX1" fmla="*/ 4434251 w 4434251"/>
              <a:gd name="connsiteY1" fmla="*/ 979570 h 4434253"/>
              <a:gd name="connsiteX2" fmla="*/ 4434251 w 4434251"/>
              <a:gd name="connsiteY2" fmla="*/ 2412618 h 4434253"/>
              <a:gd name="connsiteX3" fmla="*/ 4324008 w 4434251"/>
              <a:gd name="connsiteY3" fmla="*/ 2418185 h 4434253"/>
              <a:gd name="connsiteX4" fmla="*/ 2474661 w 4434251"/>
              <a:gd name="connsiteY4" fmla="*/ 4267532 h 4434253"/>
              <a:gd name="connsiteX5" fmla="*/ 2466242 w 4434251"/>
              <a:gd name="connsiteY5" fmla="*/ 4434253 h 4434253"/>
              <a:gd name="connsiteX6" fmla="*/ 979569 w 4434251"/>
              <a:gd name="connsiteY6" fmla="*/ 4434253 h 443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3">
                <a:moveTo>
                  <a:pt x="0" y="0"/>
                </a:moveTo>
                <a:lnTo>
                  <a:pt x="4434251" y="979570"/>
                </a:lnTo>
                <a:lnTo>
                  <a:pt x="4434251" y="2412618"/>
                </a:lnTo>
                <a:lnTo>
                  <a:pt x="4324008" y="2418185"/>
                </a:lnTo>
                <a:cubicBezTo>
                  <a:pt x="3348899" y="2517213"/>
                  <a:pt x="2573689" y="3292424"/>
                  <a:pt x="2474661" y="4267532"/>
                </a:cubicBezTo>
                <a:lnTo>
                  <a:pt x="2466242" y="4434253"/>
                </a:lnTo>
                <a:lnTo>
                  <a:pt x="979569" y="4434253"/>
                </a:lnTo>
                <a:close/>
              </a:path>
            </a:pathLst>
          </a:custGeom>
          <a:solidFill>
            <a:srgbClr val="27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43" name="صورة 42">
            <a:extLst>
              <a:ext uri="{FF2B5EF4-FFF2-40B4-BE49-F238E27FC236}">
                <a16:creationId xmlns:a16="http://schemas.microsoft.com/office/drawing/2014/main" id="{F27AB588-23C5-4744-B2FB-771A9326609A}"/>
              </a:ext>
            </a:extLst>
          </p:cNvPr>
          <p:cNvPicPr>
            <a:picLocks noChangeAspect="1"/>
          </p:cNvPicPr>
          <p:nvPr/>
        </p:nvPicPr>
        <p:blipFill>
          <a:blip r:embed="rId3"/>
          <a:stretch>
            <a:fillRect/>
          </a:stretch>
        </p:blipFill>
        <p:spPr>
          <a:xfrm>
            <a:off x="10578953" y="2263030"/>
            <a:ext cx="1221547" cy="1221547"/>
          </a:xfrm>
          <a:prstGeom prst="rect">
            <a:avLst/>
          </a:prstGeom>
        </p:spPr>
      </p:pic>
      <p:pic>
        <p:nvPicPr>
          <p:cNvPr id="44" name="صورة 43">
            <a:extLst>
              <a:ext uri="{FF2B5EF4-FFF2-40B4-BE49-F238E27FC236}">
                <a16:creationId xmlns:a16="http://schemas.microsoft.com/office/drawing/2014/main" id="{0F4B33C3-E372-D442-9DF3-E3010A1BC79E}"/>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pic>
        <p:nvPicPr>
          <p:cNvPr id="13" name="صورة 12">
            <a:extLst>
              <a:ext uri="{FF2B5EF4-FFF2-40B4-BE49-F238E27FC236}">
                <a16:creationId xmlns:a16="http://schemas.microsoft.com/office/drawing/2014/main" id="{08D7C614-5653-2240-AC2D-8DD245C18A80}"/>
              </a:ext>
            </a:extLst>
          </p:cNvPr>
          <p:cNvPicPr>
            <a:picLocks noChangeAspect="1"/>
          </p:cNvPicPr>
          <p:nvPr/>
        </p:nvPicPr>
        <p:blipFill rotWithShape="1">
          <a:blip r:embed="rId4">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22029037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oogle Shape;735;p26">
            <a:extLst>
              <a:ext uri="{FF2B5EF4-FFF2-40B4-BE49-F238E27FC236}">
                <a16:creationId xmlns:a16="http://schemas.microsoft.com/office/drawing/2014/main" id="{A19F4DBE-B2AB-ED4A-9ACA-27D69A5F5B1B}"/>
              </a:ext>
            </a:extLst>
          </p:cNvPr>
          <p:cNvGrpSpPr/>
          <p:nvPr/>
        </p:nvGrpSpPr>
        <p:grpSpPr>
          <a:xfrm>
            <a:off x="182878" y="2123978"/>
            <a:ext cx="8876054" cy="3970277"/>
            <a:chOff x="2466029" y="4322051"/>
            <a:chExt cx="1021394" cy="1557103"/>
          </a:xfrm>
        </p:grpSpPr>
        <p:sp>
          <p:nvSpPr>
            <p:cNvPr id="25" name="Google Shape;736;p26">
              <a:extLst>
                <a:ext uri="{FF2B5EF4-FFF2-40B4-BE49-F238E27FC236}">
                  <a16:creationId xmlns:a16="http://schemas.microsoft.com/office/drawing/2014/main" id="{08A00DE8-0D46-CD47-B9FF-6089AAABA149}"/>
                </a:ext>
              </a:extLst>
            </p:cNvPr>
            <p:cNvSpPr txBox="1"/>
            <p:nvPr/>
          </p:nvSpPr>
          <p:spPr>
            <a:xfrm>
              <a:off x="2551706" y="4560313"/>
              <a:ext cx="935717"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6" name="Google Shape;737;p26">
              <a:extLst>
                <a:ext uri="{FF2B5EF4-FFF2-40B4-BE49-F238E27FC236}">
                  <a16:creationId xmlns:a16="http://schemas.microsoft.com/office/drawing/2014/main" id="{22116000-ED08-5643-8A59-BA48C0447323}"/>
                </a:ext>
              </a:extLst>
            </p:cNvPr>
            <p:cNvSpPr txBox="1"/>
            <p:nvPr/>
          </p:nvSpPr>
          <p:spPr>
            <a:xfrm>
              <a:off x="2466029" y="4322051"/>
              <a:ext cx="1021394" cy="1557103"/>
            </a:xfrm>
            <a:prstGeom prst="rect">
              <a:avLst/>
            </a:prstGeom>
            <a:noFill/>
            <a:ln>
              <a:noFill/>
            </a:ln>
          </p:spPr>
          <p:txBody>
            <a:bodyPr spcFirstLastPara="1" wrap="square" lIns="91425" tIns="45700" rIns="91425" bIns="45700" anchor="t" anchorCtr="0">
              <a:spAutoFit/>
            </a:bodyPr>
            <a:lstStyle/>
            <a:p>
              <a:pPr lvl="0" algn="just"/>
              <a:r>
                <a:rPr lang="ar-SA" sz="2800" b="1" dirty="0">
                  <a:solidFill>
                    <a:srgbClr val="30A4A5"/>
                  </a:solidFill>
                  <a:latin typeface="Calibri" panose="020F0502020204030204" pitchFamily="34" charset="0"/>
                  <a:cs typeface="Calibri" panose="020F0502020204030204" pitchFamily="34" charset="0"/>
                </a:rPr>
                <a:t>تكون الوحدة مسؤولة عن الآتي : </a:t>
              </a:r>
            </a:p>
            <a:p>
              <a:pPr lvl="0" algn="just"/>
              <a:endParaRPr lang="ar-SA" sz="2800" b="1" dirty="0">
                <a:solidFill>
                  <a:srgbClr val="30A4A5"/>
                </a:solidFill>
                <a:latin typeface="Calibri" panose="020F0502020204030204" pitchFamily="34" charset="0"/>
                <a:cs typeface="Calibri" panose="020F0502020204030204" pitchFamily="34" charset="0"/>
              </a:endParaRPr>
            </a:p>
            <a:p>
              <a:pPr marL="234950" lvl="0" indent="-234950" algn="just">
                <a:buFont typeface="Arial" panose="020B0604020202020204" pitchFamily="34" charset="0"/>
                <a:buChar char="•"/>
              </a:pPr>
              <a:r>
                <a:rPr lang="ar-SA" sz="2800" dirty="0">
                  <a:latin typeface="Calibri" panose="020F0502020204030204" pitchFamily="34" charset="0"/>
                  <a:cs typeface="Calibri" panose="020F0502020204030204" pitchFamily="34" charset="0"/>
                </a:rPr>
                <a:t>تقدير الإيرادات وفق البيانات الواردة في هذه اللائحة . </a:t>
              </a:r>
            </a:p>
            <a:p>
              <a:pPr marL="234950" lvl="0" indent="-234950" algn="just">
                <a:buFont typeface="Arial" panose="020B0604020202020204" pitchFamily="34" charset="0"/>
                <a:buChar char="•"/>
              </a:pPr>
              <a:r>
                <a:rPr lang="ar-SA" sz="2800" dirty="0">
                  <a:latin typeface="Calibri" panose="020F0502020204030204" pitchFamily="34" charset="0"/>
                  <a:cs typeface="Calibri" panose="020F0502020204030204" pitchFamily="34" charset="0"/>
                </a:rPr>
                <a:t>متابعة تحصيل وإيداع وقيد وتسجيل الإيرادات في مواعيدها المحددة . </a:t>
              </a:r>
            </a:p>
            <a:p>
              <a:pPr marL="234950" lvl="0" indent="-234950" algn="just">
                <a:buFont typeface="Arial" panose="020B0604020202020204" pitchFamily="34" charset="0"/>
                <a:buChar char="•"/>
              </a:pPr>
              <a:r>
                <a:rPr lang="ar-SA" sz="2800" dirty="0">
                  <a:latin typeface="Calibri" panose="020F0502020204030204" pitchFamily="34" charset="0"/>
                  <a:cs typeface="Calibri" panose="020F0502020204030204" pitchFamily="34" charset="0"/>
                </a:rPr>
                <a:t>التحقق من استخدام الآلية المعتمدة في التحصيل . </a:t>
              </a:r>
            </a:p>
            <a:p>
              <a:pPr marL="234950" lvl="0" indent="-234950" algn="just">
                <a:buFont typeface="Arial" panose="020B0604020202020204" pitchFamily="34" charset="0"/>
                <a:buChar char="•"/>
              </a:pPr>
              <a:r>
                <a:rPr lang="ar-SA" sz="2800" dirty="0">
                  <a:latin typeface="Calibri" panose="020F0502020204030204" pitchFamily="34" charset="0"/>
                  <a:cs typeface="Calibri" panose="020F0502020204030204" pitchFamily="34" charset="0"/>
                </a:rPr>
                <a:t>دراسة أسباب تعذر تحصيل الإيرادات المستحقة للجهة واقتراح المعالجة المناسبة لها . </a:t>
              </a:r>
            </a:p>
            <a:p>
              <a:pPr marL="234950" lvl="0" indent="-234950" algn="just">
                <a:buFont typeface="Arial" panose="020B0604020202020204" pitchFamily="34" charset="0"/>
                <a:buChar char="•"/>
              </a:pPr>
              <a:r>
                <a:rPr lang="ar-SA" sz="2800" dirty="0">
                  <a:latin typeface="Calibri" panose="020F0502020204030204" pitchFamily="34" charset="0"/>
                  <a:cs typeface="Calibri" panose="020F0502020204030204" pitchFamily="34" charset="0"/>
                </a:rPr>
                <a:t>دراسة إيجاد مصادر جديدة للإيرادات . </a:t>
              </a:r>
            </a:p>
            <a:p>
              <a:pPr marL="234950" lvl="0" indent="-234950" algn="just">
                <a:buFont typeface="Arial" panose="020B0604020202020204" pitchFamily="34" charset="0"/>
                <a:buChar char="•"/>
              </a:pPr>
              <a:r>
                <a:rPr lang="ar-SA" sz="2800" dirty="0">
                  <a:latin typeface="Calibri" panose="020F0502020204030204" pitchFamily="34" charset="0"/>
                  <a:cs typeface="Calibri" panose="020F0502020204030204" pitchFamily="34" charset="0"/>
                </a:rPr>
                <a:t>إعداد تقرير دوري ربع سنوي عن أعمال الوحدة يقدم للجهات ذات العلاقة</a:t>
              </a:r>
              <a:endParaRPr lang="en-US" sz="2800" dirty="0">
                <a:latin typeface="Calibri" panose="020F0502020204030204" pitchFamily="34" charset="0"/>
                <a:cs typeface="Calibri" panose="020F0502020204030204" pitchFamily="34" charset="0"/>
              </a:endParaRPr>
            </a:p>
          </p:txBody>
        </p:sp>
      </p:grpSp>
      <p:cxnSp>
        <p:nvCxnSpPr>
          <p:cNvPr id="34" name="موصل مستقيم 33">
            <a:extLst>
              <a:ext uri="{FF2B5EF4-FFF2-40B4-BE49-F238E27FC236}">
                <a16:creationId xmlns:a16="http://schemas.microsoft.com/office/drawing/2014/main" id="{78C9F64A-1F07-834C-8492-1A1489D3018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5" name="مجموعة 34">
            <a:extLst>
              <a:ext uri="{FF2B5EF4-FFF2-40B4-BE49-F238E27FC236}">
                <a16:creationId xmlns:a16="http://schemas.microsoft.com/office/drawing/2014/main" id="{3CB0F851-3936-8748-9A79-58ABDE40EBDC}"/>
              </a:ext>
            </a:extLst>
          </p:cNvPr>
          <p:cNvGrpSpPr/>
          <p:nvPr/>
        </p:nvGrpSpPr>
        <p:grpSpPr>
          <a:xfrm>
            <a:off x="10397366" y="81535"/>
            <a:ext cx="1691239" cy="1603376"/>
            <a:chOff x="10397366" y="81535"/>
            <a:chExt cx="1691239" cy="1603376"/>
          </a:xfrm>
        </p:grpSpPr>
        <p:pic>
          <p:nvPicPr>
            <p:cNvPr id="36" name="صورة 35">
              <a:extLst>
                <a:ext uri="{FF2B5EF4-FFF2-40B4-BE49-F238E27FC236}">
                  <a16:creationId xmlns:a16="http://schemas.microsoft.com/office/drawing/2014/main" id="{7331FF2F-2600-6F4C-BE42-061054F2F404}"/>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37" name="صورة 36">
              <a:extLst>
                <a:ext uri="{FF2B5EF4-FFF2-40B4-BE49-F238E27FC236}">
                  <a16:creationId xmlns:a16="http://schemas.microsoft.com/office/drawing/2014/main" id="{B2231206-8CC4-FA4A-92F5-688327FFF880}"/>
                </a:ext>
              </a:extLst>
            </p:cNvPr>
            <p:cNvPicPr>
              <a:picLocks noChangeAspect="1"/>
            </p:cNvPicPr>
            <p:nvPr/>
          </p:nvPicPr>
          <p:blipFill>
            <a:blip r:embed="rId3"/>
            <a:stretch>
              <a:fillRect/>
            </a:stretch>
          </p:blipFill>
          <p:spPr>
            <a:xfrm>
              <a:off x="10449125" y="81535"/>
              <a:ext cx="1603375" cy="1603375"/>
            </a:xfrm>
            <a:prstGeom prst="rect">
              <a:avLst/>
            </a:prstGeom>
          </p:spPr>
        </p:pic>
      </p:grpSp>
      <p:sp>
        <p:nvSpPr>
          <p:cNvPr id="27" name="عنوان 5">
            <a:extLst>
              <a:ext uri="{FF2B5EF4-FFF2-40B4-BE49-F238E27FC236}">
                <a16:creationId xmlns:a16="http://schemas.microsoft.com/office/drawing/2014/main" id="{6D3BB26D-A165-6047-BD9B-AD8445A9B412}"/>
              </a:ext>
            </a:extLst>
          </p:cNvPr>
          <p:cNvSpPr>
            <a:spLocks noGrp="1"/>
          </p:cNvSpPr>
          <p:nvPr>
            <p:ph type="title"/>
          </p:nvPr>
        </p:nvSpPr>
        <p:spPr>
          <a:xfrm>
            <a:off x="393699" y="359348"/>
            <a:ext cx="9967561" cy="1325563"/>
          </a:xfrm>
        </p:spPr>
        <p:txBody>
          <a:bodyPr>
            <a:normAutofit/>
          </a:bodyPr>
          <a:lstStyle/>
          <a:p>
            <a:pPr algn="ctr"/>
            <a:r>
              <a:rPr lang="ar-SA" sz="4000" b="1" dirty="0">
                <a:latin typeface="Calibri" panose="020F0502020204030204" pitchFamily="34" charset="0"/>
                <a:cs typeface="Calibri" panose="020F0502020204030204" pitchFamily="34" charset="0"/>
              </a:rPr>
              <a:t>عناصر هامة في اللائحة التنفيذية لنظام إيرادات الدولة</a:t>
            </a:r>
          </a:p>
        </p:txBody>
      </p:sp>
      <p:sp>
        <p:nvSpPr>
          <p:cNvPr id="12" name="Freeform 34">
            <a:extLst>
              <a:ext uri="{FF2B5EF4-FFF2-40B4-BE49-F238E27FC236}">
                <a16:creationId xmlns:a16="http://schemas.microsoft.com/office/drawing/2014/main" id="{B54ECAB9-1266-A642-BDEA-F125882FA579}"/>
              </a:ext>
            </a:extLst>
          </p:cNvPr>
          <p:cNvSpPr/>
          <p:nvPr/>
        </p:nvSpPr>
        <p:spPr>
          <a:xfrm rot="18895312">
            <a:off x="9644203" y="2285707"/>
            <a:ext cx="1196544" cy="1196544"/>
          </a:xfrm>
          <a:custGeom>
            <a:avLst/>
            <a:gdLst>
              <a:gd name="connsiteX0" fmla="*/ 0 w 4434251"/>
              <a:gd name="connsiteY0" fmla="*/ 0 h 4434253"/>
              <a:gd name="connsiteX1" fmla="*/ 4434251 w 4434251"/>
              <a:gd name="connsiteY1" fmla="*/ 979570 h 4434253"/>
              <a:gd name="connsiteX2" fmla="*/ 4434251 w 4434251"/>
              <a:gd name="connsiteY2" fmla="*/ 2412618 h 4434253"/>
              <a:gd name="connsiteX3" fmla="*/ 4324008 w 4434251"/>
              <a:gd name="connsiteY3" fmla="*/ 2418185 h 4434253"/>
              <a:gd name="connsiteX4" fmla="*/ 2474661 w 4434251"/>
              <a:gd name="connsiteY4" fmla="*/ 4267532 h 4434253"/>
              <a:gd name="connsiteX5" fmla="*/ 2466242 w 4434251"/>
              <a:gd name="connsiteY5" fmla="*/ 4434253 h 4434253"/>
              <a:gd name="connsiteX6" fmla="*/ 979569 w 4434251"/>
              <a:gd name="connsiteY6" fmla="*/ 4434253 h 443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3">
                <a:moveTo>
                  <a:pt x="0" y="0"/>
                </a:moveTo>
                <a:lnTo>
                  <a:pt x="4434251" y="979570"/>
                </a:lnTo>
                <a:lnTo>
                  <a:pt x="4434251" y="2412618"/>
                </a:lnTo>
                <a:lnTo>
                  <a:pt x="4324008" y="2418185"/>
                </a:lnTo>
                <a:cubicBezTo>
                  <a:pt x="3348899" y="2517213"/>
                  <a:pt x="2573689" y="3292424"/>
                  <a:pt x="2474661" y="4267532"/>
                </a:cubicBezTo>
                <a:lnTo>
                  <a:pt x="2466242" y="4434253"/>
                </a:lnTo>
                <a:lnTo>
                  <a:pt x="979569" y="4434253"/>
                </a:lnTo>
                <a:close/>
              </a:path>
            </a:pathLst>
          </a:custGeom>
          <a:solidFill>
            <a:srgbClr val="27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3" name="صورة 12">
            <a:extLst>
              <a:ext uri="{FF2B5EF4-FFF2-40B4-BE49-F238E27FC236}">
                <a16:creationId xmlns:a16="http://schemas.microsoft.com/office/drawing/2014/main" id="{BE933D4C-44DC-F742-824F-267ED552DD22}"/>
              </a:ext>
            </a:extLst>
          </p:cNvPr>
          <p:cNvPicPr>
            <a:picLocks noChangeAspect="1"/>
          </p:cNvPicPr>
          <p:nvPr/>
        </p:nvPicPr>
        <p:blipFill>
          <a:blip r:embed="rId3"/>
          <a:stretch>
            <a:fillRect/>
          </a:stretch>
        </p:blipFill>
        <p:spPr>
          <a:xfrm>
            <a:off x="10578953" y="2263030"/>
            <a:ext cx="1221547" cy="1221547"/>
          </a:xfrm>
          <a:prstGeom prst="rect">
            <a:avLst/>
          </a:prstGeom>
        </p:spPr>
      </p:pic>
      <p:pic>
        <p:nvPicPr>
          <p:cNvPr id="14" name="صورة 13">
            <a:extLst>
              <a:ext uri="{FF2B5EF4-FFF2-40B4-BE49-F238E27FC236}">
                <a16:creationId xmlns:a16="http://schemas.microsoft.com/office/drawing/2014/main" id="{88FF9C6F-B60B-0846-8C96-B5627A1DEC7F}"/>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Tree>
    <p:extLst>
      <p:ext uri="{BB962C8B-B14F-4D97-AF65-F5344CB8AC3E}">
        <p14:creationId xmlns:p14="http://schemas.microsoft.com/office/powerpoint/2010/main" val="11968743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699" y="359348"/>
            <a:ext cx="9967561" cy="1325563"/>
          </a:xfrm>
        </p:spPr>
        <p:txBody>
          <a:bodyPr>
            <a:normAutofit/>
          </a:bodyPr>
          <a:lstStyle/>
          <a:p>
            <a:pPr algn="ctr"/>
            <a:r>
              <a:rPr lang="ar-SA" sz="4000" b="1" dirty="0">
                <a:latin typeface="Calibri" panose="020F0502020204030204" pitchFamily="34" charset="0"/>
                <a:cs typeface="Calibri" panose="020F0502020204030204" pitchFamily="34" charset="0"/>
              </a:rPr>
              <a:t>عناصر هامة في اللائحة التنفيذية لنظام إيرادات الدولة</a:t>
            </a:r>
          </a:p>
        </p:txBody>
      </p:sp>
      <p:sp>
        <p:nvSpPr>
          <p:cNvPr id="26" name="Google Shape;737;p26">
            <a:extLst>
              <a:ext uri="{FF2B5EF4-FFF2-40B4-BE49-F238E27FC236}">
                <a16:creationId xmlns:a16="http://schemas.microsoft.com/office/drawing/2014/main" id="{22116000-ED08-5643-8A59-BA48C0447323}"/>
              </a:ext>
            </a:extLst>
          </p:cNvPr>
          <p:cNvSpPr txBox="1"/>
          <p:nvPr/>
        </p:nvSpPr>
        <p:spPr>
          <a:xfrm>
            <a:off x="603168" y="2119590"/>
            <a:ext cx="4165395" cy="4401164"/>
          </a:xfrm>
          <a:prstGeom prst="rect">
            <a:avLst/>
          </a:prstGeom>
          <a:noFill/>
          <a:ln>
            <a:noFill/>
          </a:ln>
        </p:spPr>
        <p:txBody>
          <a:bodyPr spcFirstLastPara="1" wrap="square" lIns="91425" tIns="45700" rIns="91425" bIns="45700" anchor="t" anchorCtr="0">
            <a:spAutoFit/>
          </a:bodyPr>
          <a:lstStyle/>
          <a:p>
            <a:pPr lvl="0" algn="just"/>
            <a:r>
              <a:rPr lang="ar-SA" sz="2800" b="1" dirty="0">
                <a:latin typeface="Calibri" panose="020F0502020204030204" pitchFamily="34" charset="0"/>
                <a:cs typeface="Calibri" panose="020F0502020204030204" pitchFamily="34" charset="0"/>
              </a:rPr>
              <a:t>على الوزارة عند ربط الجهة بنظام سداد القيام بالآتي : </a:t>
            </a:r>
          </a:p>
          <a:p>
            <a:pPr lvl="0" algn="just"/>
            <a:endParaRPr lang="ar-SA" sz="2800" b="1" dirty="0">
              <a:latin typeface="Calibri" panose="020F0502020204030204" pitchFamily="34" charset="0"/>
              <a:cs typeface="Calibri" panose="020F0502020204030204" pitchFamily="34" charset="0"/>
            </a:endParaRPr>
          </a:p>
          <a:p>
            <a:pPr lvl="0" algn="just"/>
            <a:r>
              <a:rPr lang="ar-SA" sz="2800" dirty="0">
                <a:latin typeface="Calibri" panose="020F0502020204030204" pitchFamily="34" charset="0"/>
                <a:cs typeface="Calibri" panose="020F0502020204030204" pitchFamily="34" charset="0"/>
              </a:rPr>
              <a:t>فتح حساب تجميعي في أحد البنوك أو المصارف المحلية بالاتفاق مع الجهة لإيداع الإيرادات المحصلة من خلال نظام سداد. </a:t>
            </a:r>
          </a:p>
          <a:p>
            <a:pPr lvl="0" algn="just"/>
            <a:r>
              <a:rPr lang="ar-SA" sz="2800" dirty="0">
                <a:latin typeface="Calibri" panose="020F0502020204030204" pitchFamily="34" charset="0"/>
                <a:cs typeface="Calibri" panose="020F0502020204030204" pitchFamily="34" charset="0"/>
              </a:rPr>
              <a:t>تحديد الحسابات التي يتم تحويل الإيرادات إليها آليًا من الحساب التجميعي بعد الاتفاق مع الجهة.</a:t>
            </a:r>
            <a:endParaRPr lang="en-US" sz="2800" dirty="0">
              <a:latin typeface="Calibri" panose="020F0502020204030204" pitchFamily="34" charset="0"/>
              <a:cs typeface="Calibri" panose="020F0502020204030204" pitchFamily="34" charset="0"/>
            </a:endParaRPr>
          </a:p>
        </p:txBody>
      </p:sp>
      <p:sp>
        <p:nvSpPr>
          <p:cNvPr id="33" name="Google Shape;744;p26">
            <a:extLst>
              <a:ext uri="{FF2B5EF4-FFF2-40B4-BE49-F238E27FC236}">
                <a16:creationId xmlns:a16="http://schemas.microsoft.com/office/drawing/2014/main" id="{AAC9829B-B858-3E46-A853-D590AEFA980E}"/>
              </a:ext>
            </a:extLst>
          </p:cNvPr>
          <p:cNvSpPr txBox="1"/>
          <p:nvPr/>
        </p:nvSpPr>
        <p:spPr>
          <a:xfrm>
            <a:off x="7235786" y="2119590"/>
            <a:ext cx="4607313" cy="3108503"/>
          </a:xfrm>
          <a:prstGeom prst="rect">
            <a:avLst/>
          </a:prstGeom>
          <a:noFill/>
          <a:ln>
            <a:noFill/>
          </a:ln>
        </p:spPr>
        <p:txBody>
          <a:bodyPr spcFirstLastPara="1" wrap="square" lIns="91425" tIns="45700" rIns="91425" bIns="45700" anchor="t" anchorCtr="0">
            <a:spAutoFit/>
          </a:bodyPr>
          <a:lstStyle/>
          <a:p>
            <a:pPr lvl="0" algn="just"/>
            <a:r>
              <a:rPr lang="ar-SA" sz="2800" dirty="0">
                <a:latin typeface="Calibri" panose="020F0502020204030204" pitchFamily="34" charset="0"/>
                <a:cs typeface="Calibri" panose="020F0502020204030204" pitchFamily="34" charset="0"/>
              </a:rPr>
              <a:t>تحصل إيرادات الدولة عن طريق نظام سداد أو أي أساليب وتقنيات أخرى تقرها الوزارة . </a:t>
            </a:r>
          </a:p>
          <a:p>
            <a:pPr lvl="0" algn="just"/>
            <a:r>
              <a:rPr lang="ar-SA" sz="2800" dirty="0">
                <a:latin typeface="Calibri" panose="020F0502020204030204" pitchFamily="34" charset="0"/>
                <a:cs typeface="Calibri" panose="020F0502020204030204" pitchFamily="34" charset="0"/>
              </a:rPr>
              <a:t/>
            </a:r>
            <a:br>
              <a:rPr lang="ar-SA" sz="2800" dirty="0">
                <a:latin typeface="Calibri" panose="020F0502020204030204" pitchFamily="34" charset="0"/>
                <a:cs typeface="Calibri" panose="020F0502020204030204" pitchFamily="34" charset="0"/>
              </a:rPr>
            </a:br>
            <a:r>
              <a:rPr lang="ar-SA" sz="2800" dirty="0">
                <a:latin typeface="Calibri" panose="020F0502020204030204" pitchFamily="34" charset="0"/>
                <a:cs typeface="Calibri" panose="020F0502020204030204" pitchFamily="34" charset="0"/>
              </a:rPr>
              <a:t>ولا يجوز للجهة فتح حساب لها في البنوك أو المصارف لإيداع الإيرادات إلا بعد موافقة الوزارة والبنك المركزي.</a:t>
            </a:r>
            <a:endParaRPr sz="2400" dirty="0">
              <a:latin typeface="Calibri" panose="020F0502020204030204" pitchFamily="34" charset="0"/>
              <a:ea typeface="Calibri"/>
              <a:cs typeface="Calibri" panose="020F0502020204030204" pitchFamily="34" charset="0"/>
              <a:sym typeface="Calibri"/>
            </a:endParaRPr>
          </a:p>
        </p:txBody>
      </p:sp>
      <p:cxnSp>
        <p:nvCxnSpPr>
          <p:cNvPr id="34" name="موصل مستقيم 33">
            <a:extLst>
              <a:ext uri="{FF2B5EF4-FFF2-40B4-BE49-F238E27FC236}">
                <a16:creationId xmlns:a16="http://schemas.microsoft.com/office/drawing/2014/main" id="{78C9F64A-1F07-834C-8492-1A1489D3018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5" name="مجموعة 34">
            <a:extLst>
              <a:ext uri="{FF2B5EF4-FFF2-40B4-BE49-F238E27FC236}">
                <a16:creationId xmlns:a16="http://schemas.microsoft.com/office/drawing/2014/main" id="{3CB0F851-3936-8748-9A79-58ABDE40EBDC}"/>
              </a:ext>
            </a:extLst>
          </p:cNvPr>
          <p:cNvGrpSpPr/>
          <p:nvPr/>
        </p:nvGrpSpPr>
        <p:grpSpPr>
          <a:xfrm>
            <a:off x="10397366" y="81535"/>
            <a:ext cx="1691239" cy="1603376"/>
            <a:chOff x="10397366" y="81535"/>
            <a:chExt cx="1691239" cy="1603376"/>
          </a:xfrm>
        </p:grpSpPr>
        <p:pic>
          <p:nvPicPr>
            <p:cNvPr id="36" name="صورة 35">
              <a:extLst>
                <a:ext uri="{FF2B5EF4-FFF2-40B4-BE49-F238E27FC236}">
                  <a16:creationId xmlns:a16="http://schemas.microsoft.com/office/drawing/2014/main" id="{7331FF2F-2600-6F4C-BE42-061054F2F404}"/>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37" name="صورة 36">
              <a:extLst>
                <a:ext uri="{FF2B5EF4-FFF2-40B4-BE49-F238E27FC236}">
                  <a16:creationId xmlns:a16="http://schemas.microsoft.com/office/drawing/2014/main" id="{B2231206-8CC4-FA4A-92F5-688327FFF880}"/>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2" name="مجموعة 1">
            <a:extLst>
              <a:ext uri="{FF2B5EF4-FFF2-40B4-BE49-F238E27FC236}">
                <a16:creationId xmlns:a16="http://schemas.microsoft.com/office/drawing/2014/main" id="{A8E59436-CB2E-5345-BA0C-7FBFBF634DF8}"/>
              </a:ext>
            </a:extLst>
          </p:cNvPr>
          <p:cNvGrpSpPr/>
          <p:nvPr/>
        </p:nvGrpSpPr>
        <p:grpSpPr>
          <a:xfrm rot="18895312">
            <a:off x="4435779" y="2536608"/>
            <a:ext cx="3282268" cy="3282267"/>
            <a:chOff x="4650364" y="2620646"/>
            <a:chExt cx="2855854" cy="2855853"/>
          </a:xfrm>
        </p:grpSpPr>
        <p:sp>
          <p:nvSpPr>
            <p:cNvPr id="39" name="Freeform 39">
              <a:extLst>
                <a:ext uri="{FF2B5EF4-FFF2-40B4-BE49-F238E27FC236}">
                  <a16:creationId xmlns:a16="http://schemas.microsoft.com/office/drawing/2014/main" id="{1426AE0D-14E9-074C-BBBE-190343FF4E0F}"/>
                </a:ext>
              </a:extLst>
            </p:cNvPr>
            <p:cNvSpPr/>
            <p:nvPr/>
          </p:nvSpPr>
          <p:spPr>
            <a:xfrm>
              <a:off x="6078293" y="2620646"/>
              <a:ext cx="1427925" cy="1427925"/>
            </a:xfrm>
            <a:custGeom>
              <a:avLst/>
              <a:gdLst>
                <a:gd name="connsiteX0" fmla="*/ 4434254 w 4434254"/>
                <a:gd name="connsiteY0" fmla="*/ 0 h 4434252"/>
                <a:gd name="connsiteX1" fmla="*/ 3454684 w 4434254"/>
                <a:gd name="connsiteY1" fmla="*/ 4434252 h 4434252"/>
                <a:gd name="connsiteX2" fmla="*/ 1968016 w 4434254"/>
                <a:gd name="connsiteY2" fmla="*/ 4434252 h 4434252"/>
                <a:gd name="connsiteX3" fmla="*/ 1959597 w 4434254"/>
                <a:gd name="connsiteY3" fmla="*/ 4267530 h 4434252"/>
                <a:gd name="connsiteX4" fmla="*/ 110250 w 4434254"/>
                <a:gd name="connsiteY4" fmla="*/ 2418183 h 4434252"/>
                <a:gd name="connsiteX5" fmla="*/ 0 w 4434254"/>
                <a:gd name="connsiteY5" fmla="*/ 2412616 h 4434252"/>
                <a:gd name="connsiteX6" fmla="*/ 0 w 4434254"/>
                <a:gd name="connsiteY6" fmla="*/ 979569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2">
                  <a:moveTo>
                    <a:pt x="4434254" y="0"/>
                  </a:moveTo>
                  <a:lnTo>
                    <a:pt x="3454684" y="4434252"/>
                  </a:lnTo>
                  <a:lnTo>
                    <a:pt x="1968016" y="4434252"/>
                  </a:lnTo>
                  <a:lnTo>
                    <a:pt x="1959597" y="4267530"/>
                  </a:lnTo>
                  <a:cubicBezTo>
                    <a:pt x="1860570" y="3292422"/>
                    <a:pt x="1085359" y="2517211"/>
                    <a:pt x="110250" y="2418183"/>
                  </a:cubicBezTo>
                  <a:lnTo>
                    <a:pt x="0" y="2412616"/>
                  </a:lnTo>
                  <a:lnTo>
                    <a:pt x="0" y="979569"/>
                  </a:lnTo>
                  <a:close/>
                </a:path>
              </a:pathLst>
            </a:custGeom>
            <a:solidFill>
              <a:srgbClr val="7A8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40">
              <a:extLst>
                <a:ext uri="{FF2B5EF4-FFF2-40B4-BE49-F238E27FC236}">
                  <a16:creationId xmlns:a16="http://schemas.microsoft.com/office/drawing/2014/main" id="{22ADEA7A-6F6C-4741-84CD-B580AF5490E9}"/>
                </a:ext>
              </a:extLst>
            </p:cNvPr>
            <p:cNvSpPr/>
            <p:nvPr/>
          </p:nvSpPr>
          <p:spPr>
            <a:xfrm>
              <a:off x="4650364" y="4048574"/>
              <a:ext cx="1427925" cy="1427925"/>
            </a:xfrm>
            <a:custGeom>
              <a:avLst/>
              <a:gdLst>
                <a:gd name="connsiteX0" fmla="*/ 979569 w 4434251"/>
                <a:gd name="connsiteY0" fmla="*/ 0 h 4434252"/>
                <a:gd name="connsiteX1" fmla="*/ 2471946 w 4434251"/>
                <a:gd name="connsiteY1" fmla="*/ 0 h 4434252"/>
                <a:gd name="connsiteX2" fmla="*/ 2474661 w 4434251"/>
                <a:gd name="connsiteY2" fmla="*/ 53772 h 4434252"/>
                <a:gd name="connsiteX3" fmla="*/ 4324008 w 4434251"/>
                <a:gd name="connsiteY3" fmla="*/ 1903119 h 4434252"/>
                <a:gd name="connsiteX4" fmla="*/ 4434251 w 4434251"/>
                <a:gd name="connsiteY4" fmla="*/ 1908686 h 4434252"/>
                <a:gd name="connsiteX5" fmla="*/ 4434251 w 4434251"/>
                <a:gd name="connsiteY5" fmla="*/ 3454683 h 4434252"/>
                <a:gd name="connsiteX6" fmla="*/ 0 w 4434251"/>
                <a:gd name="connsiteY6" fmla="*/ 4434252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2">
                  <a:moveTo>
                    <a:pt x="979569" y="0"/>
                  </a:moveTo>
                  <a:lnTo>
                    <a:pt x="2471946" y="0"/>
                  </a:lnTo>
                  <a:lnTo>
                    <a:pt x="2474661" y="53772"/>
                  </a:lnTo>
                  <a:cubicBezTo>
                    <a:pt x="2573689" y="1028881"/>
                    <a:pt x="3348899" y="1804091"/>
                    <a:pt x="4324008" y="1903119"/>
                  </a:cubicBezTo>
                  <a:lnTo>
                    <a:pt x="4434251" y="1908686"/>
                  </a:lnTo>
                  <a:lnTo>
                    <a:pt x="4434251" y="3454683"/>
                  </a:lnTo>
                  <a:lnTo>
                    <a:pt x="0" y="4434252"/>
                  </a:lnTo>
                  <a:close/>
                </a:path>
              </a:pathLst>
            </a:custGeom>
            <a:solidFill>
              <a:srgbClr val="3A9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900"/>
            </a:p>
          </p:txBody>
        </p:sp>
      </p:grpSp>
      <p:pic>
        <p:nvPicPr>
          <p:cNvPr id="45" name="صورة 44">
            <a:extLst>
              <a:ext uri="{FF2B5EF4-FFF2-40B4-BE49-F238E27FC236}">
                <a16:creationId xmlns:a16="http://schemas.microsoft.com/office/drawing/2014/main" id="{318D4107-E448-1549-BE71-3FE885E05CA9}"/>
              </a:ext>
            </a:extLst>
          </p:cNvPr>
          <p:cNvPicPr>
            <a:picLocks noChangeAspect="1"/>
          </p:cNvPicPr>
          <p:nvPr/>
        </p:nvPicPr>
        <p:blipFill>
          <a:blip r:embed="rId3"/>
          <a:stretch>
            <a:fillRect/>
          </a:stretch>
        </p:blipFill>
        <p:spPr>
          <a:xfrm>
            <a:off x="5356657" y="3457484"/>
            <a:ext cx="1403939" cy="1403939"/>
          </a:xfrm>
          <a:prstGeom prst="rect">
            <a:avLst/>
          </a:prstGeom>
        </p:spPr>
      </p:pic>
      <p:pic>
        <p:nvPicPr>
          <p:cNvPr id="17" name="صورة 16">
            <a:extLst>
              <a:ext uri="{FF2B5EF4-FFF2-40B4-BE49-F238E27FC236}">
                <a16:creationId xmlns:a16="http://schemas.microsoft.com/office/drawing/2014/main" id="{EE71FC73-5399-5541-8472-55001EBA1E44}"/>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pic>
        <p:nvPicPr>
          <p:cNvPr id="14" name="صورة 13">
            <a:extLst>
              <a:ext uri="{FF2B5EF4-FFF2-40B4-BE49-F238E27FC236}">
                <a16:creationId xmlns:a16="http://schemas.microsoft.com/office/drawing/2014/main" id="{AD53DF1C-91E6-CB4D-8638-B5053F2CD664}"/>
              </a:ext>
            </a:extLst>
          </p:cNvPr>
          <p:cNvPicPr>
            <a:picLocks noChangeAspect="1"/>
          </p:cNvPicPr>
          <p:nvPr/>
        </p:nvPicPr>
        <p:blipFill rotWithShape="1">
          <a:blip r:embed="rId4">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41612266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oogle Shape;735;p26">
            <a:extLst>
              <a:ext uri="{FF2B5EF4-FFF2-40B4-BE49-F238E27FC236}">
                <a16:creationId xmlns:a16="http://schemas.microsoft.com/office/drawing/2014/main" id="{A19F4DBE-B2AB-ED4A-9ACA-27D69A5F5B1B}"/>
              </a:ext>
            </a:extLst>
          </p:cNvPr>
          <p:cNvGrpSpPr/>
          <p:nvPr/>
        </p:nvGrpSpPr>
        <p:grpSpPr>
          <a:xfrm>
            <a:off x="164594" y="2000773"/>
            <a:ext cx="9102962" cy="3785611"/>
            <a:chOff x="2463925" y="4273732"/>
            <a:chExt cx="1047505" cy="1484679"/>
          </a:xfrm>
        </p:grpSpPr>
        <p:sp>
          <p:nvSpPr>
            <p:cNvPr id="25" name="Google Shape;736;p26">
              <a:extLst>
                <a:ext uri="{FF2B5EF4-FFF2-40B4-BE49-F238E27FC236}">
                  <a16:creationId xmlns:a16="http://schemas.microsoft.com/office/drawing/2014/main" id="{08A00DE8-0D46-CD47-B9FF-6089AAABA149}"/>
                </a:ext>
              </a:extLst>
            </p:cNvPr>
            <p:cNvSpPr txBox="1"/>
            <p:nvPr/>
          </p:nvSpPr>
          <p:spPr>
            <a:xfrm>
              <a:off x="2551706" y="4560313"/>
              <a:ext cx="935717"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6" name="Google Shape;737;p26">
              <a:extLst>
                <a:ext uri="{FF2B5EF4-FFF2-40B4-BE49-F238E27FC236}">
                  <a16:creationId xmlns:a16="http://schemas.microsoft.com/office/drawing/2014/main" id="{22116000-ED08-5643-8A59-BA48C0447323}"/>
                </a:ext>
              </a:extLst>
            </p:cNvPr>
            <p:cNvSpPr txBox="1"/>
            <p:nvPr/>
          </p:nvSpPr>
          <p:spPr>
            <a:xfrm>
              <a:off x="2463925" y="4273732"/>
              <a:ext cx="1047505" cy="1484679"/>
            </a:xfrm>
            <a:prstGeom prst="rect">
              <a:avLst/>
            </a:prstGeom>
            <a:noFill/>
            <a:ln>
              <a:noFill/>
            </a:ln>
          </p:spPr>
          <p:txBody>
            <a:bodyPr spcFirstLastPara="1" wrap="square" lIns="91425" tIns="45700" rIns="91425" bIns="45700" anchor="t" anchorCtr="0">
              <a:spAutoFit/>
            </a:bodyPr>
            <a:lstStyle/>
            <a:p>
              <a:pPr lvl="0" algn="just"/>
              <a:r>
                <a:rPr lang="ar-SA" sz="2800" b="1" dirty="0">
                  <a:solidFill>
                    <a:srgbClr val="30A4A5"/>
                  </a:solidFill>
                  <a:latin typeface="Calibri" panose="020F0502020204030204" pitchFamily="34" charset="0"/>
                  <a:cs typeface="Calibri" panose="020F0502020204030204" pitchFamily="34" charset="0"/>
                </a:rPr>
                <a:t>على الجهة التي تحصل إيراداتها عن طريق نظام سداد القيام بالآتي : </a:t>
              </a:r>
            </a:p>
            <a:p>
              <a:pPr lvl="0" algn="just"/>
              <a:endParaRPr lang="ar-SA" sz="2800" b="1" dirty="0">
                <a:latin typeface="Calibri" panose="020F0502020204030204" pitchFamily="34" charset="0"/>
                <a:cs typeface="Calibri" panose="020F0502020204030204" pitchFamily="34" charset="0"/>
              </a:endParaRPr>
            </a:p>
            <a:p>
              <a:pPr lvl="0"/>
              <a:r>
                <a:rPr lang="ar-SA" sz="2800" dirty="0">
                  <a:latin typeface="Calibri" panose="020F0502020204030204" pitchFamily="34" charset="0"/>
                  <a:cs typeface="Calibri" panose="020F0502020204030204" pitchFamily="34" charset="0"/>
                </a:rPr>
                <a:t> ١. إيقاف جميع أساليب التحصيل الأخرى بالاتفاق مع وزارة المالية. </a:t>
              </a:r>
              <a:br>
                <a:rPr lang="ar-SA" sz="2800" dirty="0">
                  <a:latin typeface="Calibri" panose="020F0502020204030204" pitchFamily="34" charset="0"/>
                  <a:cs typeface="Calibri" panose="020F0502020204030204" pitchFamily="34" charset="0"/>
                </a:rPr>
              </a:br>
              <a:endParaRPr lang="ar-SA" sz="2800" dirty="0">
                <a:latin typeface="Calibri" panose="020F0502020204030204" pitchFamily="34" charset="0"/>
                <a:cs typeface="Calibri" panose="020F0502020204030204" pitchFamily="34" charset="0"/>
              </a:endParaRPr>
            </a:p>
            <a:p>
              <a:pPr lvl="0"/>
              <a:r>
                <a:rPr lang="ar-SA" sz="2800" dirty="0">
                  <a:latin typeface="Calibri" panose="020F0502020204030204" pitchFamily="34" charset="0"/>
                  <a:cs typeface="Calibri" panose="020F0502020204030204" pitchFamily="34" charset="0"/>
                </a:rPr>
                <a:t> ٢. تنفيذ آلية المطابقة الإلكترونية للمبالغ المحصلة بنظام سداد وفق الآتي :</a:t>
              </a:r>
              <a:br>
                <a:rPr lang="ar-SA" sz="2800" dirty="0">
                  <a:latin typeface="Calibri" panose="020F0502020204030204" pitchFamily="34" charset="0"/>
                  <a:cs typeface="Calibri" panose="020F0502020204030204" pitchFamily="34" charset="0"/>
                </a:rPr>
              </a:br>
              <a:r>
                <a:rPr lang="ar-SA" sz="2800" dirty="0">
                  <a:latin typeface="Calibri" panose="020F0502020204030204" pitchFamily="34" charset="0"/>
                  <a:cs typeface="Calibri" panose="020F0502020204030204" pitchFamily="34" charset="0"/>
                </a:rPr>
                <a:t> </a:t>
              </a:r>
            </a:p>
            <a:p>
              <a:pPr marL="501650" lvl="0" indent="-263525">
                <a:buFont typeface="Arial" panose="020B0604020202020204" pitchFamily="34" charset="0"/>
                <a:buChar char="•"/>
              </a:pPr>
              <a:r>
                <a:rPr lang="ar-SA" sz="2400" dirty="0">
                  <a:latin typeface="Calibri" panose="020F0502020204030204" pitchFamily="34" charset="0"/>
                  <a:cs typeface="Calibri" panose="020F0502020204030204" pitchFamily="34" charset="0"/>
                </a:rPr>
                <a:t>المطابقة مع نظام سداد للمبالغ المسددة لقاء الخدمات المقدمة من الجهة . </a:t>
              </a:r>
            </a:p>
            <a:p>
              <a:pPr marL="501650" lvl="0" indent="-263525">
                <a:buFont typeface="Arial" panose="020B0604020202020204" pitchFamily="34" charset="0"/>
                <a:buChar char="•"/>
              </a:pPr>
              <a:r>
                <a:rPr lang="ar-SA" sz="2400" dirty="0">
                  <a:latin typeface="Calibri" panose="020F0502020204030204" pitchFamily="34" charset="0"/>
                  <a:cs typeface="Calibri" panose="020F0502020204030204" pitchFamily="34" charset="0"/>
                </a:rPr>
                <a:t>مطابقة الإيرادات العائدة للجهة وفروعها أو أي إيرادات تم تحصيلها لجهة أخرى . </a:t>
              </a:r>
            </a:p>
            <a:p>
              <a:pPr marL="501650" lvl="0" indent="-263525">
                <a:buFont typeface="Arial" panose="020B0604020202020204" pitchFamily="34" charset="0"/>
                <a:buChar char="•"/>
              </a:pPr>
              <a:r>
                <a:rPr lang="ar-SA" sz="2400" dirty="0">
                  <a:latin typeface="Calibri" panose="020F0502020204030204" pitchFamily="34" charset="0"/>
                  <a:cs typeface="Calibri" panose="020F0502020204030204" pitchFamily="34" charset="0"/>
                </a:rPr>
                <a:t>مطابقة وتبويب الإيرادات المودعة بالحساب التجميعي .</a:t>
              </a:r>
              <a:endParaRPr lang="en-US" sz="2400" dirty="0">
                <a:latin typeface="Calibri" panose="020F0502020204030204" pitchFamily="34" charset="0"/>
                <a:cs typeface="Calibri" panose="020F0502020204030204" pitchFamily="34" charset="0"/>
              </a:endParaRPr>
            </a:p>
          </p:txBody>
        </p:sp>
      </p:grpSp>
      <p:cxnSp>
        <p:nvCxnSpPr>
          <p:cNvPr id="34" name="موصل مستقيم 33">
            <a:extLst>
              <a:ext uri="{FF2B5EF4-FFF2-40B4-BE49-F238E27FC236}">
                <a16:creationId xmlns:a16="http://schemas.microsoft.com/office/drawing/2014/main" id="{78C9F64A-1F07-834C-8492-1A1489D3018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5" name="مجموعة 34">
            <a:extLst>
              <a:ext uri="{FF2B5EF4-FFF2-40B4-BE49-F238E27FC236}">
                <a16:creationId xmlns:a16="http://schemas.microsoft.com/office/drawing/2014/main" id="{3CB0F851-3936-8748-9A79-58ABDE40EBDC}"/>
              </a:ext>
            </a:extLst>
          </p:cNvPr>
          <p:cNvGrpSpPr/>
          <p:nvPr/>
        </p:nvGrpSpPr>
        <p:grpSpPr>
          <a:xfrm>
            <a:off x="10397366" y="81535"/>
            <a:ext cx="1691239" cy="1603376"/>
            <a:chOff x="10397366" y="81535"/>
            <a:chExt cx="1691239" cy="1603376"/>
          </a:xfrm>
        </p:grpSpPr>
        <p:pic>
          <p:nvPicPr>
            <p:cNvPr id="36" name="صورة 35">
              <a:extLst>
                <a:ext uri="{FF2B5EF4-FFF2-40B4-BE49-F238E27FC236}">
                  <a16:creationId xmlns:a16="http://schemas.microsoft.com/office/drawing/2014/main" id="{7331FF2F-2600-6F4C-BE42-061054F2F404}"/>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37" name="صورة 36">
              <a:extLst>
                <a:ext uri="{FF2B5EF4-FFF2-40B4-BE49-F238E27FC236}">
                  <a16:creationId xmlns:a16="http://schemas.microsoft.com/office/drawing/2014/main" id="{B2231206-8CC4-FA4A-92F5-688327FFF880}"/>
                </a:ext>
              </a:extLst>
            </p:cNvPr>
            <p:cNvPicPr>
              <a:picLocks noChangeAspect="1"/>
            </p:cNvPicPr>
            <p:nvPr/>
          </p:nvPicPr>
          <p:blipFill>
            <a:blip r:embed="rId3"/>
            <a:stretch>
              <a:fillRect/>
            </a:stretch>
          </p:blipFill>
          <p:spPr>
            <a:xfrm>
              <a:off x="10449125" y="81535"/>
              <a:ext cx="1603375" cy="1603375"/>
            </a:xfrm>
            <a:prstGeom prst="rect">
              <a:avLst/>
            </a:prstGeom>
          </p:spPr>
        </p:pic>
      </p:grpSp>
      <p:sp>
        <p:nvSpPr>
          <p:cNvPr id="38" name="Freeform 34">
            <a:extLst>
              <a:ext uri="{FF2B5EF4-FFF2-40B4-BE49-F238E27FC236}">
                <a16:creationId xmlns:a16="http://schemas.microsoft.com/office/drawing/2014/main" id="{295376C8-8AC5-B442-86BD-894F4AE31EAC}"/>
              </a:ext>
            </a:extLst>
          </p:cNvPr>
          <p:cNvSpPr/>
          <p:nvPr/>
        </p:nvSpPr>
        <p:spPr>
          <a:xfrm rot="18895312">
            <a:off x="9644203" y="2285707"/>
            <a:ext cx="1196544" cy="1196544"/>
          </a:xfrm>
          <a:custGeom>
            <a:avLst/>
            <a:gdLst>
              <a:gd name="connsiteX0" fmla="*/ 0 w 4434251"/>
              <a:gd name="connsiteY0" fmla="*/ 0 h 4434253"/>
              <a:gd name="connsiteX1" fmla="*/ 4434251 w 4434251"/>
              <a:gd name="connsiteY1" fmla="*/ 979570 h 4434253"/>
              <a:gd name="connsiteX2" fmla="*/ 4434251 w 4434251"/>
              <a:gd name="connsiteY2" fmla="*/ 2412618 h 4434253"/>
              <a:gd name="connsiteX3" fmla="*/ 4324008 w 4434251"/>
              <a:gd name="connsiteY3" fmla="*/ 2418185 h 4434253"/>
              <a:gd name="connsiteX4" fmla="*/ 2474661 w 4434251"/>
              <a:gd name="connsiteY4" fmla="*/ 4267532 h 4434253"/>
              <a:gd name="connsiteX5" fmla="*/ 2466242 w 4434251"/>
              <a:gd name="connsiteY5" fmla="*/ 4434253 h 4434253"/>
              <a:gd name="connsiteX6" fmla="*/ 979569 w 4434251"/>
              <a:gd name="connsiteY6" fmla="*/ 4434253 h 443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3">
                <a:moveTo>
                  <a:pt x="0" y="0"/>
                </a:moveTo>
                <a:lnTo>
                  <a:pt x="4434251" y="979570"/>
                </a:lnTo>
                <a:lnTo>
                  <a:pt x="4434251" y="2412618"/>
                </a:lnTo>
                <a:lnTo>
                  <a:pt x="4324008" y="2418185"/>
                </a:lnTo>
                <a:cubicBezTo>
                  <a:pt x="3348899" y="2517213"/>
                  <a:pt x="2573689" y="3292424"/>
                  <a:pt x="2474661" y="4267532"/>
                </a:cubicBezTo>
                <a:lnTo>
                  <a:pt x="2466242" y="4434253"/>
                </a:lnTo>
                <a:lnTo>
                  <a:pt x="979569" y="4434253"/>
                </a:lnTo>
                <a:close/>
              </a:path>
            </a:pathLst>
          </a:custGeom>
          <a:solidFill>
            <a:srgbClr val="27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45" name="صورة 44">
            <a:extLst>
              <a:ext uri="{FF2B5EF4-FFF2-40B4-BE49-F238E27FC236}">
                <a16:creationId xmlns:a16="http://schemas.microsoft.com/office/drawing/2014/main" id="{318D4107-E448-1549-BE71-3FE885E05CA9}"/>
              </a:ext>
            </a:extLst>
          </p:cNvPr>
          <p:cNvPicPr>
            <a:picLocks noChangeAspect="1"/>
          </p:cNvPicPr>
          <p:nvPr/>
        </p:nvPicPr>
        <p:blipFill>
          <a:blip r:embed="rId3"/>
          <a:stretch>
            <a:fillRect/>
          </a:stretch>
        </p:blipFill>
        <p:spPr>
          <a:xfrm>
            <a:off x="10578953" y="2263030"/>
            <a:ext cx="1221547" cy="1221547"/>
          </a:xfrm>
          <a:prstGeom prst="rect">
            <a:avLst/>
          </a:prstGeom>
        </p:spPr>
      </p:pic>
      <p:sp>
        <p:nvSpPr>
          <p:cNvPr id="27" name="عنوان 5">
            <a:extLst>
              <a:ext uri="{FF2B5EF4-FFF2-40B4-BE49-F238E27FC236}">
                <a16:creationId xmlns:a16="http://schemas.microsoft.com/office/drawing/2014/main" id="{6D3BB26D-A165-6047-BD9B-AD8445A9B412}"/>
              </a:ext>
            </a:extLst>
          </p:cNvPr>
          <p:cNvSpPr>
            <a:spLocks noGrp="1"/>
          </p:cNvSpPr>
          <p:nvPr>
            <p:ph type="title"/>
          </p:nvPr>
        </p:nvSpPr>
        <p:spPr>
          <a:xfrm>
            <a:off x="393699" y="359348"/>
            <a:ext cx="9967561" cy="1325563"/>
          </a:xfrm>
        </p:spPr>
        <p:txBody>
          <a:bodyPr>
            <a:normAutofit/>
          </a:bodyPr>
          <a:lstStyle/>
          <a:p>
            <a:pPr algn="ctr"/>
            <a:r>
              <a:rPr lang="ar-SA" sz="4000" b="1" dirty="0">
                <a:latin typeface="Calibri" panose="020F0502020204030204" pitchFamily="34" charset="0"/>
                <a:cs typeface="Calibri" panose="020F0502020204030204" pitchFamily="34" charset="0"/>
              </a:rPr>
              <a:t>عناصر هامة في اللائحة التنفيذية لنظام إيرادات الدولة</a:t>
            </a:r>
          </a:p>
        </p:txBody>
      </p:sp>
      <p:pic>
        <p:nvPicPr>
          <p:cNvPr id="12" name="صورة 11">
            <a:extLst>
              <a:ext uri="{FF2B5EF4-FFF2-40B4-BE49-F238E27FC236}">
                <a16:creationId xmlns:a16="http://schemas.microsoft.com/office/drawing/2014/main" id="{33B5B41A-5DDA-DA4C-B0F3-A52868BAB3C6}"/>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Tree>
    <p:extLst>
      <p:ext uri="{BB962C8B-B14F-4D97-AF65-F5344CB8AC3E}">
        <p14:creationId xmlns:p14="http://schemas.microsoft.com/office/powerpoint/2010/main" val="21134494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a:r>
              <a:rPr lang="ar-SA" sz="4000" b="1" dirty="0">
                <a:latin typeface="Calibri" panose="020F0502020204030204" pitchFamily="34" charset="0"/>
                <a:cs typeface="Calibri" panose="020F0502020204030204" pitchFamily="34" charset="0"/>
              </a:rPr>
              <a:t>الدورة المستندية للمتحصلات</a:t>
            </a:r>
          </a:p>
        </p:txBody>
      </p: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14" name="مجموعة 13">
            <a:extLst>
              <a:ext uri="{FF2B5EF4-FFF2-40B4-BE49-F238E27FC236}">
                <a16:creationId xmlns:a16="http://schemas.microsoft.com/office/drawing/2014/main" id="{8253F1B1-8107-CF43-B557-D542834E6C60}"/>
              </a:ext>
            </a:extLst>
          </p:cNvPr>
          <p:cNvGrpSpPr/>
          <p:nvPr/>
        </p:nvGrpSpPr>
        <p:grpSpPr>
          <a:xfrm>
            <a:off x="2171700" y="1684910"/>
            <a:ext cx="9642785" cy="4712206"/>
            <a:chOff x="2556383" y="1698043"/>
            <a:chExt cx="8958901" cy="4712206"/>
          </a:xfrm>
        </p:grpSpPr>
        <p:grpSp>
          <p:nvGrpSpPr>
            <p:cNvPr id="22" name="مجموعة 21">
              <a:extLst>
                <a:ext uri="{FF2B5EF4-FFF2-40B4-BE49-F238E27FC236}">
                  <a16:creationId xmlns:a16="http://schemas.microsoft.com/office/drawing/2014/main" id="{E7A357C5-0129-AC4C-904A-CC1E5073EBBF}"/>
                </a:ext>
              </a:extLst>
            </p:cNvPr>
            <p:cNvGrpSpPr/>
            <p:nvPr/>
          </p:nvGrpSpPr>
          <p:grpSpPr>
            <a:xfrm>
              <a:off x="2556383" y="1698043"/>
              <a:ext cx="8958901" cy="4712206"/>
              <a:chOff x="1629283" y="1342443"/>
              <a:chExt cx="8958901" cy="4712206"/>
            </a:xfrm>
          </p:grpSpPr>
          <p:grpSp>
            <p:nvGrpSpPr>
              <p:cNvPr id="23" name="Group 113">
                <a:extLst>
                  <a:ext uri="{FF2B5EF4-FFF2-40B4-BE49-F238E27FC236}">
                    <a16:creationId xmlns:a16="http://schemas.microsoft.com/office/drawing/2014/main" id="{E8B39D31-D97D-EE45-B08D-98CF7873EA47}"/>
                  </a:ext>
                </a:extLst>
              </p:cNvPr>
              <p:cNvGrpSpPr/>
              <p:nvPr/>
            </p:nvGrpSpPr>
            <p:grpSpPr>
              <a:xfrm>
                <a:off x="1916044" y="2042907"/>
                <a:ext cx="8209257" cy="3587518"/>
                <a:chOff x="1916044" y="2042907"/>
                <a:chExt cx="8209257" cy="3587518"/>
              </a:xfrm>
            </p:grpSpPr>
            <p:sp>
              <p:nvSpPr>
                <p:cNvPr id="127" name="Rectangle 114">
                  <a:extLst>
                    <a:ext uri="{FF2B5EF4-FFF2-40B4-BE49-F238E27FC236}">
                      <a16:creationId xmlns:a16="http://schemas.microsoft.com/office/drawing/2014/main" id="{AF34D2A2-2D15-1A4F-91E0-EFBDC5FF62D9}"/>
                    </a:ext>
                  </a:extLst>
                </p:cNvPr>
                <p:cNvSpPr/>
                <p:nvPr/>
              </p:nvSpPr>
              <p:spPr>
                <a:xfrm flipH="1" flipV="1">
                  <a:off x="2992980" y="5436798"/>
                  <a:ext cx="4967064" cy="193627"/>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Rectangle 115">
                  <a:extLst>
                    <a:ext uri="{FF2B5EF4-FFF2-40B4-BE49-F238E27FC236}">
                      <a16:creationId xmlns:a16="http://schemas.microsoft.com/office/drawing/2014/main" id="{4A00FFBF-1010-4340-8EF7-95F78AF0B5DC}"/>
                    </a:ext>
                  </a:extLst>
                </p:cNvPr>
                <p:cNvSpPr/>
                <p:nvPr/>
              </p:nvSpPr>
              <p:spPr>
                <a:xfrm>
                  <a:off x="1916044" y="2042907"/>
                  <a:ext cx="7132320" cy="151791"/>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9" name="Straight Connector 116">
                  <a:extLst>
                    <a:ext uri="{FF2B5EF4-FFF2-40B4-BE49-F238E27FC236}">
                      <a16:creationId xmlns:a16="http://schemas.microsoft.com/office/drawing/2014/main" id="{B6C81796-1FD1-FB4D-9CFC-A15B418350C2}"/>
                    </a:ext>
                  </a:extLst>
                </p:cNvPr>
                <p:cNvCxnSpPr>
                  <a:cxnSpLocks/>
                </p:cNvCxnSpPr>
                <p:nvPr/>
              </p:nvCxnSpPr>
              <p:spPr>
                <a:xfrm>
                  <a:off x="1916045" y="2187906"/>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17">
                  <a:extLst>
                    <a:ext uri="{FF2B5EF4-FFF2-40B4-BE49-F238E27FC236}">
                      <a16:creationId xmlns:a16="http://schemas.microsoft.com/office/drawing/2014/main" id="{1760B37A-0057-0F49-9FA9-6054742F49AB}"/>
                    </a:ext>
                  </a:extLst>
                </p:cNvPr>
                <p:cNvCxnSpPr>
                  <a:cxnSpLocks/>
                </p:cNvCxnSpPr>
                <p:nvPr/>
              </p:nvCxnSpPr>
              <p:spPr>
                <a:xfrm>
                  <a:off x="2992981" y="5433233"/>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4" name="Rectangle 1">
                <a:extLst>
                  <a:ext uri="{FF2B5EF4-FFF2-40B4-BE49-F238E27FC236}">
                    <a16:creationId xmlns:a16="http://schemas.microsoft.com/office/drawing/2014/main" id="{9B440CFC-CE1D-7748-9D2E-67949903F748}"/>
                  </a:ext>
                </a:extLst>
              </p:cNvPr>
              <p:cNvSpPr/>
              <p:nvPr/>
            </p:nvSpPr>
            <p:spPr>
              <a:xfrm>
                <a:off x="1656120" y="2200229"/>
                <a:ext cx="8932064" cy="3238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1600"/>
              </a:p>
            </p:txBody>
          </p:sp>
          <p:grpSp>
            <p:nvGrpSpPr>
              <p:cNvPr id="25" name="Group 71">
                <a:extLst>
                  <a:ext uri="{FF2B5EF4-FFF2-40B4-BE49-F238E27FC236}">
                    <a16:creationId xmlns:a16="http://schemas.microsoft.com/office/drawing/2014/main" id="{7AE9361E-7398-AD4C-A914-0F61987372BA}"/>
                  </a:ext>
                </a:extLst>
              </p:cNvPr>
              <p:cNvGrpSpPr/>
              <p:nvPr/>
            </p:nvGrpSpPr>
            <p:grpSpPr>
              <a:xfrm>
                <a:off x="2421557" y="1974106"/>
                <a:ext cx="1228187" cy="1373580"/>
                <a:chOff x="2128762" y="1759851"/>
                <a:chExt cx="1381627" cy="1545184"/>
              </a:xfrm>
            </p:grpSpPr>
            <p:sp>
              <p:nvSpPr>
                <p:cNvPr id="121" name="Arrow: Down 72">
                  <a:extLst>
                    <a:ext uri="{FF2B5EF4-FFF2-40B4-BE49-F238E27FC236}">
                      <a16:creationId xmlns:a16="http://schemas.microsoft.com/office/drawing/2014/main" id="{B9972F72-D9C7-0E42-BB0F-8C9784AA8228}"/>
                    </a:ext>
                  </a:extLst>
                </p:cNvPr>
                <p:cNvSpPr/>
                <p:nvPr/>
              </p:nvSpPr>
              <p:spPr>
                <a:xfrm>
                  <a:off x="2218976"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2" name="Group 73">
                  <a:extLst>
                    <a:ext uri="{FF2B5EF4-FFF2-40B4-BE49-F238E27FC236}">
                      <a16:creationId xmlns:a16="http://schemas.microsoft.com/office/drawing/2014/main" id="{48408F53-4884-8A46-8F07-47E9564974E2}"/>
                    </a:ext>
                  </a:extLst>
                </p:cNvPr>
                <p:cNvGrpSpPr/>
                <p:nvPr/>
              </p:nvGrpSpPr>
              <p:grpSpPr>
                <a:xfrm>
                  <a:off x="2128762" y="1759851"/>
                  <a:ext cx="1381627" cy="1440179"/>
                  <a:chOff x="2128762" y="1759851"/>
                  <a:chExt cx="1381627" cy="1440179"/>
                </a:xfrm>
              </p:grpSpPr>
              <p:sp>
                <p:nvSpPr>
                  <p:cNvPr id="123" name="Rectangle 74">
                    <a:extLst>
                      <a:ext uri="{FF2B5EF4-FFF2-40B4-BE49-F238E27FC236}">
                        <a16:creationId xmlns:a16="http://schemas.microsoft.com/office/drawing/2014/main" id="{96CB4BC5-EB87-5F4B-A18C-5BD965A92604}"/>
                      </a:ext>
                    </a:extLst>
                  </p:cNvPr>
                  <p:cNvSpPr/>
                  <p:nvPr/>
                </p:nvSpPr>
                <p:spPr>
                  <a:xfrm>
                    <a:off x="2309478" y="1761756"/>
                    <a:ext cx="1037340" cy="250191"/>
                  </a:xfrm>
                  <a:prstGeom prst="rect">
                    <a:avLst/>
                  </a:prstGeom>
                  <a:solidFill>
                    <a:srgbClr val="327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4" name="Partial Circle 75">
                    <a:extLst>
                      <a:ext uri="{FF2B5EF4-FFF2-40B4-BE49-F238E27FC236}">
                        <a16:creationId xmlns:a16="http://schemas.microsoft.com/office/drawing/2014/main" id="{6761592B-AAD7-3748-8CDE-2AD034D31A3E}"/>
                      </a:ext>
                    </a:extLst>
                  </p:cNvPr>
                  <p:cNvSpPr/>
                  <p:nvPr/>
                </p:nvSpPr>
                <p:spPr>
                  <a:xfrm rot="5400000">
                    <a:off x="2050780" y="1837835"/>
                    <a:ext cx="506734" cy="350769"/>
                  </a:xfrm>
                  <a:prstGeom prst="pie">
                    <a:avLst>
                      <a:gd name="adj1" fmla="val 5462498"/>
                      <a:gd name="adj2" fmla="val 16200000"/>
                    </a:avLst>
                  </a:prstGeom>
                  <a:gradFill flip="none" rotWithShape="1">
                    <a:gsLst>
                      <a:gs pos="0">
                        <a:srgbClr val="3276B4">
                          <a:shade val="30000"/>
                          <a:satMod val="115000"/>
                        </a:srgbClr>
                      </a:gs>
                      <a:gs pos="50000">
                        <a:srgbClr val="3276B4">
                          <a:shade val="67500"/>
                          <a:satMod val="115000"/>
                        </a:srgbClr>
                      </a:gs>
                      <a:gs pos="100000">
                        <a:srgbClr val="3276B4">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5" name="Partial Circle 76">
                    <a:extLst>
                      <a:ext uri="{FF2B5EF4-FFF2-40B4-BE49-F238E27FC236}">
                        <a16:creationId xmlns:a16="http://schemas.microsoft.com/office/drawing/2014/main" id="{9D8F6FB8-CF27-724E-B805-B4C1A62879F9}"/>
                      </a:ext>
                    </a:extLst>
                  </p:cNvPr>
                  <p:cNvSpPr/>
                  <p:nvPr/>
                </p:nvSpPr>
                <p:spPr>
                  <a:xfrm rot="5400000">
                    <a:off x="3081637" y="1837834"/>
                    <a:ext cx="506735" cy="350769"/>
                  </a:xfrm>
                  <a:prstGeom prst="pie">
                    <a:avLst>
                      <a:gd name="adj1" fmla="val 5462498"/>
                      <a:gd name="adj2" fmla="val 16200000"/>
                    </a:avLst>
                  </a:prstGeom>
                  <a:gradFill flip="none" rotWithShape="1">
                    <a:gsLst>
                      <a:gs pos="0">
                        <a:srgbClr val="3276B4">
                          <a:shade val="30000"/>
                          <a:satMod val="115000"/>
                        </a:srgbClr>
                      </a:gs>
                      <a:gs pos="50000">
                        <a:srgbClr val="3276B4">
                          <a:shade val="67500"/>
                          <a:satMod val="115000"/>
                        </a:srgbClr>
                      </a:gs>
                      <a:gs pos="100000">
                        <a:srgbClr val="3276B4">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6" name="Arrow: Down 77">
                    <a:extLst>
                      <a:ext uri="{FF2B5EF4-FFF2-40B4-BE49-F238E27FC236}">
                        <a16:creationId xmlns:a16="http://schemas.microsoft.com/office/drawing/2014/main" id="{777EBDFD-B17C-8140-9363-166762448BF1}"/>
                      </a:ext>
                    </a:extLst>
                  </p:cNvPr>
                  <p:cNvSpPr/>
                  <p:nvPr/>
                </p:nvSpPr>
                <p:spPr>
                  <a:xfrm>
                    <a:off x="2382315" y="2011945"/>
                    <a:ext cx="876300" cy="1188085"/>
                  </a:xfrm>
                  <a:prstGeom prst="downArrow">
                    <a:avLst>
                      <a:gd name="adj1" fmla="val 77826"/>
                      <a:gd name="adj2" fmla="val 36957"/>
                    </a:avLst>
                  </a:prstGeom>
                  <a:solidFill>
                    <a:srgbClr val="327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600" dirty="0"/>
                  </a:p>
                </p:txBody>
              </p:sp>
            </p:grpSp>
          </p:grpSp>
          <p:grpSp>
            <p:nvGrpSpPr>
              <p:cNvPr id="26" name="Group 78">
                <a:extLst>
                  <a:ext uri="{FF2B5EF4-FFF2-40B4-BE49-F238E27FC236}">
                    <a16:creationId xmlns:a16="http://schemas.microsoft.com/office/drawing/2014/main" id="{A730C4AE-5DB5-D443-9A28-5BCE6ACDFAC6}"/>
                  </a:ext>
                </a:extLst>
              </p:cNvPr>
              <p:cNvGrpSpPr/>
              <p:nvPr/>
            </p:nvGrpSpPr>
            <p:grpSpPr>
              <a:xfrm>
                <a:off x="4803744" y="1974106"/>
                <a:ext cx="1228187" cy="1373580"/>
                <a:chOff x="4496330" y="1759851"/>
                <a:chExt cx="1381627" cy="1545184"/>
              </a:xfrm>
            </p:grpSpPr>
            <p:sp>
              <p:nvSpPr>
                <p:cNvPr id="115" name="Arrow: Down 79">
                  <a:extLst>
                    <a:ext uri="{FF2B5EF4-FFF2-40B4-BE49-F238E27FC236}">
                      <a16:creationId xmlns:a16="http://schemas.microsoft.com/office/drawing/2014/main" id="{533CA845-0369-CB41-8371-85647213718D}"/>
                    </a:ext>
                  </a:extLst>
                </p:cNvPr>
                <p:cNvSpPr/>
                <p:nvPr/>
              </p:nvSpPr>
              <p:spPr>
                <a:xfrm>
                  <a:off x="4569504"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 name="Group 80">
                  <a:extLst>
                    <a:ext uri="{FF2B5EF4-FFF2-40B4-BE49-F238E27FC236}">
                      <a16:creationId xmlns:a16="http://schemas.microsoft.com/office/drawing/2014/main" id="{9E9A635B-22FB-584A-8E8A-0F8CFEB6D6BB}"/>
                    </a:ext>
                  </a:extLst>
                </p:cNvPr>
                <p:cNvGrpSpPr/>
                <p:nvPr/>
              </p:nvGrpSpPr>
              <p:grpSpPr>
                <a:xfrm>
                  <a:off x="4496330" y="1759851"/>
                  <a:ext cx="1381627" cy="1440180"/>
                  <a:chOff x="4496330" y="1759851"/>
                  <a:chExt cx="1381627" cy="1440180"/>
                </a:xfrm>
              </p:grpSpPr>
              <p:sp>
                <p:nvSpPr>
                  <p:cNvPr id="117" name="Rectangle 81">
                    <a:extLst>
                      <a:ext uri="{FF2B5EF4-FFF2-40B4-BE49-F238E27FC236}">
                        <a16:creationId xmlns:a16="http://schemas.microsoft.com/office/drawing/2014/main" id="{1BEEEB1C-1674-3245-B618-9C20F19AB8F3}"/>
                      </a:ext>
                    </a:extLst>
                  </p:cNvPr>
                  <p:cNvSpPr/>
                  <p:nvPr/>
                </p:nvSpPr>
                <p:spPr>
                  <a:xfrm>
                    <a:off x="4677046" y="1761756"/>
                    <a:ext cx="1037340" cy="250191"/>
                  </a:xfrm>
                  <a:prstGeom prst="rect">
                    <a:avLst/>
                  </a:prstGeom>
                  <a:solidFill>
                    <a:srgbClr val="409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8" name="Partial Circle 82">
                    <a:extLst>
                      <a:ext uri="{FF2B5EF4-FFF2-40B4-BE49-F238E27FC236}">
                        <a16:creationId xmlns:a16="http://schemas.microsoft.com/office/drawing/2014/main" id="{2FEA6942-7CEF-8E45-8F51-3FB3960186AA}"/>
                      </a:ext>
                    </a:extLst>
                  </p:cNvPr>
                  <p:cNvSpPr/>
                  <p:nvPr/>
                </p:nvSpPr>
                <p:spPr>
                  <a:xfrm rot="5400000">
                    <a:off x="4418348" y="1837835"/>
                    <a:ext cx="506734" cy="350769"/>
                  </a:xfrm>
                  <a:prstGeom prst="pie">
                    <a:avLst>
                      <a:gd name="adj1" fmla="val 5462498"/>
                      <a:gd name="adj2" fmla="val 16200000"/>
                    </a:avLst>
                  </a:prstGeom>
                  <a:gradFill flip="none" rotWithShape="1">
                    <a:gsLst>
                      <a:gs pos="0">
                        <a:srgbClr val="40977C">
                          <a:shade val="30000"/>
                          <a:satMod val="115000"/>
                        </a:srgbClr>
                      </a:gs>
                      <a:gs pos="50000">
                        <a:srgbClr val="40977C">
                          <a:shade val="67500"/>
                          <a:satMod val="115000"/>
                        </a:srgbClr>
                      </a:gs>
                      <a:gs pos="100000">
                        <a:srgbClr val="40977C">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9" name="Partial Circle 83">
                    <a:extLst>
                      <a:ext uri="{FF2B5EF4-FFF2-40B4-BE49-F238E27FC236}">
                        <a16:creationId xmlns:a16="http://schemas.microsoft.com/office/drawing/2014/main" id="{1A39F5E3-7385-A94A-A47B-82F720903405}"/>
                      </a:ext>
                    </a:extLst>
                  </p:cNvPr>
                  <p:cNvSpPr/>
                  <p:nvPr/>
                </p:nvSpPr>
                <p:spPr>
                  <a:xfrm rot="5400000">
                    <a:off x="5449205" y="1837834"/>
                    <a:ext cx="506735" cy="350769"/>
                  </a:xfrm>
                  <a:prstGeom prst="pie">
                    <a:avLst>
                      <a:gd name="adj1" fmla="val 5462498"/>
                      <a:gd name="adj2" fmla="val 16200000"/>
                    </a:avLst>
                  </a:prstGeom>
                  <a:gradFill flip="none" rotWithShape="1">
                    <a:gsLst>
                      <a:gs pos="0">
                        <a:srgbClr val="40977C">
                          <a:shade val="30000"/>
                          <a:satMod val="115000"/>
                        </a:srgbClr>
                      </a:gs>
                      <a:gs pos="50000">
                        <a:srgbClr val="40977C">
                          <a:shade val="67500"/>
                          <a:satMod val="115000"/>
                        </a:srgbClr>
                      </a:gs>
                      <a:gs pos="100000">
                        <a:srgbClr val="40977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0" name="Arrow: Down 84">
                    <a:extLst>
                      <a:ext uri="{FF2B5EF4-FFF2-40B4-BE49-F238E27FC236}">
                        <a16:creationId xmlns:a16="http://schemas.microsoft.com/office/drawing/2014/main" id="{CFA9A1C6-C8D3-5F43-BFED-B6CCD7351A72}"/>
                      </a:ext>
                    </a:extLst>
                  </p:cNvPr>
                  <p:cNvSpPr/>
                  <p:nvPr/>
                </p:nvSpPr>
                <p:spPr>
                  <a:xfrm>
                    <a:off x="4749883" y="2011945"/>
                    <a:ext cx="876300" cy="1188086"/>
                  </a:xfrm>
                  <a:prstGeom prst="downArrow">
                    <a:avLst>
                      <a:gd name="adj1" fmla="val 77826"/>
                      <a:gd name="adj2" fmla="val 36957"/>
                    </a:avLst>
                  </a:prstGeom>
                  <a:solidFill>
                    <a:srgbClr val="409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7" name="Group 85">
                <a:extLst>
                  <a:ext uri="{FF2B5EF4-FFF2-40B4-BE49-F238E27FC236}">
                    <a16:creationId xmlns:a16="http://schemas.microsoft.com/office/drawing/2014/main" id="{95E7D387-E92F-BA48-BEC1-B58453703C93}"/>
                  </a:ext>
                </a:extLst>
              </p:cNvPr>
              <p:cNvGrpSpPr/>
              <p:nvPr/>
            </p:nvGrpSpPr>
            <p:grpSpPr>
              <a:xfrm>
                <a:off x="7185932" y="1974106"/>
                <a:ext cx="1228187" cy="1373580"/>
                <a:chOff x="6863897" y="1759851"/>
                <a:chExt cx="1381627" cy="1545184"/>
              </a:xfrm>
            </p:grpSpPr>
            <p:sp>
              <p:nvSpPr>
                <p:cNvPr id="103" name="Arrow: Down 86">
                  <a:extLst>
                    <a:ext uri="{FF2B5EF4-FFF2-40B4-BE49-F238E27FC236}">
                      <a16:creationId xmlns:a16="http://schemas.microsoft.com/office/drawing/2014/main" id="{C40A5FD0-4A39-164F-9874-49E7C4597CC5}"/>
                    </a:ext>
                  </a:extLst>
                </p:cNvPr>
                <p:cNvSpPr/>
                <p:nvPr/>
              </p:nvSpPr>
              <p:spPr>
                <a:xfrm>
                  <a:off x="6956409"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7" name="Group 87">
                  <a:extLst>
                    <a:ext uri="{FF2B5EF4-FFF2-40B4-BE49-F238E27FC236}">
                      <a16:creationId xmlns:a16="http://schemas.microsoft.com/office/drawing/2014/main" id="{7D12D0F7-4232-F241-9E0B-C4A6F68198FE}"/>
                    </a:ext>
                  </a:extLst>
                </p:cNvPr>
                <p:cNvGrpSpPr/>
                <p:nvPr/>
              </p:nvGrpSpPr>
              <p:grpSpPr>
                <a:xfrm>
                  <a:off x="6863897" y="1759851"/>
                  <a:ext cx="1381627" cy="1440179"/>
                  <a:chOff x="6863897" y="1759851"/>
                  <a:chExt cx="1381627" cy="1440179"/>
                </a:xfrm>
              </p:grpSpPr>
              <p:sp>
                <p:nvSpPr>
                  <p:cNvPr id="111" name="Rectangle 88">
                    <a:extLst>
                      <a:ext uri="{FF2B5EF4-FFF2-40B4-BE49-F238E27FC236}">
                        <a16:creationId xmlns:a16="http://schemas.microsoft.com/office/drawing/2014/main" id="{76857D09-4D19-7F44-8875-16DA99A04DA7}"/>
                      </a:ext>
                    </a:extLst>
                  </p:cNvPr>
                  <p:cNvSpPr/>
                  <p:nvPr/>
                </p:nvSpPr>
                <p:spPr>
                  <a:xfrm>
                    <a:off x="7044613" y="1761756"/>
                    <a:ext cx="1037340" cy="250191"/>
                  </a:xfrm>
                  <a:prstGeom prst="rect">
                    <a:avLst/>
                  </a:prstGeom>
                  <a:solidFill>
                    <a:srgbClr val="4D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 name="Partial Circle 89">
                    <a:extLst>
                      <a:ext uri="{FF2B5EF4-FFF2-40B4-BE49-F238E27FC236}">
                        <a16:creationId xmlns:a16="http://schemas.microsoft.com/office/drawing/2014/main" id="{17231CDC-FA78-1E48-B44F-5B425FEA2871}"/>
                      </a:ext>
                    </a:extLst>
                  </p:cNvPr>
                  <p:cNvSpPr/>
                  <p:nvPr/>
                </p:nvSpPr>
                <p:spPr>
                  <a:xfrm rot="5400000">
                    <a:off x="6785915" y="1837835"/>
                    <a:ext cx="506734" cy="350769"/>
                  </a:xfrm>
                  <a:prstGeom prst="pie">
                    <a:avLst>
                      <a:gd name="adj1" fmla="val 5462498"/>
                      <a:gd name="adj2" fmla="val 16200000"/>
                    </a:avLst>
                  </a:prstGeom>
                  <a:gradFill flip="none" rotWithShape="1">
                    <a:gsLst>
                      <a:gs pos="0">
                        <a:srgbClr val="4D99B4">
                          <a:shade val="30000"/>
                          <a:satMod val="115000"/>
                        </a:srgbClr>
                      </a:gs>
                      <a:gs pos="50000">
                        <a:srgbClr val="4D99B4">
                          <a:shade val="67500"/>
                          <a:satMod val="115000"/>
                        </a:srgbClr>
                      </a:gs>
                      <a:gs pos="100000">
                        <a:srgbClr val="4D99B4">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3" name="Partial Circle 90">
                    <a:extLst>
                      <a:ext uri="{FF2B5EF4-FFF2-40B4-BE49-F238E27FC236}">
                        <a16:creationId xmlns:a16="http://schemas.microsoft.com/office/drawing/2014/main" id="{E31334B5-51BE-6348-9E00-47B76E98608C}"/>
                      </a:ext>
                    </a:extLst>
                  </p:cNvPr>
                  <p:cNvSpPr/>
                  <p:nvPr/>
                </p:nvSpPr>
                <p:spPr>
                  <a:xfrm rot="5400000">
                    <a:off x="7816772" y="1837834"/>
                    <a:ext cx="506735" cy="350769"/>
                  </a:xfrm>
                  <a:prstGeom prst="pie">
                    <a:avLst>
                      <a:gd name="adj1" fmla="val 5462498"/>
                      <a:gd name="adj2" fmla="val 16200000"/>
                    </a:avLst>
                  </a:prstGeom>
                  <a:gradFill flip="none" rotWithShape="1">
                    <a:gsLst>
                      <a:gs pos="0">
                        <a:srgbClr val="4D99B4">
                          <a:shade val="30000"/>
                          <a:satMod val="115000"/>
                        </a:srgbClr>
                      </a:gs>
                      <a:gs pos="50000">
                        <a:srgbClr val="4D99B4">
                          <a:shade val="67500"/>
                          <a:satMod val="115000"/>
                        </a:srgbClr>
                      </a:gs>
                      <a:gs pos="100000">
                        <a:srgbClr val="4D99B4">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4" name="Arrow: Down 91">
                    <a:extLst>
                      <a:ext uri="{FF2B5EF4-FFF2-40B4-BE49-F238E27FC236}">
                        <a16:creationId xmlns:a16="http://schemas.microsoft.com/office/drawing/2014/main" id="{703A6277-3BBE-3A4C-850A-1B8C5E9FB776}"/>
                      </a:ext>
                    </a:extLst>
                  </p:cNvPr>
                  <p:cNvSpPr/>
                  <p:nvPr/>
                </p:nvSpPr>
                <p:spPr>
                  <a:xfrm>
                    <a:off x="7117450" y="2011943"/>
                    <a:ext cx="876300" cy="1188087"/>
                  </a:xfrm>
                  <a:prstGeom prst="downArrow">
                    <a:avLst>
                      <a:gd name="adj1" fmla="val 77826"/>
                      <a:gd name="adj2" fmla="val 36957"/>
                    </a:avLst>
                  </a:prstGeom>
                  <a:solidFill>
                    <a:srgbClr val="4D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92">
                <a:extLst>
                  <a:ext uri="{FF2B5EF4-FFF2-40B4-BE49-F238E27FC236}">
                    <a16:creationId xmlns:a16="http://schemas.microsoft.com/office/drawing/2014/main" id="{28BE5062-A821-E742-9628-034E0D538653}"/>
                  </a:ext>
                </a:extLst>
              </p:cNvPr>
              <p:cNvGrpSpPr/>
              <p:nvPr/>
            </p:nvGrpSpPr>
            <p:grpSpPr>
              <a:xfrm>
                <a:off x="3649744" y="4278398"/>
                <a:ext cx="1228187" cy="1376604"/>
                <a:chOff x="4059069" y="3837925"/>
                <a:chExt cx="1381627" cy="1548586"/>
              </a:xfrm>
            </p:grpSpPr>
            <p:sp>
              <p:nvSpPr>
                <p:cNvPr id="88" name="Arrow: Down 93">
                  <a:extLst>
                    <a:ext uri="{FF2B5EF4-FFF2-40B4-BE49-F238E27FC236}">
                      <a16:creationId xmlns:a16="http://schemas.microsoft.com/office/drawing/2014/main" id="{41DC34EE-CD78-0244-8BA0-12630522FE58}"/>
                    </a:ext>
                  </a:extLst>
                </p:cNvPr>
                <p:cNvSpPr/>
                <p:nvPr/>
              </p:nvSpPr>
              <p:spPr>
                <a:xfrm flipH="1" flipV="1">
                  <a:off x="4319481"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90" name="Group 94">
                  <a:extLst>
                    <a:ext uri="{FF2B5EF4-FFF2-40B4-BE49-F238E27FC236}">
                      <a16:creationId xmlns:a16="http://schemas.microsoft.com/office/drawing/2014/main" id="{69F79C00-9243-4544-84AE-F906C92107D3}"/>
                    </a:ext>
                  </a:extLst>
                </p:cNvPr>
                <p:cNvGrpSpPr/>
                <p:nvPr/>
              </p:nvGrpSpPr>
              <p:grpSpPr>
                <a:xfrm>
                  <a:off x="4059069" y="3946332"/>
                  <a:ext cx="1381627" cy="1440179"/>
                  <a:chOff x="4059069" y="3946332"/>
                  <a:chExt cx="1381627" cy="1440179"/>
                </a:xfrm>
              </p:grpSpPr>
              <p:sp>
                <p:nvSpPr>
                  <p:cNvPr id="91" name="Rectangle 95">
                    <a:extLst>
                      <a:ext uri="{FF2B5EF4-FFF2-40B4-BE49-F238E27FC236}">
                        <a16:creationId xmlns:a16="http://schemas.microsoft.com/office/drawing/2014/main" id="{7E3DDB77-613B-4845-A030-F7E87690143C}"/>
                      </a:ext>
                    </a:extLst>
                  </p:cNvPr>
                  <p:cNvSpPr/>
                  <p:nvPr/>
                </p:nvSpPr>
                <p:spPr>
                  <a:xfrm flipV="1">
                    <a:off x="4239785" y="5134415"/>
                    <a:ext cx="1037340" cy="250191"/>
                  </a:xfrm>
                  <a:prstGeom prst="rect">
                    <a:avLst/>
                  </a:prstGeom>
                  <a:solidFill>
                    <a:srgbClr val="30A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3" name="Partial Circle 96">
                    <a:extLst>
                      <a:ext uri="{FF2B5EF4-FFF2-40B4-BE49-F238E27FC236}">
                        <a16:creationId xmlns:a16="http://schemas.microsoft.com/office/drawing/2014/main" id="{AC41B0E6-EC03-364A-9ACF-01BA961509C8}"/>
                      </a:ext>
                    </a:extLst>
                  </p:cNvPr>
                  <p:cNvSpPr/>
                  <p:nvPr/>
                </p:nvSpPr>
                <p:spPr>
                  <a:xfrm rot="16200000" flipV="1">
                    <a:off x="3981087" y="4957758"/>
                    <a:ext cx="506734" cy="350769"/>
                  </a:xfrm>
                  <a:prstGeom prst="pie">
                    <a:avLst>
                      <a:gd name="adj1" fmla="val 5462498"/>
                      <a:gd name="adj2" fmla="val 16200000"/>
                    </a:avLst>
                  </a:prstGeom>
                  <a:gradFill flip="none" rotWithShape="1">
                    <a:gsLst>
                      <a:gs pos="0">
                        <a:srgbClr val="30A4A5">
                          <a:shade val="30000"/>
                          <a:satMod val="115000"/>
                        </a:srgbClr>
                      </a:gs>
                      <a:gs pos="50000">
                        <a:srgbClr val="30A4A5">
                          <a:shade val="67500"/>
                          <a:satMod val="115000"/>
                        </a:srgbClr>
                      </a:gs>
                      <a:gs pos="100000">
                        <a:srgbClr val="30A4A5">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5" name="Partial Circle 97">
                    <a:extLst>
                      <a:ext uri="{FF2B5EF4-FFF2-40B4-BE49-F238E27FC236}">
                        <a16:creationId xmlns:a16="http://schemas.microsoft.com/office/drawing/2014/main" id="{74DF20CA-F989-3146-A493-981C0ED6437B}"/>
                      </a:ext>
                    </a:extLst>
                  </p:cNvPr>
                  <p:cNvSpPr/>
                  <p:nvPr/>
                </p:nvSpPr>
                <p:spPr>
                  <a:xfrm rot="16200000" flipV="1">
                    <a:off x="5011944" y="4957759"/>
                    <a:ext cx="506735" cy="350769"/>
                  </a:xfrm>
                  <a:prstGeom prst="pie">
                    <a:avLst>
                      <a:gd name="adj1" fmla="val 5462498"/>
                      <a:gd name="adj2" fmla="val 16200000"/>
                    </a:avLst>
                  </a:prstGeom>
                  <a:gradFill flip="none" rotWithShape="1">
                    <a:gsLst>
                      <a:gs pos="0">
                        <a:srgbClr val="30A4A5">
                          <a:shade val="30000"/>
                          <a:satMod val="115000"/>
                        </a:srgbClr>
                      </a:gs>
                      <a:gs pos="50000">
                        <a:srgbClr val="30A4A5">
                          <a:shade val="67500"/>
                          <a:satMod val="115000"/>
                        </a:srgbClr>
                      </a:gs>
                      <a:gs pos="100000">
                        <a:srgbClr val="30A4A5">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99" name="Arrow: Down 98">
                    <a:extLst>
                      <a:ext uri="{FF2B5EF4-FFF2-40B4-BE49-F238E27FC236}">
                        <a16:creationId xmlns:a16="http://schemas.microsoft.com/office/drawing/2014/main" id="{F468606A-16A5-1440-BDA2-B15AF02AFB00}"/>
                      </a:ext>
                    </a:extLst>
                  </p:cNvPr>
                  <p:cNvSpPr/>
                  <p:nvPr/>
                </p:nvSpPr>
                <p:spPr>
                  <a:xfrm flipV="1">
                    <a:off x="4312622" y="3946332"/>
                    <a:ext cx="876300" cy="1188085"/>
                  </a:xfrm>
                  <a:prstGeom prst="downArrow">
                    <a:avLst>
                      <a:gd name="adj1" fmla="val 77826"/>
                      <a:gd name="adj2" fmla="val 36957"/>
                    </a:avLst>
                  </a:prstGeom>
                  <a:solidFill>
                    <a:srgbClr val="30A4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9" name="Group 99">
                <a:extLst>
                  <a:ext uri="{FF2B5EF4-FFF2-40B4-BE49-F238E27FC236}">
                    <a16:creationId xmlns:a16="http://schemas.microsoft.com/office/drawing/2014/main" id="{1AA4C29C-090B-6C48-9A10-FCDD90407D04}"/>
                  </a:ext>
                </a:extLst>
              </p:cNvPr>
              <p:cNvGrpSpPr/>
              <p:nvPr/>
            </p:nvGrpSpPr>
            <p:grpSpPr>
              <a:xfrm>
                <a:off x="5966246" y="4278398"/>
                <a:ext cx="1228187" cy="1376604"/>
                <a:chOff x="6426637" y="3837925"/>
                <a:chExt cx="1381627" cy="1548586"/>
              </a:xfrm>
            </p:grpSpPr>
            <p:sp>
              <p:nvSpPr>
                <p:cNvPr id="81" name="Arrow: Down 100">
                  <a:extLst>
                    <a:ext uri="{FF2B5EF4-FFF2-40B4-BE49-F238E27FC236}">
                      <a16:creationId xmlns:a16="http://schemas.microsoft.com/office/drawing/2014/main" id="{6EAAB6B8-5E44-854E-BF6F-2D4E7863752C}"/>
                    </a:ext>
                  </a:extLst>
                </p:cNvPr>
                <p:cNvSpPr/>
                <p:nvPr/>
              </p:nvSpPr>
              <p:spPr>
                <a:xfrm flipH="1" flipV="1">
                  <a:off x="6678890"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2" name="Group 101">
                  <a:extLst>
                    <a:ext uri="{FF2B5EF4-FFF2-40B4-BE49-F238E27FC236}">
                      <a16:creationId xmlns:a16="http://schemas.microsoft.com/office/drawing/2014/main" id="{31ABD639-5D18-2C48-AE39-6FE68E7F635C}"/>
                    </a:ext>
                  </a:extLst>
                </p:cNvPr>
                <p:cNvGrpSpPr/>
                <p:nvPr/>
              </p:nvGrpSpPr>
              <p:grpSpPr>
                <a:xfrm>
                  <a:off x="6426637" y="3946331"/>
                  <a:ext cx="1381627" cy="1440180"/>
                  <a:chOff x="6426637" y="3946331"/>
                  <a:chExt cx="1381627" cy="1440180"/>
                </a:xfrm>
              </p:grpSpPr>
              <p:sp>
                <p:nvSpPr>
                  <p:cNvPr id="83" name="Rectangle 102">
                    <a:extLst>
                      <a:ext uri="{FF2B5EF4-FFF2-40B4-BE49-F238E27FC236}">
                        <a16:creationId xmlns:a16="http://schemas.microsoft.com/office/drawing/2014/main" id="{AC3413BA-F5D9-9A4D-8406-359143FBFDC8}"/>
                      </a:ext>
                    </a:extLst>
                  </p:cNvPr>
                  <p:cNvSpPr/>
                  <p:nvPr/>
                </p:nvSpPr>
                <p:spPr>
                  <a:xfrm flipV="1">
                    <a:off x="6607353" y="5134415"/>
                    <a:ext cx="1037340" cy="250191"/>
                  </a:xfrm>
                  <a:prstGeom prst="rect">
                    <a:avLst/>
                  </a:prstGeom>
                  <a:solidFill>
                    <a:srgbClr val="587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Partial Circle 103">
                    <a:extLst>
                      <a:ext uri="{FF2B5EF4-FFF2-40B4-BE49-F238E27FC236}">
                        <a16:creationId xmlns:a16="http://schemas.microsoft.com/office/drawing/2014/main" id="{A592CEB2-482A-9B4E-A998-5A4592492EF3}"/>
                      </a:ext>
                    </a:extLst>
                  </p:cNvPr>
                  <p:cNvSpPr/>
                  <p:nvPr/>
                </p:nvSpPr>
                <p:spPr>
                  <a:xfrm rot="16200000" flipV="1">
                    <a:off x="6348655" y="4957758"/>
                    <a:ext cx="506734" cy="350769"/>
                  </a:xfrm>
                  <a:prstGeom prst="pie">
                    <a:avLst>
                      <a:gd name="adj1" fmla="val 5462498"/>
                      <a:gd name="adj2" fmla="val 16200000"/>
                    </a:avLst>
                  </a:prstGeom>
                  <a:gradFill flip="none" rotWithShape="1">
                    <a:gsLst>
                      <a:gs pos="0">
                        <a:srgbClr val="58758F">
                          <a:shade val="30000"/>
                          <a:satMod val="115000"/>
                        </a:srgbClr>
                      </a:gs>
                      <a:gs pos="50000">
                        <a:srgbClr val="58758F">
                          <a:shade val="67500"/>
                          <a:satMod val="115000"/>
                        </a:srgbClr>
                      </a:gs>
                      <a:gs pos="100000">
                        <a:srgbClr val="58758F">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5" name="Partial Circle 104">
                    <a:extLst>
                      <a:ext uri="{FF2B5EF4-FFF2-40B4-BE49-F238E27FC236}">
                        <a16:creationId xmlns:a16="http://schemas.microsoft.com/office/drawing/2014/main" id="{58B98D48-E622-2543-84DC-C16287866CA7}"/>
                      </a:ext>
                    </a:extLst>
                  </p:cNvPr>
                  <p:cNvSpPr/>
                  <p:nvPr/>
                </p:nvSpPr>
                <p:spPr>
                  <a:xfrm rot="16200000" flipV="1">
                    <a:off x="7379512" y="4957759"/>
                    <a:ext cx="506735" cy="350769"/>
                  </a:xfrm>
                  <a:prstGeom prst="pie">
                    <a:avLst>
                      <a:gd name="adj1" fmla="val 5462498"/>
                      <a:gd name="adj2" fmla="val 16200000"/>
                    </a:avLst>
                  </a:prstGeom>
                  <a:gradFill flip="none" rotWithShape="1">
                    <a:gsLst>
                      <a:gs pos="0">
                        <a:srgbClr val="58758F">
                          <a:shade val="30000"/>
                          <a:satMod val="115000"/>
                        </a:srgbClr>
                      </a:gs>
                      <a:gs pos="50000">
                        <a:srgbClr val="58758F">
                          <a:shade val="67500"/>
                          <a:satMod val="115000"/>
                        </a:srgbClr>
                      </a:gs>
                      <a:gs pos="100000">
                        <a:srgbClr val="58758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86" name="Arrow: Down 105">
                    <a:extLst>
                      <a:ext uri="{FF2B5EF4-FFF2-40B4-BE49-F238E27FC236}">
                        <a16:creationId xmlns:a16="http://schemas.microsoft.com/office/drawing/2014/main" id="{18CE64B1-BE43-054D-883D-62E914F59B42}"/>
                      </a:ext>
                    </a:extLst>
                  </p:cNvPr>
                  <p:cNvSpPr/>
                  <p:nvPr/>
                </p:nvSpPr>
                <p:spPr>
                  <a:xfrm flipV="1">
                    <a:off x="6680190" y="3946331"/>
                    <a:ext cx="876300" cy="1188086"/>
                  </a:xfrm>
                  <a:prstGeom prst="downArrow">
                    <a:avLst>
                      <a:gd name="adj1" fmla="val 77826"/>
                      <a:gd name="adj2" fmla="val 36957"/>
                    </a:avLst>
                  </a:prstGeom>
                  <a:solidFill>
                    <a:srgbClr val="587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31" name="TextBox 133">
                <a:extLst>
                  <a:ext uri="{FF2B5EF4-FFF2-40B4-BE49-F238E27FC236}">
                    <a16:creationId xmlns:a16="http://schemas.microsoft.com/office/drawing/2014/main" id="{B98F914E-F402-8A44-876C-FA9E39D3F1BB}"/>
                  </a:ext>
                </a:extLst>
              </p:cNvPr>
              <p:cNvSpPr txBox="1"/>
              <p:nvPr/>
            </p:nvSpPr>
            <p:spPr>
              <a:xfrm>
                <a:off x="3425761" y="5746872"/>
                <a:ext cx="1671932" cy="307777"/>
              </a:xfrm>
              <a:prstGeom prst="rect">
                <a:avLst/>
              </a:prstGeom>
              <a:noFill/>
            </p:spPr>
            <p:txBody>
              <a:bodyPr wrap="none" lIns="0" tIns="0" rIns="0" bIns="0" rtlCol="0">
                <a:spAutoFit/>
              </a:bodyPr>
              <a:lstStyle/>
              <a:p>
                <a:pPr lvl="0" algn="ctr" rtl="0"/>
                <a:r>
                  <a:rPr lang="ar-SA" sz="2000" b="1" dirty="0">
                    <a:solidFill>
                      <a:srgbClr val="30A4A5"/>
                    </a:solidFill>
                    <a:latin typeface="Calibri" panose="020F0502020204030204" pitchFamily="34" charset="0"/>
                    <a:cs typeface="Calibri" panose="020F0502020204030204" pitchFamily="34" charset="0"/>
                  </a:rPr>
                  <a:t>اعداد ايصال استلام</a:t>
                </a:r>
                <a:endParaRPr lang="ar-SA" sz="2000" b="1" dirty="0">
                  <a:solidFill>
                    <a:srgbClr val="30A4A5"/>
                  </a:solidFill>
                  <a:latin typeface="Calibri" panose="020F0502020204030204" pitchFamily="34" charset="0"/>
                  <a:cs typeface="Calibri" panose="020F0502020204030204" pitchFamily="34" charset="0"/>
                  <a:sym typeface="Fira Sans Extra Condensed Medium"/>
                </a:endParaRPr>
              </a:p>
            </p:txBody>
          </p:sp>
          <p:sp>
            <p:nvSpPr>
              <p:cNvPr id="33" name="TextBox 136">
                <a:extLst>
                  <a:ext uri="{FF2B5EF4-FFF2-40B4-BE49-F238E27FC236}">
                    <a16:creationId xmlns:a16="http://schemas.microsoft.com/office/drawing/2014/main" id="{E12980F9-2825-6847-896A-89934BBC47B7}"/>
                  </a:ext>
                </a:extLst>
              </p:cNvPr>
              <p:cNvSpPr txBox="1"/>
              <p:nvPr/>
            </p:nvSpPr>
            <p:spPr>
              <a:xfrm>
                <a:off x="5744393" y="5746872"/>
                <a:ext cx="1768113" cy="307777"/>
              </a:xfrm>
              <a:prstGeom prst="rect">
                <a:avLst/>
              </a:prstGeom>
              <a:noFill/>
            </p:spPr>
            <p:txBody>
              <a:bodyPr wrap="none" lIns="0" tIns="0" rIns="0" bIns="0" rtlCol="0">
                <a:spAutoFit/>
              </a:bodyPr>
              <a:lstStyle/>
              <a:p>
                <a:pPr lvl="0" algn="ctr" rtl="0"/>
                <a:r>
                  <a:rPr lang="ar-SA" sz="2000" b="1" dirty="0">
                    <a:solidFill>
                      <a:srgbClr val="58758F"/>
                    </a:solidFill>
                    <a:latin typeface="Calibri" panose="020F0502020204030204" pitchFamily="34" charset="0"/>
                    <a:cs typeface="Calibri" panose="020F0502020204030204" pitchFamily="34" charset="0"/>
                  </a:rPr>
                  <a:t>تسجيل المتحصلات</a:t>
                </a:r>
                <a:endParaRPr lang="ar-SA" sz="2000" b="1" dirty="0">
                  <a:solidFill>
                    <a:srgbClr val="58758F"/>
                  </a:solidFill>
                  <a:latin typeface="Calibri" panose="020F0502020204030204" pitchFamily="34" charset="0"/>
                  <a:cs typeface="Calibri" panose="020F0502020204030204" pitchFamily="34" charset="0"/>
                  <a:sym typeface="Fira Sans Extra Condensed Medium"/>
                </a:endParaRPr>
              </a:p>
            </p:txBody>
          </p:sp>
          <p:sp>
            <p:nvSpPr>
              <p:cNvPr id="37" name="TextBox 142">
                <a:extLst>
                  <a:ext uri="{FF2B5EF4-FFF2-40B4-BE49-F238E27FC236}">
                    <a16:creationId xmlns:a16="http://schemas.microsoft.com/office/drawing/2014/main" id="{A4552429-3A52-BB4D-BE8F-1FC2ADE56C71}"/>
                  </a:ext>
                </a:extLst>
              </p:cNvPr>
              <p:cNvSpPr txBox="1"/>
              <p:nvPr/>
            </p:nvSpPr>
            <p:spPr>
              <a:xfrm>
                <a:off x="2375622" y="1500105"/>
                <a:ext cx="1284006" cy="307777"/>
              </a:xfrm>
              <a:prstGeom prst="rect">
                <a:avLst/>
              </a:prstGeom>
              <a:noFill/>
            </p:spPr>
            <p:txBody>
              <a:bodyPr wrap="none" lIns="0" tIns="0" rIns="0" bIns="0" rtlCol="0">
                <a:spAutoFit/>
              </a:bodyPr>
              <a:lstStyle/>
              <a:p>
                <a:pPr algn="ctr" rtl="0"/>
                <a:r>
                  <a:rPr lang="ar-SA" sz="2000" b="1" dirty="0">
                    <a:solidFill>
                      <a:srgbClr val="3276B4"/>
                    </a:solidFill>
                    <a:latin typeface="Calibri" panose="020F0502020204030204" pitchFamily="34" charset="0"/>
                    <a:cs typeface="Calibri" panose="020F0502020204030204" pitchFamily="34" charset="0"/>
                  </a:rPr>
                  <a:t>اعداد أمر قبض</a:t>
                </a:r>
              </a:p>
            </p:txBody>
          </p:sp>
          <p:sp>
            <p:nvSpPr>
              <p:cNvPr id="39" name="TextBox 144">
                <a:extLst>
                  <a:ext uri="{FF2B5EF4-FFF2-40B4-BE49-F238E27FC236}">
                    <a16:creationId xmlns:a16="http://schemas.microsoft.com/office/drawing/2014/main" id="{C4669C7A-2AFC-1245-B452-58CA87BE3BCD}"/>
                  </a:ext>
                </a:extLst>
              </p:cNvPr>
              <p:cNvSpPr txBox="1"/>
              <p:nvPr/>
            </p:nvSpPr>
            <p:spPr>
              <a:xfrm>
                <a:off x="4590676" y="1500104"/>
                <a:ext cx="1655903" cy="307777"/>
              </a:xfrm>
              <a:prstGeom prst="rect">
                <a:avLst/>
              </a:prstGeom>
              <a:noFill/>
            </p:spPr>
            <p:txBody>
              <a:bodyPr wrap="none" lIns="0" tIns="0" rIns="0" bIns="0" rtlCol="0">
                <a:spAutoFit/>
              </a:bodyPr>
              <a:lstStyle/>
              <a:p>
                <a:pPr algn="ctr" rtl="0"/>
                <a:r>
                  <a:rPr lang="ar-SA" sz="2000" b="1" dirty="0">
                    <a:solidFill>
                      <a:srgbClr val="40977C"/>
                    </a:solidFill>
                    <a:latin typeface="Calibri" panose="020F0502020204030204" pitchFamily="34" charset="0"/>
                    <a:cs typeface="Calibri" panose="020F0502020204030204" pitchFamily="34" charset="0"/>
                  </a:rPr>
                  <a:t>کشف المتحصلات</a:t>
                </a:r>
                <a:endParaRPr lang="ar-SA" sz="2000" b="1" dirty="0">
                  <a:solidFill>
                    <a:srgbClr val="40977C"/>
                  </a:solidFill>
                  <a:latin typeface="Calibri" panose="020F0502020204030204" pitchFamily="34" charset="0"/>
                  <a:cs typeface="Calibri" panose="020F0502020204030204" pitchFamily="34" charset="0"/>
                  <a:sym typeface="Fira Sans Extra Condensed Medium"/>
                </a:endParaRPr>
              </a:p>
            </p:txBody>
          </p:sp>
          <p:sp>
            <p:nvSpPr>
              <p:cNvPr id="41" name="TextBox 146">
                <a:extLst>
                  <a:ext uri="{FF2B5EF4-FFF2-40B4-BE49-F238E27FC236}">
                    <a16:creationId xmlns:a16="http://schemas.microsoft.com/office/drawing/2014/main" id="{5F286B71-BD25-704F-B574-9B5CA0B5412B}"/>
                  </a:ext>
                </a:extLst>
              </p:cNvPr>
              <p:cNvSpPr txBox="1"/>
              <p:nvPr/>
            </p:nvSpPr>
            <p:spPr>
              <a:xfrm>
                <a:off x="6954140" y="1342443"/>
                <a:ext cx="1693351" cy="615553"/>
              </a:xfrm>
              <a:prstGeom prst="rect">
                <a:avLst/>
              </a:prstGeom>
              <a:noFill/>
            </p:spPr>
            <p:txBody>
              <a:bodyPr wrap="none" lIns="0" tIns="0" rIns="0" bIns="0" rtlCol="0">
                <a:spAutoFit/>
              </a:bodyPr>
              <a:lstStyle/>
              <a:p>
                <a:pPr algn="ctr" rtl="0"/>
                <a:r>
                  <a:rPr lang="ar-SA" sz="2000" b="1" dirty="0">
                    <a:solidFill>
                      <a:srgbClr val="4D99B4"/>
                    </a:solidFill>
                    <a:latin typeface="Calibri" panose="020F0502020204030204" pitchFamily="34" charset="0"/>
                    <a:cs typeface="Calibri" panose="020F0502020204030204" pitchFamily="34" charset="0"/>
                  </a:rPr>
                  <a:t>ايداع المتحصلات في </a:t>
                </a:r>
                <a:br>
                  <a:rPr lang="ar-SA" sz="2000" b="1" dirty="0">
                    <a:solidFill>
                      <a:srgbClr val="4D99B4"/>
                    </a:solidFill>
                    <a:latin typeface="Calibri" panose="020F0502020204030204" pitchFamily="34" charset="0"/>
                    <a:cs typeface="Calibri" panose="020F0502020204030204" pitchFamily="34" charset="0"/>
                  </a:rPr>
                </a:br>
                <a:r>
                  <a:rPr lang="ar-SA" sz="2000" b="1" dirty="0">
                    <a:solidFill>
                      <a:srgbClr val="4D99B4"/>
                    </a:solidFill>
                    <a:latin typeface="Calibri" panose="020F0502020204030204" pitchFamily="34" charset="0"/>
                    <a:cs typeface="Calibri" panose="020F0502020204030204" pitchFamily="34" charset="0"/>
                  </a:rPr>
                  <a:t>الحسابات الجارية</a:t>
                </a:r>
                <a:endParaRPr lang="ar-SA" sz="2000" b="1" dirty="0">
                  <a:solidFill>
                    <a:srgbClr val="4D99B4"/>
                  </a:solidFill>
                  <a:latin typeface="Calibri" panose="020F0502020204030204" pitchFamily="34" charset="0"/>
                  <a:cs typeface="Calibri" panose="020F0502020204030204" pitchFamily="34" charset="0"/>
                  <a:sym typeface="Fira Sans Extra Condensed Medium"/>
                </a:endParaRPr>
              </a:p>
            </p:txBody>
          </p:sp>
          <p:grpSp>
            <p:nvGrpSpPr>
              <p:cNvPr id="48" name="Group 160">
                <a:extLst>
                  <a:ext uri="{FF2B5EF4-FFF2-40B4-BE49-F238E27FC236}">
                    <a16:creationId xmlns:a16="http://schemas.microsoft.com/office/drawing/2014/main" id="{7963DD1A-0EAA-A54E-B0D8-67DD1BE54A15}"/>
                  </a:ext>
                </a:extLst>
              </p:cNvPr>
              <p:cNvGrpSpPr/>
              <p:nvPr/>
            </p:nvGrpSpPr>
            <p:grpSpPr>
              <a:xfrm>
                <a:off x="8826733" y="4850675"/>
                <a:ext cx="334843" cy="334843"/>
                <a:chOff x="4319588" y="2492375"/>
                <a:chExt cx="287338" cy="287338"/>
              </a:xfrm>
              <a:solidFill>
                <a:schemeClr val="bg1"/>
              </a:solidFill>
              <a:effectLst/>
            </p:grpSpPr>
            <p:sp>
              <p:nvSpPr>
                <p:cNvPr id="73" name="Freeform 372">
                  <a:extLst>
                    <a:ext uri="{FF2B5EF4-FFF2-40B4-BE49-F238E27FC236}">
                      <a16:creationId xmlns:a16="http://schemas.microsoft.com/office/drawing/2014/main" id="{E1197654-3D17-7C45-B166-97D523D7D1DD}"/>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73">
                  <a:extLst>
                    <a:ext uri="{FF2B5EF4-FFF2-40B4-BE49-F238E27FC236}">
                      <a16:creationId xmlns:a16="http://schemas.microsoft.com/office/drawing/2014/main" id="{2CA36C5E-224D-F446-9254-172FA4EC92ED}"/>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164">
                <a:extLst>
                  <a:ext uri="{FF2B5EF4-FFF2-40B4-BE49-F238E27FC236}">
                    <a16:creationId xmlns:a16="http://schemas.microsoft.com/office/drawing/2014/main" id="{CEC7F873-75D6-F442-BA6F-6410F127FD26}"/>
                  </a:ext>
                </a:extLst>
              </p:cNvPr>
              <p:cNvGrpSpPr/>
              <p:nvPr/>
            </p:nvGrpSpPr>
            <p:grpSpPr>
              <a:xfrm>
                <a:off x="1629283" y="3463995"/>
                <a:ext cx="7303937" cy="711196"/>
                <a:chOff x="1629283" y="3463995"/>
                <a:chExt cx="7303937" cy="711196"/>
              </a:xfrm>
            </p:grpSpPr>
            <p:cxnSp>
              <p:nvCxnSpPr>
                <p:cNvPr id="50" name="Straight Connector 165">
                  <a:extLst>
                    <a:ext uri="{FF2B5EF4-FFF2-40B4-BE49-F238E27FC236}">
                      <a16:creationId xmlns:a16="http://schemas.microsoft.com/office/drawing/2014/main" id="{C7CD79A4-985E-7949-A23F-B4CA29D49E88}"/>
                    </a:ext>
                  </a:extLst>
                </p:cNvPr>
                <p:cNvCxnSpPr>
                  <a:cxnSpLocks/>
                </p:cNvCxnSpPr>
                <p:nvPr/>
              </p:nvCxnSpPr>
              <p:spPr>
                <a:xfrm>
                  <a:off x="1911964" y="3678361"/>
                  <a:ext cx="69147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166">
                  <a:extLst>
                    <a:ext uri="{FF2B5EF4-FFF2-40B4-BE49-F238E27FC236}">
                      <a16:creationId xmlns:a16="http://schemas.microsoft.com/office/drawing/2014/main" id="{2A43BB7B-1928-914C-B1E3-606F22F4A2A7}"/>
                    </a:ext>
                  </a:extLst>
                </p:cNvPr>
                <p:cNvCxnSpPr>
                  <a:cxnSpLocks/>
                  <a:endCxn id="54" idx="1"/>
                </p:cNvCxnSpPr>
                <p:nvPr/>
              </p:nvCxnSpPr>
              <p:spPr>
                <a:xfrm>
                  <a:off x="1911964" y="3936180"/>
                  <a:ext cx="6994419" cy="496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167">
                  <a:extLst>
                    <a:ext uri="{FF2B5EF4-FFF2-40B4-BE49-F238E27FC236}">
                      <a16:creationId xmlns:a16="http://schemas.microsoft.com/office/drawing/2014/main" id="{44B83A9D-8DEA-AA4D-B63E-26DF18F2FCDF}"/>
                    </a:ext>
                  </a:extLst>
                </p:cNvPr>
                <p:cNvSpPr/>
                <p:nvPr/>
              </p:nvSpPr>
              <p:spPr>
                <a:xfrm>
                  <a:off x="1629283" y="3679810"/>
                  <a:ext cx="7277100" cy="268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Rectangle: Rounded Corners 168">
                  <a:extLst>
                    <a:ext uri="{FF2B5EF4-FFF2-40B4-BE49-F238E27FC236}">
                      <a16:creationId xmlns:a16="http://schemas.microsoft.com/office/drawing/2014/main" id="{93B28E33-D7D7-D04D-AFF1-9044D111EAD0}"/>
                    </a:ext>
                  </a:extLst>
                </p:cNvPr>
                <p:cNvSpPr/>
                <p:nvPr/>
              </p:nvSpPr>
              <p:spPr>
                <a:xfrm>
                  <a:off x="1881755" y="3580865"/>
                  <a:ext cx="7051465" cy="114375"/>
                </a:xfrm>
                <a:prstGeom prst="roundRect">
                  <a:avLst>
                    <a:gd name="adj" fmla="val 47758"/>
                  </a:avLst>
                </a:prstGeom>
                <a:gradFill flip="none" rotWithShape="1">
                  <a:gsLst>
                    <a:gs pos="14000">
                      <a:schemeClr val="tx1">
                        <a:alpha val="12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Rectangle: Rounded Corners 169">
                  <a:extLst>
                    <a:ext uri="{FF2B5EF4-FFF2-40B4-BE49-F238E27FC236}">
                      <a16:creationId xmlns:a16="http://schemas.microsoft.com/office/drawing/2014/main" id="{4900A158-7D6A-6D46-B574-A66760BC39CA}"/>
                    </a:ext>
                  </a:extLst>
                </p:cNvPr>
                <p:cNvSpPr/>
                <p:nvPr/>
              </p:nvSpPr>
              <p:spPr>
                <a:xfrm flipH="1" flipV="1">
                  <a:off x="1900258" y="3932523"/>
                  <a:ext cx="7006125" cy="106676"/>
                </a:xfrm>
                <a:prstGeom prst="roundRect">
                  <a:avLst>
                    <a:gd name="adj" fmla="val 47758"/>
                  </a:avLst>
                </a:prstGeom>
                <a:gradFill flip="none" rotWithShape="1">
                  <a:gsLst>
                    <a:gs pos="14000">
                      <a:schemeClr val="tx1">
                        <a:alpha val="12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55" name="Group 170">
                  <a:extLst>
                    <a:ext uri="{FF2B5EF4-FFF2-40B4-BE49-F238E27FC236}">
                      <a16:creationId xmlns:a16="http://schemas.microsoft.com/office/drawing/2014/main" id="{71ABE6E0-3CC6-0543-ADF7-8D8BC2FEE7BA}"/>
                    </a:ext>
                  </a:extLst>
                </p:cNvPr>
                <p:cNvGrpSpPr/>
                <p:nvPr/>
              </p:nvGrpSpPr>
              <p:grpSpPr>
                <a:xfrm>
                  <a:off x="2660154" y="3463995"/>
                  <a:ext cx="697654" cy="711196"/>
                  <a:chOff x="2660154" y="3463995"/>
                  <a:chExt cx="697654" cy="711196"/>
                </a:xfrm>
              </p:grpSpPr>
              <p:sp>
                <p:nvSpPr>
                  <p:cNvPr id="71" name="Oval 186">
                    <a:extLst>
                      <a:ext uri="{FF2B5EF4-FFF2-40B4-BE49-F238E27FC236}">
                        <a16:creationId xmlns:a16="http://schemas.microsoft.com/office/drawing/2014/main" id="{6F433FBB-4059-BC4B-BBC2-2D36A3A57C9A}"/>
                      </a:ext>
                    </a:extLst>
                  </p:cNvPr>
                  <p:cNvSpPr/>
                  <p:nvPr/>
                </p:nvSpPr>
                <p:spPr>
                  <a:xfrm>
                    <a:off x="2660154" y="3492893"/>
                    <a:ext cx="682298" cy="682298"/>
                  </a:xfrm>
                  <a:prstGeom prst="ellipse">
                    <a:avLst/>
                  </a:prstGeom>
                  <a:gradFill flip="none" rotWithShape="1">
                    <a:gsLst>
                      <a:gs pos="63913">
                        <a:schemeClr val="tx1">
                          <a:alpha val="11000"/>
                        </a:schemeClr>
                      </a:gs>
                      <a:gs pos="14000">
                        <a:schemeClr val="tx1">
                          <a:alpha val="98000"/>
                        </a:schemeClr>
                      </a:gs>
                      <a:gs pos="85000">
                        <a:schemeClr val="bg1">
                          <a:lumMod val="0"/>
                          <a:lumOff val="10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2" name="Oval 187">
                    <a:extLst>
                      <a:ext uri="{FF2B5EF4-FFF2-40B4-BE49-F238E27FC236}">
                        <a16:creationId xmlns:a16="http://schemas.microsoft.com/office/drawing/2014/main" id="{F611A2CE-1824-7849-8720-22ABD0302686}"/>
                      </a:ext>
                    </a:extLst>
                  </p:cNvPr>
                  <p:cNvSpPr/>
                  <p:nvPr/>
                </p:nvSpPr>
                <p:spPr>
                  <a:xfrm>
                    <a:off x="2729956" y="3463995"/>
                    <a:ext cx="627852" cy="627851"/>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ar-SA" sz="2400" b="1" dirty="0">
                        <a:solidFill>
                          <a:srgbClr val="40977C"/>
                        </a:solidFill>
                        <a:latin typeface="Calibri" panose="020F0502020204030204" pitchFamily="34" charset="0"/>
                        <a:cs typeface="Calibri" panose="020F0502020204030204" pitchFamily="34" charset="0"/>
                      </a:rPr>
                      <a:t>١</a:t>
                    </a:r>
                    <a:endParaRPr lang="en-US" sz="2400" b="1" dirty="0">
                      <a:solidFill>
                        <a:srgbClr val="40977C"/>
                      </a:solidFill>
                      <a:latin typeface="Calibri" panose="020F0502020204030204" pitchFamily="34" charset="0"/>
                      <a:cs typeface="Calibri" panose="020F0502020204030204" pitchFamily="34" charset="0"/>
                    </a:endParaRPr>
                  </a:p>
                </p:txBody>
              </p:sp>
            </p:grpSp>
            <p:grpSp>
              <p:nvGrpSpPr>
                <p:cNvPr id="56" name="Group 171">
                  <a:extLst>
                    <a:ext uri="{FF2B5EF4-FFF2-40B4-BE49-F238E27FC236}">
                      <a16:creationId xmlns:a16="http://schemas.microsoft.com/office/drawing/2014/main" id="{1F6862EA-F912-C745-82B1-0343BDF59BEA}"/>
                    </a:ext>
                  </a:extLst>
                </p:cNvPr>
                <p:cNvGrpSpPr/>
                <p:nvPr/>
              </p:nvGrpSpPr>
              <p:grpSpPr>
                <a:xfrm>
                  <a:off x="3842924" y="3463995"/>
                  <a:ext cx="697656" cy="711196"/>
                  <a:chOff x="3841736" y="3463995"/>
                  <a:chExt cx="697656" cy="711196"/>
                </a:xfrm>
              </p:grpSpPr>
              <p:sp>
                <p:nvSpPr>
                  <p:cNvPr id="69" name="Oval 184">
                    <a:extLst>
                      <a:ext uri="{FF2B5EF4-FFF2-40B4-BE49-F238E27FC236}">
                        <a16:creationId xmlns:a16="http://schemas.microsoft.com/office/drawing/2014/main" id="{A3C86C76-86D2-9946-B255-A4DDCBEB20EF}"/>
                      </a:ext>
                    </a:extLst>
                  </p:cNvPr>
                  <p:cNvSpPr/>
                  <p:nvPr/>
                </p:nvSpPr>
                <p:spPr>
                  <a:xfrm>
                    <a:off x="3841736" y="3492893"/>
                    <a:ext cx="682298" cy="682298"/>
                  </a:xfrm>
                  <a:prstGeom prst="ellipse">
                    <a:avLst/>
                  </a:prstGeom>
                  <a:gradFill flip="none" rotWithShape="1">
                    <a:gsLst>
                      <a:gs pos="63913">
                        <a:schemeClr val="tx1">
                          <a:alpha val="11000"/>
                        </a:schemeClr>
                      </a:gs>
                      <a:gs pos="14000">
                        <a:schemeClr val="tx1">
                          <a:alpha val="98000"/>
                        </a:schemeClr>
                      </a:gs>
                      <a:gs pos="85000">
                        <a:schemeClr val="bg1">
                          <a:lumMod val="0"/>
                          <a:lumOff val="10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0" name="Oval 185">
                    <a:extLst>
                      <a:ext uri="{FF2B5EF4-FFF2-40B4-BE49-F238E27FC236}">
                        <a16:creationId xmlns:a16="http://schemas.microsoft.com/office/drawing/2014/main" id="{0890F654-A5EC-3B44-9A9A-CE775E7DEC53}"/>
                      </a:ext>
                    </a:extLst>
                  </p:cNvPr>
                  <p:cNvSpPr/>
                  <p:nvPr/>
                </p:nvSpPr>
                <p:spPr>
                  <a:xfrm>
                    <a:off x="3911540" y="3463995"/>
                    <a:ext cx="627852" cy="627851"/>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ar-SA" sz="2400" b="1" dirty="0">
                        <a:solidFill>
                          <a:srgbClr val="40977C"/>
                        </a:solidFill>
                        <a:latin typeface="Calibri" panose="020F0502020204030204" pitchFamily="34" charset="0"/>
                        <a:cs typeface="Calibri" panose="020F0502020204030204" pitchFamily="34" charset="0"/>
                      </a:rPr>
                      <a:t>٢</a:t>
                    </a:r>
                    <a:endParaRPr lang="en-US" sz="2400" b="1" dirty="0">
                      <a:solidFill>
                        <a:srgbClr val="40977C"/>
                      </a:solidFill>
                      <a:latin typeface="Calibri" panose="020F0502020204030204" pitchFamily="34" charset="0"/>
                      <a:cs typeface="Calibri" panose="020F0502020204030204" pitchFamily="34" charset="0"/>
                    </a:endParaRPr>
                  </a:p>
                </p:txBody>
              </p:sp>
            </p:grpSp>
            <p:grpSp>
              <p:nvGrpSpPr>
                <p:cNvPr id="57" name="Group 172">
                  <a:extLst>
                    <a:ext uri="{FF2B5EF4-FFF2-40B4-BE49-F238E27FC236}">
                      <a16:creationId xmlns:a16="http://schemas.microsoft.com/office/drawing/2014/main" id="{FD966C25-5795-2248-98C2-1CEE6CC87A33}"/>
                    </a:ext>
                  </a:extLst>
                </p:cNvPr>
                <p:cNvGrpSpPr/>
                <p:nvPr/>
              </p:nvGrpSpPr>
              <p:grpSpPr>
                <a:xfrm>
                  <a:off x="5025696" y="3463995"/>
                  <a:ext cx="697655" cy="711196"/>
                  <a:chOff x="5023319" y="3463995"/>
                  <a:chExt cx="697655" cy="711196"/>
                </a:xfrm>
              </p:grpSpPr>
              <p:sp>
                <p:nvSpPr>
                  <p:cNvPr id="67" name="Oval 182">
                    <a:extLst>
                      <a:ext uri="{FF2B5EF4-FFF2-40B4-BE49-F238E27FC236}">
                        <a16:creationId xmlns:a16="http://schemas.microsoft.com/office/drawing/2014/main" id="{D51643A1-D12F-5B4E-8508-3FE1363448F9}"/>
                      </a:ext>
                    </a:extLst>
                  </p:cNvPr>
                  <p:cNvSpPr/>
                  <p:nvPr/>
                </p:nvSpPr>
                <p:spPr>
                  <a:xfrm>
                    <a:off x="5023319" y="3492893"/>
                    <a:ext cx="682298" cy="682298"/>
                  </a:xfrm>
                  <a:prstGeom prst="ellipse">
                    <a:avLst/>
                  </a:prstGeom>
                  <a:gradFill flip="none" rotWithShape="1">
                    <a:gsLst>
                      <a:gs pos="63913">
                        <a:schemeClr val="tx1">
                          <a:alpha val="11000"/>
                        </a:schemeClr>
                      </a:gs>
                      <a:gs pos="14000">
                        <a:schemeClr val="tx1">
                          <a:alpha val="98000"/>
                        </a:schemeClr>
                      </a:gs>
                      <a:gs pos="85000">
                        <a:schemeClr val="bg1">
                          <a:lumMod val="0"/>
                          <a:lumOff val="10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8" name="Oval 183">
                    <a:extLst>
                      <a:ext uri="{FF2B5EF4-FFF2-40B4-BE49-F238E27FC236}">
                        <a16:creationId xmlns:a16="http://schemas.microsoft.com/office/drawing/2014/main" id="{2D165B21-6391-A64A-BFA3-2DB6BE868AE7}"/>
                      </a:ext>
                    </a:extLst>
                  </p:cNvPr>
                  <p:cNvSpPr/>
                  <p:nvPr/>
                </p:nvSpPr>
                <p:spPr>
                  <a:xfrm>
                    <a:off x="5093122" y="3463995"/>
                    <a:ext cx="627852" cy="627851"/>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ar-SA" sz="2400" b="1" dirty="0">
                        <a:solidFill>
                          <a:srgbClr val="40977C"/>
                        </a:solidFill>
                        <a:latin typeface="Calibri" panose="020F0502020204030204" pitchFamily="34" charset="0"/>
                        <a:cs typeface="Calibri" panose="020F0502020204030204" pitchFamily="34" charset="0"/>
                      </a:rPr>
                      <a:t>٣</a:t>
                    </a:r>
                    <a:endParaRPr lang="en-US" sz="2400" b="1" dirty="0">
                      <a:solidFill>
                        <a:srgbClr val="40977C"/>
                      </a:solidFill>
                      <a:latin typeface="Calibri" panose="020F0502020204030204" pitchFamily="34" charset="0"/>
                      <a:cs typeface="Calibri" panose="020F0502020204030204" pitchFamily="34" charset="0"/>
                    </a:endParaRPr>
                  </a:p>
                </p:txBody>
              </p:sp>
            </p:grpSp>
            <p:grpSp>
              <p:nvGrpSpPr>
                <p:cNvPr id="58" name="Group 173">
                  <a:extLst>
                    <a:ext uri="{FF2B5EF4-FFF2-40B4-BE49-F238E27FC236}">
                      <a16:creationId xmlns:a16="http://schemas.microsoft.com/office/drawing/2014/main" id="{6DCF6AE5-3AD9-E348-8691-20FE642095BB}"/>
                    </a:ext>
                  </a:extLst>
                </p:cNvPr>
                <p:cNvGrpSpPr/>
                <p:nvPr/>
              </p:nvGrpSpPr>
              <p:grpSpPr>
                <a:xfrm>
                  <a:off x="6208467" y="3463995"/>
                  <a:ext cx="697655" cy="711196"/>
                  <a:chOff x="6204902" y="3463995"/>
                  <a:chExt cx="697655" cy="711196"/>
                </a:xfrm>
              </p:grpSpPr>
              <p:sp>
                <p:nvSpPr>
                  <p:cNvPr id="65" name="Oval 180">
                    <a:extLst>
                      <a:ext uri="{FF2B5EF4-FFF2-40B4-BE49-F238E27FC236}">
                        <a16:creationId xmlns:a16="http://schemas.microsoft.com/office/drawing/2014/main" id="{D8DFC73A-38CE-0B41-8E62-3F5EC91ECEC9}"/>
                      </a:ext>
                    </a:extLst>
                  </p:cNvPr>
                  <p:cNvSpPr/>
                  <p:nvPr/>
                </p:nvSpPr>
                <p:spPr>
                  <a:xfrm>
                    <a:off x="6204902" y="3492893"/>
                    <a:ext cx="682298" cy="682298"/>
                  </a:xfrm>
                  <a:prstGeom prst="ellipse">
                    <a:avLst/>
                  </a:prstGeom>
                  <a:gradFill flip="none" rotWithShape="1">
                    <a:gsLst>
                      <a:gs pos="63913">
                        <a:schemeClr val="tx1">
                          <a:alpha val="11000"/>
                        </a:schemeClr>
                      </a:gs>
                      <a:gs pos="14000">
                        <a:schemeClr val="tx1">
                          <a:alpha val="98000"/>
                        </a:schemeClr>
                      </a:gs>
                      <a:gs pos="85000">
                        <a:schemeClr val="bg1">
                          <a:lumMod val="0"/>
                          <a:lumOff val="10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6" name="Oval 181">
                    <a:extLst>
                      <a:ext uri="{FF2B5EF4-FFF2-40B4-BE49-F238E27FC236}">
                        <a16:creationId xmlns:a16="http://schemas.microsoft.com/office/drawing/2014/main" id="{FF25CBF3-8176-164F-9F12-EAB4140A08B2}"/>
                      </a:ext>
                    </a:extLst>
                  </p:cNvPr>
                  <p:cNvSpPr/>
                  <p:nvPr/>
                </p:nvSpPr>
                <p:spPr>
                  <a:xfrm>
                    <a:off x="6274705" y="3463995"/>
                    <a:ext cx="627852" cy="627851"/>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ar-SA" sz="2400" b="1" dirty="0">
                        <a:solidFill>
                          <a:srgbClr val="40977C"/>
                        </a:solidFill>
                        <a:latin typeface="Calibri" panose="020F0502020204030204" pitchFamily="34" charset="0"/>
                        <a:cs typeface="Calibri" panose="020F0502020204030204" pitchFamily="34" charset="0"/>
                      </a:rPr>
                      <a:t>٤</a:t>
                    </a:r>
                    <a:endParaRPr lang="en-US" sz="2400" b="1" dirty="0">
                      <a:solidFill>
                        <a:srgbClr val="40977C"/>
                      </a:solidFill>
                      <a:latin typeface="Calibri" panose="020F0502020204030204" pitchFamily="34" charset="0"/>
                      <a:cs typeface="Calibri" panose="020F0502020204030204" pitchFamily="34" charset="0"/>
                    </a:endParaRPr>
                  </a:p>
                </p:txBody>
              </p:sp>
            </p:grpSp>
            <p:grpSp>
              <p:nvGrpSpPr>
                <p:cNvPr id="59" name="Group 174">
                  <a:extLst>
                    <a:ext uri="{FF2B5EF4-FFF2-40B4-BE49-F238E27FC236}">
                      <a16:creationId xmlns:a16="http://schemas.microsoft.com/office/drawing/2014/main" id="{76FA0106-2D85-6E41-9CCA-B3A8CA744A38}"/>
                    </a:ext>
                  </a:extLst>
                </p:cNvPr>
                <p:cNvGrpSpPr/>
                <p:nvPr/>
              </p:nvGrpSpPr>
              <p:grpSpPr>
                <a:xfrm>
                  <a:off x="7391238" y="3463995"/>
                  <a:ext cx="697654" cy="711196"/>
                  <a:chOff x="7386485" y="3463995"/>
                  <a:chExt cx="697654" cy="711196"/>
                </a:xfrm>
              </p:grpSpPr>
              <p:sp>
                <p:nvSpPr>
                  <p:cNvPr id="63" name="Oval 178">
                    <a:extLst>
                      <a:ext uri="{FF2B5EF4-FFF2-40B4-BE49-F238E27FC236}">
                        <a16:creationId xmlns:a16="http://schemas.microsoft.com/office/drawing/2014/main" id="{46834CA9-48D5-DD49-88F7-416BF4BFD373}"/>
                      </a:ext>
                    </a:extLst>
                  </p:cNvPr>
                  <p:cNvSpPr/>
                  <p:nvPr/>
                </p:nvSpPr>
                <p:spPr>
                  <a:xfrm>
                    <a:off x="7386485" y="3492893"/>
                    <a:ext cx="682298" cy="682298"/>
                  </a:xfrm>
                  <a:prstGeom prst="ellipse">
                    <a:avLst/>
                  </a:prstGeom>
                  <a:gradFill flip="none" rotWithShape="1">
                    <a:gsLst>
                      <a:gs pos="63913">
                        <a:schemeClr val="tx1">
                          <a:alpha val="11000"/>
                        </a:schemeClr>
                      </a:gs>
                      <a:gs pos="14000">
                        <a:schemeClr val="tx1">
                          <a:alpha val="98000"/>
                        </a:schemeClr>
                      </a:gs>
                      <a:gs pos="85000">
                        <a:schemeClr val="bg1">
                          <a:lumMod val="0"/>
                          <a:lumOff val="10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4" name="Oval 179">
                    <a:extLst>
                      <a:ext uri="{FF2B5EF4-FFF2-40B4-BE49-F238E27FC236}">
                        <a16:creationId xmlns:a16="http://schemas.microsoft.com/office/drawing/2014/main" id="{2B035D71-7384-144B-B8A8-AB5912DCC82A}"/>
                      </a:ext>
                    </a:extLst>
                  </p:cNvPr>
                  <p:cNvSpPr/>
                  <p:nvPr/>
                </p:nvSpPr>
                <p:spPr>
                  <a:xfrm>
                    <a:off x="7456287" y="3463995"/>
                    <a:ext cx="627852" cy="627851"/>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ar-SA" sz="2400" b="1" dirty="0">
                        <a:solidFill>
                          <a:srgbClr val="40977C"/>
                        </a:solidFill>
                        <a:latin typeface="Calibri" panose="020F0502020204030204" pitchFamily="34" charset="0"/>
                        <a:cs typeface="Calibri" panose="020F0502020204030204" pitchFamily="34" charset="0"/>
                      </a:rPr>
                      <a:t>٥</a:t>
                    </a:r>
                    <a:endParaRPr lang="en-US" sz="2400" b="1" dirty="0">
                      <a:solidFill>
                        <a:srgbClr val="40977C"/>
                      </a:solidFill>
                      <a:latin typeface="Calibri" panose="020F0502020204030204" pitchFamily="34" charset="0"/>
                      <a:cs typeface="Calibri" panose="020F0502020204030204" pitchFamily="34" charset="0"/>
                    </a:endParaRPr>
                  </a:p>
                </p:txBody>
              </p:sp>
            </p:grpSp>
          </p:grpSp>
        </p:grpSp>
        <p:grpSp>
          <p:nvGrpSpPr>
            <p:cNvPr id="132" name="Google Shape;12561;p59">
              <a:extLst>
                <a:ext uri="{FF2B5EF4-FFF2-40B4-BE49-F238E27FC236}">
                  <a16:creationId xmlns:a16="http://schemas.microsoft.com/office/drawing/2014/main" id="{ED852E7D-128F-2946-A049-A182CA9D8BE8}"/>
                </a:ext>
              </a:extLst>
            </p:cNvPr>
            <p:cNvGrpSpPr/>
            <p:nvPr/>
          </p:nvGrpSpPr>
          <p:grpSpPr>
            <a:xfrm>
              <a:off x="3808913" y="2810423"/>
              <a:ext cx="322914" cy="348543"/>
              <a:chOff x="2662884" y="1513044"/>
              <a:chExt cx="322914" cy="348543"/>
            </a:xfrm>
            <a:solidFill>
              <a:schemeClr val="bg1"/>
            </a:solidFill>
          </p:grpSpPr>
          <p:sp>
            <p:nvSpPr>
              <p:cNvPr id="133" name="Google Shape;12562;p59">
                <a:extLst>
                  <a:ext uri="{FF2B5EF4-FFF2-40B4-BE49-F238E27FC236}">
                    <a16:creationId xmlns:a16="http://schemas.microsoft.com/office/drawing/2014/main" id="{74BE8759-5CB9-474E-8B0F-C4C1FC0B30F0}"/>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563;p59">
                <a:extLst>
                  <a:ext uri="{FF2B5EF4-FFF2-40B4-BE49-F238E27FC236}">
                    <a16:creationId xmlns:a16="http://schemas.microsoft.com/office/drawing/2014/main" id="{DEB2104E-6D4E-F54B-8230-C108C531527C}"/>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564;p59">
                <a:extLst>
                  <a:ext uri="{FF2B5EF4-FFF2-40B4-BE49-F238E27FC236}">
                    <a16:creationId xmlns:a16="http://schemas.microsoft.com/office/drawing/2014/main" id="{AEFA5101-5F47-734E-8B82-988237C8AC3F}"/>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565;p59">
                <a:extLst>
                  <a:ext uri="{FF2B5EF4-FFF2-40B4-BE49-F238E27FC236}">
                    <a16:creationId xmlns:a16="http://schemas.microsoft.com/office/drawing/2014/main" id="{25C9C904-0E1D-0F4D-8D55-0377BD38F526}"/>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566;p59">
                <a:extLst>
                  <a:ext uri="{FF2B5EF4-FFF2-40B4-BE49-F238E27FC236}">
                    <a16:creationId xmlns:a16="http://schemas.microsoft.com/office/drawing/2014/main" id="{8379AC6E-5E7F-A346-A262-D7AA358DD609}"/>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567;p59">
                <a:extLst>
                  <a:ext uri="{FF2B5EF4-FFF2-40B4-BE49-F238E27FC236}">
                    <a16:creationId xmlns:a16="http://schemas.microsoft.com/office/drawing/2014/main" id="{D62E4EF4-D774-DB4D-80C5-A4861149E328}"/>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568;p59">
                <a:extLst>
                  <a:ext uri="{FF2B5EF4-FFF2-40B4-BE49-F238E27FC236}">
                    <a16:creationId xmlns:a16="http://schemas.microsoft.com/office/drawing/2014/main" id="{A7118480-B3D7-FC42-80B3-45E74AD5ABDF}"/>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569;p59">
                <a:extLst>
                  <a:ext uri="{FF2B5EF4-FFF2-40B4-BE49-F238E27FC236}">
                    <a16:creationId xmlns:a16="http://schemas.microsoft.com/office/drawing/2014/main" id="{71DEF0A5-EC76-8440-A600-3F303086306E}"/>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570;p59">
                <a:extLst>
                  <a:ext uri="{FF2B5EF4-FFF2-40B4-BE49-F238E27FC236}">
                    <a16:creationId xmlns:a16="http://schemas.microsoft.com/office/drawing/2014/main" id="{38DB3FC0-1FD4-FD40-846E-D4E7D1081518}"/>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571;p59">
                <a:extLst>
                  <a:ext uri="{FF2B5EF4-FFF2-40B4-BE49-F238E27FC236}">
                    <a16:creationId xmlns:a16="http://schemas.microsoft.com/office/drawing/2014/main" id="{4E58BA60-8B5F-D442-9828-7A98BA52D66F}"/>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1438;p58">
              <a:extLst>
                <a:ext uri="{FF2B5EF4-FFF2-40B4-BE49-F238E27FC236}">
                  <a16:creationId xmlns:a16="http://schemas.microsoft.com/office/drawing/2014/main" id="{26209635-0D03-994E-BA4C-83525157F74A}"/>
                </a:ext>
              </a:extLst>
            </p:cNvPr>
            <p:cNvGrpSpPr/>
            <p:nvPr/>
          </p:nvGrpSpPr>
          <p:grpSpPr>
            <a:xfrm>
              <a:off x="5011970" y="5228149"/>
              <a:ext cx="331993" cy="331993"/>
              <a:chOff x="870939" y="2439293"/>
              <a:chExt cx="331993" cy="331993"/>
            </a:xfrm>
            <a:solidFill>
              <a:schemeClr val="bg1"/>
            </a:solidFill>
          </p:grpSpPr>
          <p:sp>
            <p:nvSpPr>
              <p:cNvPr id="144" name="Google Shape;11439;p58">
                <a:extLst>
                  <a:ext uri="{FF2B5EF4-FFF2-40B4-BE49-F238E27FC236}">
                    <a16:creationId xmlns:a16="http://schemas.microsoft.com/office/drawing/2014/main" id="{EC4B1221-671E-C74A-A13C-F2F93C351499}"/>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440;p58">
                <a:extLst>
                  <a:ext uri="{FF2B5EF4-FFF2-40B4-BE49-F238E27FC236}">
                    <a16:creationId xmlns:a16="http://schemas.microsoft.com/office/drawing/2014/main" id="{82F65E09-55DE-1546-A77A-D0822BD4C10B}"/>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441;p58">
                <a:extLst>
                  <a:ext uri="{FF2B5EF4-FFF2-40B4-BE49-F238E27FC236}">
                    <a16:creationId xmlns:a16="http://schemas.microsoft.com/office/drawing/2014/main" id="{84614AFA-CFC2-974A-860F-43EB7FD78742}"/>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442;p58">
                <a:extLst>
                  <a:ext uri="{FF2B5EF4-FFF2-40B4-BE49-F238E27FC236}">
                    <a16:creationId xmlns:a16="http://schemas.microsoft.com/office/drawing/2014/main" id="{D976BCB0-34B5-9E47-8BF6-C934556145D9}"/>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443;p58">
                <a:extLst>
                  <a:ext uri="{FF2B5EF4-FFF2-40B4-BE49-F238E27FC236}">
                    <a16:creationId xmlns:a16="http://schemas.microsoft.com/office/drawing/2014/main" id="{BB9F409F-77E6-3A42-8781-4F2522A30D19}"/>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444;p58">
                <a:extLst>
                  <a:ext uri="{FF2B5EF4-FFF2-40B4-BE49-F238E27FC236}">
                    <a16:creationId xmlns:a16="http://schemas.microsoft.com/office/drawing/2014/main" id="{BEFF1602-EE6A-384C-92F7-04F221FB74FB}"/>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445;p58">
                <a:extLst>
                  <a:ext uri="{FF2B5EF4-FFF2-40B4-BE49-F238E27FC236}">
                    <a16:creationId xmlns:a16="http://schemas.microsoft.com/office/drawing/2014/main" id="{18D2E25D-4F65-2946-AE97-1EEAE36893F4}"/>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446;p58">
                <a:extLst>
                  <a:ext uri="{FF2B5EF4-FFF2-40B4-BE49-F238E27FC236}">
                    <a16:creationId xmlns:a16="http://schemas.microsoft.com/office/drawing/2014/main" id="{82C85C25-8A74-4145-972A-67A28B744C1A}"/>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447;p58">
                <a:extLst>
                  <a:ext uri="{FF2B5EF4-FFF2-40B4-BE49-F238E27FC236}">
                    <a16:creationId xmlns:a16="http://schemas.microsoft.com/office/drawing/2014/main" id="{6EF7B34E-C4B3-3A41-82DF-F8A9952D5918}"/>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448;p58">
                <a:extLst>
                  <a:ext uri="{FF2B5EF4-FFF2-40B4-BE49-F238E27FC236}">
                    <a16:creationId xmlns:a16="http://schemas.microsoft.com/office/drawing/2014/main" id="{7F3AE36C-1A63-A442-8A5F-AB35876D1C38}"/>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449;p58">
                <a:extLst>
                  <a:ext uri="{FF2B5EF4-FFF2-40B4-BE49-F238E27FC236}">
                    <a16:creationId xmlns:a16="http://schemas.microsoft.com/office/drawing/2014/main" id="{D5C933A4-C045-6341-82D5-58B3B2B5D62B}"/>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450;p58">
                <a:extLst>
                  <a:ext uri="{FF2B5EF4-FFF2-40B4-BE49-F238E27FC236}">
                    <a16:creationId xmlns:a16="http://schemas.microsoft.com/office/drawing/2014/main" id="{5BDE6503-0267-F441-8E3B-07CE066A8E73}"/>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451;p58">
                <a:extLst>
                  <a:ext uri="{FF2B5EF4-FFF2-40B4-BE49-F238E27FC236}">
                    <a16:creationId xmlns:a16="http://schemas.microsoft.com/office/drawing/2014/main" id="{0D42E23A-B4C1-C241-AA91-3EBBA929817D}"/>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452;p58">
                <a:extLst>
                  <a:ext uri="{FF2B5EF4-FFF2-40B4-BE49-F238E27FC236}">
                    <a16:creationId xmlns:a16="http://schemas.microsoft.com/office/drawing/2014/main" id="{CB160157-0913-214C-9DB1-032CC414C353}"/>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453;p58">
                <a:extLst>
                  <a:ext uri="{FF2B5EF4-FFF2-40B4-BE49-F238E27FC236}">
                    <a16:creationId xmlns:a16="http://schemas.microsoft.com/office/drawing/2014/main" id="{CEC23997-F9D1-6E4B-8B58-BDC6DB389A1D}"/>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454;p58">
                <a:extLst>
                  <a:ext uri="{FF2B5EF4-FFF2-40B4-BE49-F238E27FC236}">
                    <a16:creationId xmlns:a16="http://schemas.microsoft.com/office/drawing/2014/main" id="{E420FC09-DE3E-6A48-9831-3741F5412C8D}"/>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0523;p56">
              <a:extLst>
                <a:ext uri="{FF2B5EF4-FFF2-40B4-BE49-F238E27FC236}">
                  <a16:creationId xmlns:a16="http://schemas.microsoft.com/office/drawing/2014/main" id="{E17F3FB2-4BB9-FF4F-85A6-7618D2984656}"/>
                </a:ext>
              </a:extLst>
            </p:cNvPr>
            <p:cNvSpPr/>
            <p:nvPr/>
          </p:nvSpPr>
          <p:spPr>
            <a:xfrm>
              <a:off x="7439645" y="5127407"/>
              <a:ext cx="150829" cy="489274"/>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bg1"/>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pic>
          <p:nvPicPr>
            <p:cNvPr id="11" name="رسم 10" descr="مستند خطوط عريضة">
              <a:extLst>
                <a:ext uri="{FF2B5EF4-FFF2-40B4-BE49-F238E27FC236}">
                  <a16:creationId xmlns:a16="http://schemas.microsoft.com/office/drawing/2014/main" id="{F79F16F6-55EB-CC4A-A939-C89AC41D3A2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07406" y="2701144"/>
              <a:ext cx="487334" cy="487334"/>
            </a:xfrm>
            <a:prstGeom prst="rect">
              <a:avLst/>
            </a:prstGeom>
          </p:spPr>
        </p:pic>
        <p:pic>
          <p:nvPicPr>
            <p:cNvPr id="13" name="رسم 12" descr="نقود خطوط عريضة">
              <a:extLst>
                <a:ext uri="{FF2B5EF4-FFF2-40B4-BE49-F238E27FC236}">
                  <a16:creationId xmlns:a16="http://schemas.microsoft.com/office/drawing/2014/main" id="{A4B20D93-24A5-454B-AB85-AF89958C299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459271" y="2669339"/>
              <a:ext cx="513361" cy="513361"/>
            </a:xfrm>
            <a:prstGeom prst="rect">
              <a:avLst/>
            </a:prstGeom>
          </p:spPr>
        </p:pic>
      </p:grpSp>
      <p:pic>
        <p:nvPicPr>
          <p:cNvPr id="164" name="صورة 163">
            <a:extLst>
              <a:ext uri="{FF2B5EF4-FFF2-40B4-BE49-F238E27FC236}">
                <a16:creationId xmlns:a16="http://schemas.microsoft.com/office/drawing/2014/main" id="{0302F00B-B253-3746-90D7-107736B84283}"/>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pic>
        <p:nvPicPr>
          <p:cNvPr id="110" name="صورة 109">
            <a:extLst>
              <a:ext uri="{FF2B5EF4-FFF2-40B4-BE49-F238E27FC236}">
                <a16:creationId xmlns:a16="http://schemas.microsoft.com/office/drawing/2014/main" id="{6A6356E6-B028-FD4F-A183-F2A0C41B9F13}"/>
              </a:ext>
            </a:extLst>
          </p:cNvPr>
          <p:cNvPicPr>
            <a:picLocks noChangeAspect="1"/>
          </p:cNvPicPr>
          <p:nvPr/>
        </p:nvPicPr>
        <p:blipFill rotWithShape="1">
          <a:blip r:embed="rId8">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36571895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a:r>
              <a:rPr lang="ar-SA" sz="4000" b="1" dirty="0">
                <a:latin typeface="Calibri" panose="020F0502020204030204" pitchFamily="34" charset="0"/>
                <a:cs typeface="Calibri" panose="020F0502020204030204" pitchFamily="34" charset="0"/>
              </a:rPr>
              <a:t>الدورة المستندية للمتحصلات</a:t>
            </a:r>
          </a:p>
        </p:txBody>
      </p: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14" name="مجموعة 13">
            <a:extLst>
              <a:ext uri="{FF2B5EF4-FFF2-40B4-BE49-F238E27FC236}">
                <a16:creationId xmlns:a16="http://schemas.microsoft.com/office/drawing/2014/main" id="{8253F1B1-8107-CF43-B557-D542834E6C60}"/>
              </a:ext>
            </a:extLst>
          </p:cNvPr>
          <p:cNvGrpSpPr/>
          <p:nvPr/>
        </p:nvGrpSpPr>
        <p:grpSpPr>
          <a:xfrm>
            <a:off x="2171700" y="1684910"/>
            <a:ext cx="9642785" cy="4712206"/>
            <a:chOff x="2556383" y="1698043"/>
            <a:chExt cx="8958901" cy="4712206"/>
          </a:xfrm>
        </p:grpSpPr>
        <p:grpSp>
          <p:nvGrpSpPr>
            <p:cNvPr id="22" name="مجموعة 21">
              <a:extLst>
                <a:ext uri="{FF2B5EF4-FFF2-40B4-BE49-F238E27FC236}">
                  <a16:creationId xmlns:a16="http://schemas.microsoft.com/office/drawing/2014/main" id="{E7A357C5-0129-AC4C-904A-CC1E5073EBBF}"/>
                </a:ext>
              </a:extLst>
            </p:cNvPr>
            <p:cNvGrpSpPr/>
            <p:nvPr/>
          </p:nvGrpSpPr>
          <p:grpSpPr>
            <a:xfrm>
              <a:off x="2556383" y="1698043"/>
              <a:ext cx="8958901" cy="4712206"/>
              <a:chOff x="1629283" y="1342443"/>
              <a:chExt cx="8958901" cy="4712206"/>
            </a:xfrm>
          </p:grpSpPr>
          <p:grpSp>
            <p:nvGrpSpPr>
              <p:cNvPr id="23" name="Group 113">
                <a:extLst>
                  <a:ext uri="{FF2B5EF4-FFF2-40B4-BE49-F238E27FC236}">
                    <a16:creationId xmlns:a16="http://schemas.microsoft.com/office/drawing/2014/main" id="{E8B39D31-D97D-EE45-B08D-98CF7873EA47}"/>
                  </a:ext>
                </a:extLst>
              </p:cNvPr>
              <p:cNvGrpSpPr/>
              <p:nvPr/>
            </p:nvGrpSpPr>
            <p:grpSpPr>
              <a:xfrm>
                <a:off x="1916044" y="2042907"/>
                <a:ext cx="8209257" cy="3587518"/>
                <a:chOff x="1916044" y="2042907"/>
                <a:chExt cx="8209257" cy="3587518"/>
              </a:xfrm>
            </p:grpSpPr>
            <p:sp>
              <p:nvSpPr>
                <p:cNvPr id="127" name="Rectangle 114">
                  <a:extLst>
                    <a:ext uri="{FF2B5EF4-FFF2-40B4-BE49-F238E27FC236}">
                      <a16:creationId xmlns:a16="http://schemas.microsoft.com/office/drawing/2014/main" id="{AF34D2A2-2D15-1A4F-91E0-EFBDC5FF62D9}"/>
                    </a:ext>
                  </a:extLst>
                </p:cNvPr>
                <p:cNvSpPr/>
                <p:nvPr/>
              </p:nvSpPr>
              <p:spPr>
                <a:xfrm flipH="1" flipV="1">
                  <a:off x="2992980" y="5436798"/>
                  <a:ext cx="4967064" cy="193627"/>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Rectangle 115">
                  <a:extLst>
                    <a:ext uri="{FF2B5EF4-FFF2-40B4-BE49-F238E27FC236}">
                      <a16:creationId xmlns:a16="http://schemas.microsoft.com/office/drawing/2014/main" id="{4A00FFBF-1010-4340-8EF7-95F78AF0B5DC}"/>
                    </a:ext>
                  </a:extLst>
                </p:cNvPr>
                <p:cNvSpPr/>
                <p:nvPr/>
              </p:nvSpPr>
              <p:spPr>
                <a:xfrm>
                  <a:off x="1916044" y="2042907"/>
                  <a:ext cx="7132320" cy="151791"/>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9" name="Straight Connector 116">
                  <a:extLst>
                    <a:ext uri="{FF2B5EF4-FFF2-40B4-BE49-F238E27FC236}">
                      <a16:creationId xmlns:a16="http://schemas.microsoft.com/office/drawing/2014/main" id="{B6C81796-1FD1-FB4D-9CFC-A15B418350C2}"/>
                    </a:ext>
                  </a:extLst>
                </p:cNvPr>
                <p:cNvCxnSpPr>
                  <a:cxnSpLocks/>
                </p:cNvCxnSpPr>
                <p:nvPr/>
              </p:nvCxnSpPr>
              <p:spPr>
                <a:xfrm>
                  <a:off x="1916045" y="2187906"/>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17">
                  <a:extLst>
                    <a:ext uri="{FF2B5EF4-FFF2-40B4-BE49-F238E27FC236}">
                      <a16:creationId xmlns:a16="http://schemas.microsoft.com/office/drawing/2014/main" id="{1760B37A-0057-0F49-9FA9-6054742F49AB}"/>
                    </a:ext>
                  </a:extLst>
                </p:cNvPr>
                <p:cNvCxnSpPr>
                  <a:cxnSpLocks/>
                </p:cNvCxnSpPr>
                <p:nvPr/>
              </p:nvCxnSpPr>
              <p:spPr>
                <a:xfrm>
                  <a:off x="2992981" y="5433233"/>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4" name="Rectangle 1">
                <a:extLst>
                  <a:ext uri="{FF2B5EF4-FFF2-40B4-BE49-F238E27FC236}">
                    <a16:creationId xmlns:a16="http://schemas.microsoft.com/office/drawing/2014/main" id="{9B440CFC-CE1D-7748-9D2E-67949903F748}"/>
                  </a:ext>
                </a:extLst>
              </p:cNvPr>
              <p:cNvSpPr/>
              <p:nvPr/>
            </p:nvSpPr>
            <p:spPr>
              <a:xfrm>
                <a:off x="1656120" y="2200229"/>
                <a:ext cx="8932064" cy="3238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1600"/>
              </a:p>
            </p:txBody>
          </p:sp>
          <p:grpSp>
            <p:nvGrpSpPr>
              <p:cNvPr id="25" name="Group 71">
                <a:extLst>
                  <a:ext uri="{FF2B5EF4-FFF2-40B4-BE49-F238E27FC236}">
                    <a16:creationId xmlns:a16="http://schemas.microsoft.com/office/drawing/2014/main" id="{7AE9361E-7398-AD4C-A914-0F61987372BA}"/>
                  </a:ext>
                </a:extLst>
              </p:cNvPr>
              <p:cNvGrpSpPr/>
              <p:nvPr/>
            </p:nvGrpSpPr>
            <p:grpSpPr>
              <a:xfrm>
                <a:off x="2421557" y="1974106"/>
                <a:ext cx="1228187" cy="1373580"/>
                <a:chOff x="2128762" y="1759851"/>
                <a:chExt cx="1381627" cy="1545184"/>
              </a:xfrm>
            </p:grpSpPr>
            <p:sp>
              <p:nvSpPr>
                <p:cNvPr id="121" name="Arrow: Down 72">
                  <a:extLst>
                    <a:ext uri="{FF2B5EF4-FFF2-40B4-BE49-F238E27FC236}">
                      <a16:creationId xmlns:a16="http://schemas.microsoft.com/office/drawing/2014/main" id="{B9972F72-D9C7-0E42-BB0F-8C9784AA8228}"/>
                    </a:ext>
                  </a:extLst>
                </p:cNvPr>
                <p:cNvSpPr/>
                <p:nvPr/>
              </p:nvSpPr>
              <p:spPr>
                <a:xfrm>
                  <a:off x="2218976"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2" name="Group 73">
                  <a:extLst>
                    <a:ext uri="{FF2B5EF4-FFF2-40B4-BE49-F238E27FC236}">
                      <a16:creationId xmlns:a16="http://schemas.microsoft.com/office/drawing/2014/main" id="{48408F53-4884-8A46-8F07-47E9564974E2}"/>
                    </a:ext>
                  </a:extLst>
                </p:cNvPr>
                <p:cNvGrpSpPr/>
                <p:nvPr/>
              </p:nvGrpSpPr>
              <p:grpSpPr>
                <a:xfrm>
                  <a:off x="2128762" y="1759851"/>
                  <a:ext cx="1381627" cy="1440179"/>
                  <a:chOff x="2128762" y="1759851"/>
                  <a:chExt cx="1381627" cy="1440179"/>
                </a:xfrm>
              </p:grpSpPr>
              <p:sp>
                <p:nvSpPr>
                  <p:cNvPr id="123" name="Rectangle 74">
                    <a:extLst>
                      <a:ext uri="{FF2B5EF4-FFF2-40B4-BE49-F238E27FC236}">
                        <a16:creationId xmlns:a16="http://schemas.microsoft.com/office/drawing/2014/main" id="{96CB4BC5-EB87-5F4B-A18C-5BD965A92604}"/>
                      </a:ext>
                    </a:extLst>
                  </p:cNvPr>
                  <p:cNvSpPr/>
                  <p:nvPr/>
                </p:nvSpPr>
                <p:spPr>
                  <a:xfrm>
                    <a:off x="2309478" y="1761756"/>
                    <a:ext cx="1037340" cy="250191"/>
                  </a:xfrm>
                  <a:prstGeom prst="rect">
                    <a:avLst/>
                  </a:prstGeom>
                  <a:solidFill>
                    <a:srgbClr val="327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4" name="Partial Circle 75">
                    <a:extLst>
                      <a:ext uri="{FF2B5EF4-FFF2-40B4-BE49-F238E27FC236}">
                        <a16:creationId xmlns:a16="http://schemas.microsoft.com/office/drawing/2014/main" id="{6761592B-AAD7-3748-8CDE-2AD034D31A3E}"/>
                      </a:ext>
                    </a:extLst>
                  </p:cNvPr>
                  <p:cNvSpPr/>
                  <p:nvPr/>
                </p:nvSpPr>
                <p:spPr>
                  <a:xfrm rot="5400000">
                    <a:off x="2050780" y="1837835"/>
                    <a:ext cx="506734" cy="350769"/>
                  </a:xfrm>
                  <a:prstGeom prst="pie">
                    <a:avLst>
                      <a:gd name="adj1" fmla="val 5462498"/>
                      <a:gd name="adj2" fmla="val 16200000"/>
                    </a:avLst>
                  </a:prstGeom>
                  <a:gradFill flip="none" rotWithShape="1">
                    <a:gsLst>
                      <a:gs pos="0">
                        <a:srgbClr val="3276B4">
                          <a:shade val="30000"/>
                          <a:satMod val="115000"/>
                        </a:srgbClr>
                      </a:gs>
                      <a:gs pos="50000">
                        <a:srgbClr val="3276B4">
                          <a:shade val="67500"/>
                          <a:satMod val="115000"/>
                        </a:srgbClr>
                      </a:gs>
                      <a:gs pos="100000">
                        <a:srgbClr val="3276B4">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5" name="Partial Circle 76">
                    <a:extLst>
                      <a:ext uri="{FF2B5EF4-FFF2-40B4-BE49-F238E27FC236}">
                        <a16:creationId xmlns:a16="http://schemas.microsoft.com/office/drawing/2014/main" id="{9D8F6FB8-CF27-724E-B805-B4C1A62879F9}"/>
                      </a:ext>
                    </a:extLst>
                  </p:cNvPr>
                  <p:cNvSpPr/>
                  <p:nvPr/>
                </p:nvSpPr>
                <p:spPr>
                  <a:xfrm rot="5400000">
                    <a:off x="3081637" y="1837834"/>
                    <a:ext cx="506735" cy="350769"/>
                  </a:xfrm>
                  <a:prstGeom prst="pie">
                    <a:avLst>
                      <a:gd name="adj1" fmla="val 5462498"/>
                      <a:gd name="adj2" fmla="val 16200000"/>
                    </a:avLst>
                  </a:prstGeom>
                  <a:gradFill flip="none" rotWithShape="1">
                    <a:gsLst>
                      <a:gs pos="0">
                        <a:srgbClr val="3276B4">
                          <a:shade val="30000"/>
                          <a:satMod val="115000"/>
                        </a:srgbClr>
                      </a:gs>
                      <a:gs pos="50000">
                        <a:srgbClr val="3276B4">
                          <a:shade val="67500"/>
                          <a:satMod val="115000"/>
                        </a:srgbClr>
                      </a:gs>
                      <a:gs pos="100000">
                        <a:srgbClr val="3276B4">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6" name="Arrow: Down 77">
                    <a:extLst>
                      <a:ext uri="{FF2B5EF4-FFF2-40B4-BE49-F238E27FC236}">
                        <a16:creationId xmlns:a16="http://schemas.microsoft.com/office/drawing/2014/main" id="{777EBDFD-B17C-8140-9363-166762448BF1}"/>
                      </a:ext>
                    </a:extLst>
                  </p:cNvPr>
                  <p:cNvSpPr/>
                  <p:nvPr/>
                </p:nvSpPr>
                <p:spPr>
                  <a:xfrm>
                    <a:off x="2382315" y="2011945"/>
                    <a:ext cx="876300" cy="1188085"/>
                  </a:xfrm>
                  <a:prstGeom prst="downArrow">
                    <a:avLst>
                      <a:gd name="adj1" fmla="val 77826"/>
                      <a:gd name="adj2" fmla="val 36957"/>
                    </a:avLst>
                  </a:prstGeom>
                  <a:solidFill>
                    <a:srgbClr val="327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600" dirty="0"/>
                  </a:p>
                </p:txBody>
              </p:sp>
            </p:grpSp>
          </p:grpSp>
          <p:grpSp>
            <p:nvGrpSpPr>
              <p:cNvPr id="26" name="Group 78">
                <a:extLst>
                  <a:ext uri="{FF2B5EF4-FFF2-40B4-BE49-F238E27FC236}">
                    <a16:creationId xmlns:a16="http://schemas.microsoft.com/office/drawing/2014/main" id="{A730C4AE-5DB5-D443-9A28-5BCE6ACDFAC6}"/>
                  </a:ext>
                </a:extLst>
              </p:cNvPr>
              <p:cNvGrpSpPr/>
              <p:nvPr/>
            </p:nvGrpSpPr>
            <p:grpSpPr>
              <a:xfrm>
                <a:off x="4803744" y="1974106"/>
                <a:ext cx="1228187" cy="1373580"/>
                <a:chOff x="4496330" y="1759851"/>
                <a:chExt cx="1381627" cy="1545184"/>
              </a:xfrm>
            </p:grpSpPr>
            <p:sp>
              <p:nvSpPr>
                <p:cNvPr id="115" name="Arrow: Down 79">
                  <a:extLst>
                    <a:ext uri="{FF2B5EF4-FFF2-40B4-BE49-F238E27FC236}">
                      <a16:creationId xmlns:a16="http://schemas.microsoft.com/office/drawing/2014/main" id="{533CA845-0369-CB41-8371-85647213718D}"/>
                    </a:ext>
                  </a:extLst>
                </p:cNvPr>
                <p:cNvSpPr/>
                <p:nvPr/>
              </p:nvSpPr>
              <p:spPr>
                <a:xfrm>
                  <a:off x="4569504"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 name="Group 80">
                  <a:extLst>
                    <a:ext uri="{FF2B5EF4-FFF2-40B4-BE49-F238E27FC236}">
                      <a16:creationId xmlns:a16="http://schemas.microsoft.com/office/drawing/2014/main" id="{9E9A635B-22FB-584A-8E8A-0F8CFEB6D6BB}"/>
                    </a:ext>
                  </a:extLst>
                </p:cNvPr>
                <p:cNvGrpSpPr/>
                <p:nvPr/>
              </p:nvGrpSpPr>
              <p:grpSpPr>
                <a:xfrm>
                  <a:off x="4496330" y="1759851"/>
                  <a:ext cx="1381627" cy="1440180"/>
                  <a:chOff x="4496330" y="1759851"/>
                  <a:chExt cx="1381627" cy="1440180"/>
                </a:xfrm>
              </p:grpSpPr>
              <p:sp>
                <p:nvSpPr>
                  <p:cNvPr id="117" name="Rectangle 81">
                    <a:extLst>
                      <a:ext uri="{FF2B5EF4-FFF2-40B4-BE49-F238E27FC236}">
                        <a16:creationId xmlns:a16="http://schemas.microsoft.com/office/drawing/2014/main" id="{1BEEEB1C-1674-3245-B618-9C20F19AB8F3}"/>
                      </a:ext>
                    </a:extLst>
                  </p:cNvPr>
                  <p:cNvSpPr/>
                  <p:nvPr/>
                </p:nvSpPr>
                <p:spPr>
                  <a:xfrm>
                    <a:off x="4677046"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8" name="Partial Circle 82">
                    <a:extLst>
                      <a:ext uri="{FF2B5EF4-FFF2-40B4-BE49-F238E27FC236}">
                        <a16:creationId xmlns:a16="http://schemas.microsoft.com/office/drawing/2014/main" id="{2FEA6942-7CEF-8E45-8F51-3FB3960186AA}"/>
                      </a:ext>
                    </a:extLst>
                  </p:cNvPr>
                  <p:cNvSpPr/>
                  <p:nvPr/>
                </p:nvSpPr>
                <p:spPr>
                  <a:xfrm rot="5400000">
                    <a:off x="4418348"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9" name="Partial Circle 83">
                    <a:extLst>
                      <a:ext uri="{FF2B5EF4-FFF2-40B4-BE49-F238E27FC236}">
                        <a16:creationId xmlns:a16="http://schemas.microsoft.com/office/drawing/2014/main" id="{1A39F5E3-7385-A94A-A47B-82F720903405}"/>
                      </a:ext>
                    </a:extLst>
                  </p:cNvPr>
                  <p:cNvSpPr/>
                  <p:nvPr/>
                </p:nvSpPr>
                <p:spPr>
                  <a:xfrm rot="5400000">
                    <a:off x="5449205"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0" name="Arrow: Down 84">
                    <a:extLst>
                      <a:ext uri="{FF2B5EF4-FFF2-40B4-BE49-F238E27FC236}">
                        <a16:creationId xmlns:a16="http://schemas.microsoft.com/office/drawing/2014/main" id="{CFA9A1C6-C8D3-5F43-BFED-B6CCD7351A72}"/>
                      </a:ext>
                    </a:extLst>
                  </p:cNvPr>
                  <p:cNvSpPr/>
                  <p:nvPr/>
                </p:nvSpPr>
                <p:spPr>
                  <a:xfrm>
                    <a:off x="4749883" y="2011945"/>
                    <a:ext cx="876300" cy="1188086"/>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7" name="Group 85">
                <a:extLst>
                  <a:ext uri="{FF2B5EF4-FFF2-40B4-BE49-F238E27FC236}">
                    <a16:creationId xmlns:a16="http://schemas.microsoft.com/office/drawing/2014/main" id="{95E7D387-E92F-BA48-BEC1-B58453703C93}"/>
                  </a:ext>
                </a:extLst>
              </p:cNvPr>
              <p:cNvGrpSpPr/>
              <p:nvPr/>
            </p:nvGrpSpPr>
            <p:grpSpPr>
              <a:xfrm>
                <a:off x="7185932" y="1974106"/>
                <a:ext cx="1228187" cy="1373580"/>
                <a:chOff x="6863897" y="1759851"/>
                <a:chExt cx="1381627" cy="1545184"/>
              </a:xfrm>
            </p:grpSpPr>
            <p:sp>
              <p:nvSpPr>
                <p:cNvPr id="103" name="Arrow: Down 86">
                  <a:extLst>
                    <a:ext uri="{FF2B5EF4-FFF2-40B4-BE49-F238E27FC236}">
                      <a16:creationId xmlns:a16="http://schemas.microsoft.com/office/drawing/2014/main" id="{C40A5FD0-4A39-164F-9874-49E7C4597CC5}"/>
                    </a:ext>
                  </a:extLst>
                </p:cNvPr>
                <p:cNvSpPr/>
                <p:nvPr/>
              </p:nvSpPr>
              <p:spPr>
                <a:xfrm>
                  <a:off x="6956409"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7" name="Group 87">
                  <a:extLst>
                    <a:ext uri="{FF2B5EF4-FFF2-40B4-BE49-F238E27FC236}">
                      <a16:creationId xmlns:a16="http://schemas.microsoft.com/office/drawing/2014/main" id="{7D12D0F7-4232-F241-9E0B-C4A6F68198FE}"/>
                    </a:ext>
                  </a:extLst>
                </p:cNvPr>
                <p:cNvGrpSpPr/>
                <p:nvPr/>
              </p:nvGrpSpPr>
              <p:grpSpPr>
                <a:xfrm>
                  <a:off x="6863897" y="1759851"/>
                  <a:ext cx="1381627" cy="1440179"/>
                  <a:chOff x="6863897" y="1759851"/>
                  <a:chExt cx="1381627" cy="1440179"/>
                </a:xfrm>
              </p:grpSpPr>
              <p:sp>
                <p:nvSpPr>
                  <p:cNvPr id="111" name="Rectangle 88">
                    <a:extLst>
                      <a:ext uri="{FF2B5EF4-FFF2-40B4-BE49-F238E27FC236}">
                        <a16:creationId xmlns:a16="http://schemas.microsoft.com/office/drawing/2014/main" id="{76857D09-4D19-7F44-8875-16DA99A04DA7}"/>
                      </a:ext>
                    </a:extLst>
                  </p:cNvPr>
                  <p:cNvSpPr/>
                  <p:nvPr/>
                </p:nvSpPr>
                <p:spPr>
                  <a:xfrm>
                    <a:off x="7044613"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 name="Partial Circle 89">
                    <a:extLst>
                      <a:ext uri="{FF2B5EF4-FFF2-40B4-BE49-F238E27FC236}">
                        <a16:creationId xmlns:a16="http://schemas.microsoft.com/office/drawing/2014/main" id="{17231CDC-FA78-1E48-B44F-5B425FEA2871}"/>
                      </a:ext>
                    </a:extLst>
                  </p:cNvPr>
                  <p:cNvSpPr/>
                  <p:nvPr/>
                </p:nvSpPr>
                <p:spPr>
                  <a:xfrm rot="5400000">
                    <a:off x="6785915"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3" name="Partial Circle 90">
                    <a:extLst>
                      <a:ext uri="{FF2B5EF4-FFF2-40B4-BE49-F238E27FC236}">
                        <a16:creationId xmlns:a16="http://schemas.microsoft.com/office/drawing/2014/main" id="{E31334B5-51BE-6348-9E00-47B76E98608C}"/>
                      </a:ext>
                    </a:extLst>
                  </p:cNvPr>
                  <p:cNvSpPr/>
                  <p:nvPr/>
                </p:nvSpPr>
                <p:spPr>
                  <a:xfrm rot="5400000">
                    <a:off x="7816772"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4" name="Arrow: Down 91">
                    <a:extLst>
                      <a:ext uri="{FF2B5EF4-FFF2-40B4-BE49-F238E27FC236}">
                        <a16:creationId xmlns:a16="http://schemas.microsoft.com/office/drawing/2014/main" id="{703A6277-3BBE-3A4C-850A-1B8C5E9FB776}"/>
                      </a:ext>
                    </a:extLst>
                  </p:cNvPr>
                  <p:cNvSpPr/>
                  <p:nvPr/>
                </p:nvSpPr>
                <p:spPr>
                  <a:xfrm>
                    <a:off x="7117450" y="2011943"/>
                    <a:ext cx="876300" cy="1188087"/>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92">
                <a:extLst>
                  <a:ext uri="{FF2B5EF4-FFF2-40B4-BE49-F238E27FC236}">
                    <a16:creationId xmlns:a16="http://schemas.microsoft.com/office/drawing/2014/main" id="{28BE5062-A821-E742-9628-034E0D538653}"/>
                  </a:ext>
                </a:extLst>
              </p:cNvPr>
              <p:cNvGrpSpPr/>
              <p:nvPr/>
            </p:nvGrpSpPr>
            <p:grpSpPr>
              <a:xfrm>
                <a:off x="3649744" y="4278398"/>
                <a:ext cx="1228187" cy="1376604"/>
                <a:chOff x="4059069" y="3837925"/>
                <a:chExt cx="1381627" cy="1548586"/>
              </a:xfrm>
            </p:grpSpPr>
            <p:sp>
              <p:nvSpPr>
                <p:cNvPr id="88" name="Arrow: Down 93">
                  <a:extLst>
                    <a:ext uri="{FF2B5EF4-FFF2-40B4-BE49-F238E27FC236}">
                      <a16:creationId xmlns:a16="http://schemas.microsoft.com/office/drawing/2014/main" id="{41DC34EE-CD78-0244-8BA0-12630522FE58}"/>
                    </a:ext>
                  </a:extLst>
                </p:cNvPr>
                <p:cNvSpPr/>
                <p:nvPr/>
              </p:nvSpPr>
              <p:spPr>
                <a:xfrm flipH="1" flipV="1">
                  <a:off x="4319481"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90" name="Group 94">
                  <a:extLst>
                    <a:ext uri="{FF2B5EF4-FFF2-40B4-BE49-F238E27FC236}">
                      <a16:creationId xmlns:a16="http://schemas.microsoft.com/office/drawing/2014/main" id="{69F79C00-9243-4544-84AE-F906C92107D3}"/>
                    </a:ext>
                  </a:extLst>
                </p:cNvPr>
                <p:cNvGrpSpPr/>
                <p:nvPr/>
              </p:nvGrpSpPr>
              <p:grpSpPr>
                <a:xfrm>
                  <a:off x="4059069" y="3946332"/>
                  <a:ext cx="1381627" cy="1440179"/>
                  <a:chOff x="4059069" y="3946332"/>
                  <a:chExt cx="1381627" cy="1440179"/>
                </a:xfrm>
              </p:grpSpPr>
              <p:sp>
                <p:nvSpPr>
                  <p:cNvPr id="91" name="Rectangle 95">
                    <a:extLst>
                      <a:ext uri="{FF2B5EF4-FFF2-40B4-BE49-F238E27FC236}">
                        <a16:creationId xmlns:a16="http://schemas.microsoft.com/office/drawing/2014/main" id="{7E3DDB77-613B-4845-A030-F7E87690143C}"/>
                      </a:ext>
                    </a:extLst>
                  </p:cNvPr>
                  <p:cNvSpPr/>
                  <p:nvPr/>
                </p:nvSpPr>
                <p:spPr>
                  <a:xfrm flipV="1">
                    <a:off x="4239785" y="5134415"/>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3" name="Partial Circle 96">
                    <a:extLst>
                      <a:ext uri="{FF2B5EF4-FFF2-40B4-BE49-F238E27FC236}">
                        <a16:creationId xmlns:a16="http://schemas.microsoft.com/office/drawing/2014/main" id="{AC41B0E6-EC03-364A-9ACF-01BA961509C8}"/>
                      </a:ext>
                    </a:extLst>
                  </p:cNvPr>
                  <p:cNvSpPr/>
                  <p:nvPr/>
                </p:nvSpPr>
                <p:spPr>
                  <a:xfrm rot="16200000" flipV="1">
                    <a:off x="3981087" y="4957758"/>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5" name="Partial Circle 97">
                    <a:extLst>
                      <a:ext uri="{FF2B5EF4-FFF2-40B4-BE49-F238E27FC236}">
                        <a16:creationId xmlns:a16="http://schemas.microsoft.com/office/drawing/2014/main" id="{74DF20CA-F989-3146-A493-981C0ED6437B}"/>
                      </a:ext>
                    </a:extLst>
                  </p:cNvPr>
                  <p:cNvSpPr/>
                  <p:nvPr/>
                </p:nvSpPr>
                <p:spPr>
                  <a:xfrm rot="16200000" flipV="1">
                    <a:off x="5011944" y="4957759"/>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99" name="Arrow: Down 98">
                    <a:extLst>
                      <a:ext uri="{FF2B5EF4-FFF2-40B4-BE49-F238E27FC236}">
                        <a16:creationId xmlns:a16="http://schemas.microsoft.com/office/drawing/2014/main" id="{F468606A-16A5-1440-BDA2-B15AF02AFB00}"/>
                      </a:ext>
                    </a:extLst>
                  </p:cNvPr>
                  <p:cNvSpPr/>
                  <p:nvPr/>
                </p:nvSpPr>
                <p:spPr>
                  <a:xfrm flipV="1">
                    <a:off x="4312622" y="3946332"/>
                    <a:ext cx="876300" cy="1188085"/>
                  </a:xfrm>
                  <a:prstGeom prst="downArrow">
                    <a:avLst>
                      <a:gd name="adj1" fmla="val 77826"/>
                      <a:gd name="adj2" fmla="val 36957"/>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9" name="Group 99">
                <a:extLst>
                  <a:ext uri="{FF2B5EF4-FFF2-40B4-BE49-F238E27FC236}">
                    <a16:creationId xmlns:a16="http://schemas.microsoft.com/office/drawing/2014/main" id="{1AA4C29C-090B-6C48-9A10-FCDD90407D04}"/>
                  </a:ext>
                </a:extLst>
              </p:cNvPr>
              <p:cNvGrpSpPr/>
              <p:nvPr/>
            </p:nvGrpSpPr>
            <p:grpSpPr>
              <a:xfrm>
                <a:off x="5966246" y="4278398"/>
                <a:ext cx="1228187" cy="1376604"/>
                <a:chOff x="6426637" y="3837925"/>
                <a:chExt cx="1381627" cy="1548586"/>
              </a:xfrm>
            </p:grpSpPr>
            <p:sp>
              <p:nvSpPr>
                <p:cNvPr id="81" name="Arrow: Down 100">
                  <a:extLst>
                    <a:ext uri="{FF2B5EF4-FFF2-40B4-BE49-F238E27FC236}">
                      <a16:creationId xmlns:a16="http://schemas.microsoft.com/office/drawing/2014/main" id="{6EAAB6B8-5E44-854E-BF6F-2D4E7863752C}"/>
                    </a:ext>
                  </a:extLst>
                </p:cNvPr>
                <p:cNvSpPr/>
                <p:nvPr/>
              </p:nvSpPr>
              <p:spPr>
                <a:xfrm flipH="1" flipV="1">
                  <a:off x="6678890"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2" name="Group 101">
                  <a:extLst>
                    <a:ext uri="{FF2B5EF4-FFF2-40B4-BE49-F238E27FC236}">
                      <a16:creationId xmlns:a16="http://schemas.microsoft.com/office/drawing/2014/main" id="{31ABD639-5D18-2C48-AE39-6FE68E7F635C}"/>
                    </a:ext>
                  </a:extLst>
                </p:cNvPr>
                <p:cNvGrpSpPr/>
                <p:nvPr/>
              </p:nvGrpSpPr>
              <p:grpSpPr>
                <a:xfrm>
                  <a:off x="6426637" y="3946331"/>
                  <a:ext cx="1381627" cy="1440180"/>
                  <a:chOff x="6426637" y="3946331"/>
                  <a:chExt cx="1381627" cy="1440180"/>
                </a:xfrm>
              </p:grpSpPr>
              <p:sp>
                <p:nvSpPr>
                  <p:cNvPr id="83" name="Rectangle 102">
                    <a:extLst>
                      <a:ext uri="{FF2B5EF4-FFF2-40B4-BE49-F238E27FC236}">
                        <a16:creationId xmlns:a16="http://schemas.microsoft.com/office/drawing/2014/main" id="{AC3413BA-F5D9-9A4D-8406-359143FBFDC8}"/>
                      </a:ext>
                    </a:extLst>
                  </p:cNvPr>
                  <p:cNvSpPr/>
                  <p:nvPr/>
                </p:nvSpPr>
                <p:spPr>
                  <a:xfrm flipV="1">
                    <a:off x="6607353" y="5134415"/>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Partial Circle 103">
                    <a:extLst>
                      <a:ext uri="{FF2B5EF4-FFF2-40B4-BE49-F238E27FC236}">
                        <a16:creationId xmlns:a16="http://schemas.microsoft.com/office/drawing/2014/main" id="{A592CEB2-482A-9B4E-A998-5A4592492EF3}"/>
                      </a:ext>
                    </a:extLst>
                  </p:cNvPr>
                  <p:cNvSpPr/>
                  <p:nvPr/>
                </p:nvSpPr>
                <p:spPr>
                  <a:xfrm rot="16200000" flipV="1">
                    <a:off x="6348655" y="4957758"/>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5" name="Partial Circle 104">
                    <a:extLst>
                      <a:ext uri="{FF2B5EF4-FFF2-40B4-BE49-F238E27FC236}">
                        <a16:creationId xmlns:a16="http://schemas.microsoft.com/office/drawing/2014/main" id="{58B98D48-E622-2543-84DC-C16287866CA7}"/>
                      </a:ext>
                    </a:extLst>
                  </p:cNvPr>
                  <p:cNvSpPr/>
                  <p:nvPr/>
                </p:nvSpPr>
                <p:spPr>
                  <a:xfrm rot="16200000" flipV="1">
                    <a:off x="7379512" y="4957759"/>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86" name="Arrow: Down 105">
                    <a:extLst>
                      <a:ext uri="{FF2B5EF4-FFF2-40B4-BE49-F238E27FC236}">
                        <a16:creationId xmlns:a16="http://schemas.microsoft.com/office/drawing/2014/main" id="{18CE64B1-BE43-054D-883D-62E914F59B42}"/>
                      </a:ext>
                    </a:extLst>
                  </p:cNvPr>
                  <p:cNvSpPr/>
                  <p:nvPr/>
                </p:nvSpPr>
                <p:spPr>
                  <a:xfrm flipV="1">
                    <a:off x="6680190" y="3946331"/>
                    <a:ext cx="876300" cy="1188086"/>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31" name="TextBox 133">
                <a:extLst>
                  <a:ext uri="{FF2B5EF4-FFF2-40B4-BE49-F238E27FC236}">
                    <a16:creationId xmlns:a16="http://schemas.microsoft.com/office/drawing/2014/main" id="{B98F914E-F402-8A44-876C-FA9E39D3F1BB}"/>
                  </a:ext>
                </a:extLst>
              </p:cNvPr>
              <p:cNvSpPr txBox="1"/>
              <p:nvPr/>
            </p:nvSpPr>
            <p:spPr>
              <a:xfrm>
                <a:off x="3485049" y="5746872"/>
                <a:ext cx="1553356" cy="307777"/>
              </a:xfrm>
              <a:prstGeom prst="rect">
                <a:avLst/>
              </a:prstGeom>
              <a:noFill/>
            </p:spPr>
            <p:txBody>
              <a:bodyPr wrap="none" lIns="0" tIns="0" rIns="0" bIns="0" rtlCol="0">
                <a:spAutoFit/>
              </a:bodyPr>
              <a:lstStyle/>
              <a:p>
                <a:pPr lvl="0" algn="ctr" rtl="0"/>
                <a:r>
                  <a:rPr lang="ar-SA" sz="2000" b="1" dirty="0">
                    <a:solidFill>
                      <a:srgbClr val="7F7F7F"/>
                    </a:solidFill>
                    <a:latin typeface="Calibri" panose="020F0502020204030204" pitchFamily="34" charset="0"/>
                    <a:cs typeface="Calibri" panose="020F0502020204030204" pitchFamily="34" charset="0"/>
                  </a:rPr>
                  <a:t>اعداد ايصال استلام</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sp>
            <p:nvSpPr>
              <p:cNvPr id="33" name="TextBox 136">
                <a:extLst>
                  <a:ext uri="{FF2B5EF4-FFF2-40B4-BE49-F238E27FC236}">
                    <a16:creationId xmlns:a16="http://schemas.microsoft.com/office/drawing/2014/main" id="{E12980F9-2825-6847-896A-89934BBC47B7}"/>
                  </a:ext>
                </a:extLst>
              </p:cNvPr>
              <p:cNvSpPr txBox="1"/>
              <p:nvPr/>
            </p:nvSpPr>
            <p:spPr>
              <a:xfrm>
                <a:off x="5807092" y="5746872"/>
                <a:ext cx="1642714" cy="307777"/>
              </a:xfrm>
              <a:prstGeom prst="rect">
                <a:avLst/>
              </a:prstGeom>
              <a:noFill/>
            </p:spPr>
            <p:txBody>
              <a:bodyPr wrap="none" lIns="0" tIns="0" rIns="0" bIns="0" rtlCol="0">
                <a:spAutoFit/>
              </a:bodyPr>
              <a:lstStyle/>
              <a:p>
                <a:pPr lvl="0" algn="ctr" rtl="0"/>
                <a:r>
                  <a:rPr lang="ar-SA" sz="2000" b="1" dirty="0">
                    <a:solidFill>
                      <a:srgbClr val="7F7F7F"/>
                    </a:solidFill>
                    <a:latin typeface="Calibri" panose="020F0502020204030204" pitchFamily="34" charset="0"/>
                    <a:cs typeface="Calibri" panose="020F0502020204030204" pitchFamily="34" charset="0"/>
                  </a:rPr>
                  <a:t>تسجيل المتحصلات</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sp>
            <p:nvSpPr>
              <p:cNvPr id="37" name="TextBox 142">
                <a:extLst>
                  <a:ext uri="{FF2B5EF4-FFF2-40B4-BE49-F238E27FC236}">
                    <a16:creationId xmlns:a16="http://schemas.microsoft.com/office/drawing/2014/main" id="{A4552429-3A52-BB4D-BE8F-1FC2ADE56C71}"/>
                  </a:ext>
                </a:extLst>
              </p:cNvPr>
              <p:cNvSpPr txBox="1"/>
              <p:nvPr/>
            </p:nvSpPr>
            <p:spPr>
              <a:xfrm>
                <a:off x="2375622" y="1500105"/>
                <a:ext cx="1284006" cy="307777"/>
              </a:xfrm>
              <a:prstGeom prst="rect">
                <a:avLst/>
              </a:prstGeom>
              <a:noFill/>
            </p:spPr>
            <p:txBody>
              <a:bodyPr wrap="none" lIns="0" tIns="0" rIns="0" bIns="0" rtlCol="0">
                <a:spAutoFit/>
              </a:bodyPr>
              <a:lstStyle/>
              <a:p>
                <a:pPr algn="ctr" rtl="0"/>
                <a:r>
                  <a:rPr lang="ar-SA" sz="2000" b="1" dirty="0">
                    <a:solidFill>
                      <a:srgbClr val="3276B4"/>
                    </a:solidFill>
                    <a:latin typeface="Calibri" panose="020F0502020204030204" pitchFamily="34" charset="0"/>
                    <a:cs typeface="Calibri" panose="020F0502020204030204" pitchFamily="34" charset="0"/>
                  </a:rPr>
                  <a:t>اعداد أمر قبض</a:t>
                </a:r>
              </a:p>
            </p:txBody>
          </p:sp>
          <p:sp>
            <p:nvSpPr>
              <p:cNvPr id="39" name="TextBox 144">
                <a:extLst>
                  <a:ext uri="{FF2B5EF4-FFF2-40B4-BE49-F238E27FC236}">
                    <a16:creationId xmlns:a16="http://schemas.microsoft.com/office/drawing/2014/main" id="{C4669C7A-2AFC-1245-B452-58CA87BE3BCD}"/>
                  </a:ext>
                </a:extLst>
              </p:cNvPr>
              <p:cNvSpPr txBox="1"/>
              <p:nvPr/>
            </p:nvSpPr>
            <p:spPr>
              <a:xfrm>
                <a:off x="4649396" y="1500104"/>
                <a:ext cx="1538463" cy="307777"/>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کشف المتحصلات</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sp>
            <p:nvSpPr>
              <p:cNvPr id="41" name="TextBox 146">
                <a:extLst>
                  <a:ext uri="{FF2B5EF4-FFF2-40B4-BE49-F238E27FC236}">
                    <a16:creationId xmlns:a16="http://schemas.microsoft.com/office/drawing/2014/main" id="{5F286B71-BD25-704F-B574-9B5CA0B5412B}"/>
                  </a:ext>
                </a:extLst>
              </p:cNvPr>
              <p:cNvSpPr txBox="1"/>
              <p:nvPr/>
            </p:nvSpPr>
            <p:spPr>
              <a:xfrm>
                <a:off x="6889509" y="1342443"/>
                <a:ext cx="1822614" cy="615553"/>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ايداع المتحصلات في </a:t>
                </a:r>
                <a:br>
                  <a:rPr lang="ar-SA" sz="2000" b="1" dirty="0">
                    <a:solidFill>
                      <a:srgbClr val="7F7F7F"/>
                    </a:solidFill>
                    <a:latin typeface="Calibri" panose="020F0502020204030204" pitchFamily="34" charset="0"/>
                    <a:cs typeface="Calibri" panose="020F0502020204030204" pitchFamily="34" charset="0"/>
                  </a:rPr>
                </a:br>
                <a:r>
                  <a:rPr lang="ar-SA" sz="2000" b="1" dirty="0">
                    <a:solidFill>
                      <a:srgbClr val="7F7F7F"/>
                    </a:solidFill>
                    <a:latin typeface="Calibri" panose="020F0502020204030204" pitchFamily="34" charset="0"/>
                    <a:cs typeface="Calibri" panose="020F0502020204030204" pitchFamily="34" charset="0"/>
                  </a:rPr>
                  <a:t>الحسابات الجارية</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grpSp>
            <p:nvGrpSpPr>
              <p:cNvPr id="48" name="Group 160">
                <a:extLst>
                  <a:ext uri="{FF2B5EF4-FFF2-40B4-BE49-F238E27FC236}">
                    <a16:creationId xmlns:a16="http://schemas.microsoft.com/office/drawing/2014/main" id="{7963DD1A-0EAA-A54E-B0D8-67DD1BE54A15}"/>
                  </a:ext>
                </a:extLst>
              </p:cNvPr>
              <p:cNvGrpSpPr/>
              <p:nvPr/>
            </p:nvGrpSpPr>
            <p:grpSpPr>
              <a:xfrm>
                <a:off x="8826733" y="4850675"/>
                <a:ext cx="334843" cy="334843"/>
                <a:chOff x="4319588" y="2492375"/>
                <a:chExt cx="287338" cy="287338"/>
              </a:xfrm>
              <a:solidFill>
                <a:schemeClr val="bg1"/>
              </a:solidFill>
              <a:effectLst/>
            </p:grpSpPr>
            <p:sp>
              <p:nvSpPr>
                <p:cNvPr id="73" name="Freeform 372">
                  <a:extLst>
                    <a:ext uri="{FF2B5EF4-FFF2-40B4-BE49-F238E27FC236}">
                      <a16:creationId xmlns:a16="http://schemas.microsoft.com/office/drawing/2014/main" id="{E1197654-3D17-7C45-B166-97D523D7D1DD}"/>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73">
                  <a:extLst>
                    <a:ext uri="{FF2B5EF4-FFF2-40B4-BE49-F238E27FC236}">
                      <a16:creationId xmlns:a16="http://schemas.microsoft.com/office/drawing/2014/main" id="{2CA36C5E-224D-F446-9254-172FA4EC92ED}"/>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164">
                <a:extLst>
                  <a:ext uri="{FF2B5EF4-FFF2-40B4-BE49-F238E27FC236}">
                    <a16:creationId xmlns:a16="http://schemas.microsoft.com/office/drawing/2014/main" id="{CEC7F873-75D6-F442-BA6F-6410F127FD26}"/>
                  </a:ext>
                </a:extLst>
              </p:cNvPr>
              <p:cNvGrpSpPr/>
              <p:nvPr/>
            </p:nvGrpSpPr>
            <p:grpSpPr>
              <a:xfrm>
                <a:off x="1629283" y="3678361"/>
                <a:ext cx="7277100" cy="270040"/>
                <a:chOff x="1629283" y="3678361"/>
                <a:chExt cx="7277100" cy="270040"/>
              </a:xfrm>
            </p:grpSpPr>
            <p:cxnSp>
              <p:nvCxnSpPr>
                <p:cNvPr id="50" name="Straight Connector 165">
                  <a:extLst>
                    <a:ext uri="{FF2B5EF4-FFF2-40B4-BE49-F238E27FC236}">
                      <a16:creationId xmlns:a16="http://schemas.microsoft.com/office/drawing/2014/main" id="{C7CD79A4-985E-7949-A23F-B4CA29D49E88}"/>
                    </a:ext>
                  </a:extLst>
                </p:cNvPr>
                <p:cNvCxnSpPr>
                  <a:cxnSpLocks/>
                </p:cNvCxnSpPr>
                <p:nvPr/>
              </p:nvCxnSpPr>
              <p:spPr>
                <a:xfrm>
                  <a:off x="1911964" y="3678361"/>
                  <a:ext cx="69147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167">
                  <a:extLst>
                    <a:ext uri="{FF2B5EF4-FFF2-40B4-BE49-F238E27FC236}">
                      <a16:creationId xmlns:a16="http://schemas.microsoft.com/office/drawing/2014/main" id="{44B83A9D-8DEA-AA4D-B63E-26DF18F2FCDF}"/>
                    </a:ext>
                  </a:extLst>
                </p:cNvPr>
                <p:cNvSpPr/>
                <p:nvPr/>
              </p:nvSpPr>
              <p:spPr>
                <a:xfrm>
                  <a:off x="1629283" y="3679810"/>
                  <a:ext cx="7277100" cy="268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132" name="Google Shape;12561;p59">
              <a:extLst>
                <a:ext uri="{FF2B5EF4-FFF2-40B4-BE49-F238E27FC236}">
                  <a16:creationId xmlns:a16="http://schemas.microsoft.com/office/drawing/2014/main" id="{ED852E7D-128F-2946-A049-A182CA9D8BE8}"/>
                </a:ext>
              </a:extLst>
            </p:cNvPr>
            <p:cNvGrpSpPr/>
            <p:nvPr/>
          </p:nvGrpSpPr>
          <p:grpSpPr>
            <a:xfrm>
              <a:off x="3808913" y="2810423"/>
              <a:ext cx="322914" cy="348543"/>
              <a:chOff x="2662884" y="1513044"/>
              <a:chExt cx="322914" cy="348543"/>
            </a:xfrm>
            <a:solidFill>
              <a:schemeClr val="bg1"/>
            </a:solidFill>
          </p:grpSpPr>
          <p:sp>
            <p:nvSpPr>
              <p:cNvPr id="133" name="Google Shape;12562;p59">
                <a:extLst>
                  <a:ext uri="{FF2B5EF4-FFF2-40B4-BE49-F238E27FC236}">
                    <a16:creationId xmlns:a16="http://schemas.microsoft.com/office/drawing/2014/main" id="{74BE8759-5CB9-474E-8B0F-C4C1FC0B30F0}"/>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563;p59">
                <a:extLst>
                  <a:ext uri="{FF2B5EF4-FFF2-40B4-BE49-F238E27FC236}">
                    <a16:creationId xmlns:a16="http://schemas.microsoft.com/office/drawing/2014/main" id="{DEB2104E-6D4E-F54B-8230-C108C531527C}"/>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564;p59">
                <a:extLst>
                  <a:ext uri="{FF2B5EF4-FFF2-40B4-BE49-F238E27FC236}">
                    <a16:creationId xmlns:a16="http://schemas.microsoft.com/office/drawing/2014/main" id="{AEFA5101-5F47-734E-8B82-988237C8AC3F}"/>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565;p59">
                <a:extLst>
                  <a:ext uri="{FF2B5EF4-FFF2-40B4-BE49-F238E27FC236}">
                    <a16:creationId xmlns:a16="http://schemas.microsoft.com/office/drawing/2014/main" id="{25C9C904-0E1D-0F4D-8D55-0377BD38F526}"/>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566;p59">
                <a:extLst>
                  <a:ext uri="{FF2B5EF4-FFF2-40B4-BE49-F238E27FC236}">
                    <a16:creationId xmlns:a16="http://schemas.microsoft.com/office/drawing/2014/main" id="{8379AC6E-5E7F-A346-A262-D7AA358DD609}"/>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567;p59">
                <a:extLst>
                  <a:ext uri="{FF2B5EF4-FFF2-40B4-BE49-F238E27FC236}">
                    <a16:creationId xmlns:a16="http://schemas.microsoft.com/office/drawing/2014/main" id="{D62E4EF4-D774-DB4D-80C5-A4861149E328}"/>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568;p59">
                <a:extLst>
                  <a:ext uri="{FF2B5EF4-FFF2-40B4-BE49-F238E27FC236}">
                    <a16:creationId xmlns:a16="http://schemas.microsoft.com/office/drawing/2014/main" id="{A7118480-B3D7-FC42-80B3-45E74AD5ABDF}"/>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569;p59">
                <a:extLst>
                  <a:ext uri="{FF2B5EF4-FFF2-40B4-BE49-F238E27FC236}">
                    <a16:creationId xmlns:a16="http://schemas.microsoft.com/office/drawing/2014/main" id="{71DEF0A5-EC76-8440-A600-3F303086306E}"/>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570;p59">
                <a:extLst>
                  <a:ext uri="{FF2B5EF4-FFF2-40B4-BE49-F238E27FC236}">
                    <a16:creationId xmlns:a16="http://schemas.microsoft.com/office/drawing/2014/main" id="{38DB3FC0-1FD4-FD40-846E-D4E7D1081518}"/>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571;p59">
                <a:extLst>
                  <a:ext uri="{FF2B5EF4-FFF2-40B4-BE49-F238E27FC236}">
                    <a16:creationId xmlns:a16="http://schemas.microsoft.com/office/drawing/2014/main" id="{4E58BA60-8B5F-D442-9828-7A98BA52D66F}"/>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1438;p58">
              <a:extLst>
                <a:ext uri="{FF2B5EF4-FFF2-40B4-BE49-F238E27FC236}">
                  <a16:creationId xmlns:a16="http://schemas.microsoft.com/office/drawing/2014/main" id="{26209635-0D03-994E-BA4C-83525157F74A}"/>
                </a:ext>
              </a:extLst>
            </p:cNvPr>
            <p:cNvGrpSpPr/>
            <p:nvPr/>
          </p:nvGrpSpPr>
          <p:grpSpPr>
            <a:xfrm>
              <a:off x="5011970" y="5228149"/>
              <a:ext cx="331993" cy="331993"/>
              <a:chOff x="870939" y="2439293"/>
              <a:chExt cx="331993" cy="331993"/>
            </a:xfrm>
            <a:solidFill>
              <a:schemeClr val="bg1"/>
            </a:solidFill>
          </p:grpSpPr>
          <p:sp>
            <p:nvSpPr>
              <p:cNvPr id="144" name="Google Shape;11439;p58">
                <a:extLst>
                  <a:ext uri="{FF2B5EF4-FFF2-40B4-BE49-F238E27FC236}">
                    <a16:creationId xmlns:a16="http://schemas.microsoft.com/office/drawing/2014/main" id="{EC4B1221-671E-C74A-A13C-F2F93C351499}"/>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440;p58">
                <a:extLst>
                  <a:ext uri="{FF2B5EF4-FFF2-40B4-BE49-F238E27FC236}">
                    <a16:creationId xmlns:a16="http://schemas.microsoft.com/office/drawing/2014/main" id="{82F65E09-55DE-1546-A77A-D0822BD4C10B}"/>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441;p58">
                <a:extLst>
                  <a:ext uri="{FF2B5EF4-FFF2-40B4-BE49-F238E27FC236}">
                    <a16:creationId xmlns:a16="http://schemas.microsoft.com/office/drawing/2014/main" id="{84614AFA-CFC2-974A-860F-43EB7FD78742}"/>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442;p58">
                <a:extLst>
                  <a:ext uri="{FF2B5EF4-FFF2-40B4-BE49-F238E27FC236}">
                    <a16:creationId xmlns:a16="http://schemas.microsoft.com/office/drawing/2014/main" id="{D976BCB0-34B5-9E47-8BF6-C934556145D9}"/>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443;p58">
                <a:extLst>
                  <a:ext uri="{FF2B5EF4-FFF2-40B4-BE49-F238E27FC236}">
                    <a16:creationId xmlns:a16="http://schemas.microsoft.com/office/drawing/2014/main" id="{BB9F409F-77E6-3A42-8781-4F2522A30D19}"/>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444;p58">
                <a:extLst>
                  <a:ext uri="{FF2B5EF4-FFF2-40B4-BE49-F238E27FC236}">
                    <a16:creationId xmlns:a16="http://schemas.microsoft.com/office/drawing/2014/main" id="{BEFF1602-EE6A-384C-92F7-04F221FB74FB}"/>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445;p58">
                <a:extLst>
                  <a:ext uri="{FF2B5EF4-FFF2-40B4-BE49-F238E27FC236}">
                    <a16:creationId xmlns:a16="http://schemas.microsoft.com/office/drawing/2014/main" id="{18D2E25D-4F65-2946-AE97-1EEAE36893F4}"/>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446;p58">
                <a:extLst>
                  <a:ext uri="{FF2B5EF4-FFF2-40B4-BE49-F238E27FC236}">
                    <a16:creationId xmlns:a16="http://schemas.microsoft.com/office/drawing/2014/main" id="{82C85C25-8A74-4145-972A-67A28B744C1A}"/>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447;p58">
                <a:extLst>
                  <a:ext uri="{FF2B5EF4-FFF2-40B4-BE49-F238E27FC236}">
                    <a16:creationId xmlns:a16="http://schemas.microsoft.com/office/drawing/2014/main" id="{6EF7B34E-C4B3-3A41-82DF-F8A9952D5918}"/>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448;p58">
                <a:extLst>
                  <a:ext uri="{FF2B5EF4-FFF2-40B4-BE49-F238E27FC236}">
                    <a16:creationId xmlns:a16="http://schemas.microsoft.com/office/drawing/2014/main" id="{7F3AE36C-1A63-A442-8A5F-AB35876D1C38}"/>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449;p58">
                <a:extLst>
                  <a:ext uri="{FF2B5EF4-FFF2-40B4-BE49-F238E27FC236}">
                    <a16:creationId xmlns:a16="http://schemas.microsoft.com/office/drawing/2014/main" id="{D5C933A4-C045-6341-82D5-58B3B2B5D62B}"/>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450;p58">
                <a:extLst>
                  <a:ext uri="{FF2B5EF4-FFF2-40B4-BE49-F238E27FC236}">
                    <a16:creationId xmlns:a16="http://schemas.microsoft.com/office/drawing/2014/main" id="{5BDE6503-0267-F441-8E3B-07CE066A8E73}"/>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451;p58">
                <a:extLst>
                  <a:ext uri="{FF2B5EF4-FFF2-40B4-BE49-F238E27FC236}">
                    <a16:creationId xmlns:a16="http://schemas.microsoft.com/office/drawing/2014/main" id="{0D42E23A-B4C1-C241-AA91-3EBBA929817D}"/>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452;p58">
                <a:extLst>
                  <a:ext uri="{FF2B5EF4-FFF2-40B4-BE49-F238E27FC236}">
                    <a16:creationId xmlns:a16="http://schemas.microsoft.com/office/drawing/2014/main" id="{CB160157-0913-214C-9DB1-032CC414C353}"/>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453;p58">
                <a:extLst>
                  <a:ext uri="{FF2B5EF4-FFF2-40B4-BE49-F238E27FC236}">
                    <a16:creationId xmlns:a16="http://schemas.microsoft.com/office/drawing/2014/main" id="{CEC23997-F9D1-6E4B-8B58-BDC6DB389A1D}"/>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454;p58">
                <a:extLst>
                  <a:ext uri="{FF2B5EF4-FFF2-40B4-BE49-F238E27FC236}">
                    <a16:creationId xmlns:a16="http://schemas.microsoft.com/office/drawing/2014/main" id="{E420FC09-DE3E-6A48-9831-3741F5412C8D}"/>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0523;p56">
              <a:extLst>
                <a:ext uri="{FF2B5EF4-FFF2-40B4-BE49-F238E27FC236}">
                  <a16:creationId xmlns:a16="http://schemas.microsoft.com/office/drawing/2014/main" id="{E17F3FB2-4BB9-FF4F-85A6-7618D2984656}"/>
                </a:ext>
              </a:extLst>
            </p:cNvPr>
            <p:cNvSpPr/>
            <p:nvPr/>
          </p:nvSpPr>
          <p:spPr>
            <a:xfrm>
              <a:off x="7439645" y="5127407"/>
              <a:ext cx="150829" cy="489274"/>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bg1"/>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pic>
          <p:nvPicPr>
            <p:cNvPr id="11" name="رسم 10" descr="مستند خطوط عريضة">
              <a:extLst>
                <a:ext uri="{FF2B5EF4-FFF2-40B4-BE49-F238E27FC236}">
                  <a16:creationId xmlns:a16="http://schemas.microsoft.com/office/drawing/2014/main" id="{F79F16F6-55EB-CC4A-A939-C89AC41D3A2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07406" y="2701144"/>
              <a:ext cx="487334" cy="487334"/>
            </a:xfrm>
            <a:prstGeom prst="rect">
              <a:avLst/>
            </a:prstGeom>
          </p:spPr>
        </p:pic>
        <p:pic>
          <p:nvPicPr>
            <p:cNvPr id="13" name="رسم 12" descr="نقود خطوط عريضة">
              <a:extLst>
                <a:ext uri="{FF2B5EF4-FFF2-40B4-BE49-F238E27FC236}">
                  <a16:creationId xmlns:a16="http://schemas.microsoft.com/office/drawing/2014/main" id="{A4B20D93-24A5-454B-AB85-AF89958C299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459271" y="2669339"/>
              <a:ext cx="513361" cy="513361"/>
            </a:xfrm>
            <a:prstGeom prst="rect">
              <a:avLst/>
            </a:prstGeom>
          </p:spPr>
        </p:pic>
      </p:grpSp>
      <p:pic>
        <p:nvPicPr>
          <p:cNvPr id="164" name="صورة 163">
            <a:extLst>
              <a:ext uri="{FF2B5EF4-FFF2-40B4-BE49-F238E27FC236}">
                <a16:creationId xmlns:a16="http://schemas.microsoft.com/office/drawing/2014/main" id="{0302F00B-B253-3746-90D7-107736B84283}"/>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
        <p:nvSpPr>
          <p:cNvPr id="2" name="مستطيل 1">
            <a:extLst>
              <a:ext uri="{FF2B5EF4-FFF2-40B4-BE49-F238E27FC236}">
                <a16:creationId xmlns:a16="http://schemas.microsoft.com/office/drawing/2014/main" id="{4D967878-73A2-3746-8C6E-C0BE7BD858E9}"/>
              </a:ext>
            </a:extLst>
          </p:cNvPr>
          <p:cNvSpPr/>
          <p:nvPr/>
        </p:nvSpPr>
        <p:spPr>
          <a:xfrm>
            <a:off x="377515" y="3901435"/>
            <a:ext cx="11436970" cy="400110"/>
          </a:xfrm>
          <a:prstGeom prst="rect">
            <a:avLst/>
          </a:prstGeom>
        </p:spPr>
        <p:txBody>
          <a:bodyPr wrap="square">
            <a:spAutoFit/>
          </a:bodyPr>
          <a:lstStyle/>
          <a:p>
            <a:pPr lvl="0" algn="ctr">
              <a:defRPr/>
            </a:pPr>
            <a:r>
              <a:rPr lang="ar-SA" sz="2000" b="1" dirty="0">
                <a:solidFill>
                  <a:srgbClr val="3276B4"/>
                </a:solidFill>
                <a:latin typeface="Calibri" panose="020F0502020204030204" pitchFamily="34" charset="0"/>
                <a:cs typeface="Calibri" panose="020F0502020204030204" pitchFamily="34" charset="0"/>
              </a:rPr>
              <a:t>عند أيداع مبلغ نقدي او بشيك مصدق للجهة الحكومية , يحرر الموظف المختص في الشؤون المالية امر القبض</a:t>
            </a:r>
            <a:r>
              <a:rPr lang="en-US" sz="2000" b="1" dirty="0">
                <a:solidFill>
                  <a:srgbClr val="3276B4"/>
                </a:solidFill>
                <a:latin typeface="Calibri" panose="020F0502020204030204" pitchFamily="34" charset="0"/>
                <a:cs typeface="Calibri" panose="020F0502020204030204" pitchFamily="34" charset="0"/>
              </a:rPr>
              <a:t>.</a:t>
            </a:r>
            <a:endParaRPr lang="ar-SA" sz="2000" b="1" dirty="0">
              <a:solidFill>
                <a:srgbClr val="3276B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07382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a:r>
              <a:rPr lang="ar-SA" sz="4000" b="1" dirty="0">
                <a:latin typeface="Calibri" panose="020F0502020204030204" pitchFamily="34" charset="0"/>
                <a:cs typeface="Calibri" panose="020F0502020204030204" pitchFamily="34" charset="0"/>
              </a:rPr>
              <a:t>الدورة المستندية للمتحصلات</a:t>
            </a:r>
          </a:p>
        </p:txBody>
      </p: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14" name="مجموعة 13">
            <a:extLst>
              <a:ext uri="{FF2B5EF4-FFF2-40B4-BE49-F238E27FC236}">
                <a16:creationId xmlns:a16="http://schemas.microsoft.com/office/drawing/2014/main" id="{8253F1B1-8107-CF43-B557-D542834E6C60}"/>
              </a:ext>
            </a:extLst>
          </p:cNvPr>
          <p:cNvGrpSpPr/>
          <p:nvPr/>
        </p:nvGrpSpPr>
        <p:grpSpPr>
          <a:xfrm>
            <a:off x="2171700" y="1684910"/>
            <a:ext cx="9642785" cy="4712206"/>
            <a:chOff x="2556383" y="1698043"/>
            <a:chExt cx="8958901" cy="4712206"/>
          </a:xfrm>
        </p:grpSpPr>
        <p:grpSp>
          <p:nvGrpSpPr>
            <p:cNvPr id="22" name="مجموعة 21">
              <a:extLst>
                <a:ext uri="{FF2B5EF4-FFF2-40B4-BE49-F238E27FC236}">
                  <a16:creationId xmlns:a16="http://schemas.microsoft.com/office/drawing/2014/main" id="{E7A357C5-0129-AC4C-904A-CC1E5073EBBF}"/>
                </a:ext>
              </a:extLst>
            </p:cNvPr>
            <p:cNvGrpSpPr/>
            <p:nvPr/>
          </p:nvGrpSpPr>
          <p:grpSpPr>
            <a:xfrm>
              <a:off x="2556383" y="1698043"/>
              <a:ext cx="8958901" cy="4712206"/>
              <a:chOff x="1629283" y="1342443"/>
              <a:chExt cx="8958901" cy="4712206"/>
            </a:xfrm>
          </p:grpSpPr>
          <p:grpSp>
            <p:nvGrpSpPr>
              <p:cNvPr id="23" name="Group 113">
                <a:extLst>
                  <a:ext uri="{FF2B5EF4-FFF2-40B4-BE49-F238E27FC236}">
                    <a16:creationId xmlns:a16="http://schemas.microsoft.com/office/drawing/2014/main" id="{E8B39D31-D97D-EE45-B08D-98CF7873EA47}"/>
                  </a:ext>
                </a:extLst>
              </p:cNvPr>
              <p:cNvGrpSpPr/>
              <p:nvPr/>
            </p:nvGrpSpPr>
            <p:grpSpPr>
              <a:xfrm>
                <a:off x="1916044" y="2042907"/>
                <a:ext cx="8209257" cy="3587518"/>
                <a:chOff x="1916044" y="2042907"/>
                <a:chExt cx="8209257" cy="3587518"/>
              </a:xfrm>
            </p:grpSpPr>
            <p:sp>
              <p:nvSpPr>
                <p:cNvPr id="127" name="Rectangle 114">
                  <a:extLst>
                    <a:ext uri="{FF2B5EF4-FFF2-40B4-BE49-F238E27FC236}">
                      <a16:creationId xmlns:a16="http://schemas.microsoft.com/office/drawing/2014/main" id="{AF34D2A2-2D15-1A4F-91E0-EFBDC5FF62D9}"/>
                    </a:ext>
                  </a:extLst>
                </p:cNvPr>
                <p:cNvSpPr/>
                <p:nvPr/>
              </p:nvSpPr>
              <p:spPr>
                <a:xfrm flipH="1" flipV="1">
                  <a:off x="2992980" y="5436798"/>
                  <a:ext cx="4967064" cy="193627"/>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Rectangle 115">
                  <a:extLst>
                    <a:ext uri="{FF2B5EF4-FFF2-40B4-BE49-F238E27FC236}">
                      <a16:creationId xmlns:a16="http://schemas.microsoft.com/office/drawing/2014/main" id="{4A00FFBF-1010-4340-8EF7-95F78AF0B5DC}"/>
                    </a:ext>
                  </a:extLst>
                </p:cNvPr>
                <p:cNvSpPr/>
                <p:nvPr/>
              </p:nvSpPr>
              <p:spPr>
                <a:xfrm>
                  <a:off x="1916044" y="2042907"/>
                  <a:ext cx="7132320" cy="151791"/>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9" name="Straight Connector 116">
                  <a:extLst>
                    <a:ext uri="{FF2B5EF4-FFF2-40B4-BE49-F238E27FC236}">
                      <a16:creationId xmlns:a16="http://schemas.microsoft.com/office/drawing/2014/main" id="{B6C81796-1FD1-FB4D-9CFC-A15B418350C2}"/>
                    </a:ext>
                  </a:extLst>
                </p:cNvPr>
                <p:cNvCxnSpPr>
                  <a:cxnSpLocks/>
                </p:cNvCxnSpPr>
                <p:nvPr/>
              </p:nvCxnSpPr>
              <p:spPr>
                <a:xfrm>
                  <a:off x="1916045" y="2187906"/>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17">
                  <a:extLst>
                    <a:ext uri="{FF2B5EF4-FFF2-40B4-BE49-F238E27FC236}">
                      <a16:creationId xmlns:a16="http://schemas.microsoft.com/office/drawing/2014/main" id="{1760B37A-0057-0F49-9FA9-6054742F49AB}"/>
                    </a:ext>
                  </a:extLst>
                </p:cNvPr>
                <p:cNvCxnSpPr>
                  <a:cxnSpLocks/>
                </p:cNvCxnSpPr>
                <p:nvPr/>
              </p:nvCxnSpPr>
              <p:spPr>
                <a:xfrm>
                  <a:off x="2992981" y="5433233"/>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4" name="Rectangle 1">
                <a:extLst>
                  <a:ext uri="{FF2B5EF4-FFF2-40B4-BE49-F238E27FC236}">
                    <a16:creationId xmlns:a16="http://schemas.microsoft.com/office/drawing/2014/main" id="{9B440CFC-CE1D-7748-9D2E-67949903F748}"/>
                  </a:ext>
                </a:extLst>
              </p:cNvPr>
              <p:cNvSpPr/>
              <p:nvPr/>
            </p:nvSpPr>
            <p:spPr>
              <a:xfrm>
                <a:off x="1656120" y="2200229"/>
                <a:ext cx="8932064" cy="3238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1600"/>
              </a:p>
            </p:txBody>
          </p:sp>
          <p:grpSp>
            <p:nvGrpSpPr>
              <p:cNvPr id="25" name="Group 71">
                <a:extLst>
                  <a:ext uri="{FF2B5EF4-FFF2-40B4-BE49-F238E27FC236}">
                    <a16:creationId xmlns:a16="http://schemas.microsoft.com/office/drawing/2014/main" id="{7AE9361E-7398-AD4C-A914-0F61987372BA}"/>
                  </a:ext>
                </a:extLst>
              </p:cNvPr>
              <p:cNvGrpSpPr/>
              <p:nvPr/>
            </p:nvGrpSpPr>
            <p:grpSpPr>
              <a:xfrm>
                <a:off x="2421557" y="1974106"/>
                <a:ext cx="1228187" cy="1373580"/>
                <a:chOff x="2128762" y="1759851"/>
                <a:chExt cx="1381627" cy="1545184"/>
              </a:xfrm>
            </p:grpSpPr>
            <p:sp>
              <p:nvSpPr>
                <p:cNvPr id="121" name="Arrow: Down 72">
                  <a:extLst>
                    <a:ext uri="{FF2B5EF4-FFF2-40B4-BE49-F238E27FC236}">
                      <a16:creationId xmlns:a16="http://schemas.microsoft.com/office/drawing/2014/main" id="{B9972F72-D9C7-0E42-BB0F-8C9784AA8228}"/>
                    </a:ext>
                  </a:extLst>
                </p:cNvPr>
                <p:cNvSpPr/>
                <p:nvPr/>
              </p:nvSpPr>
              <p:spPr>
                <a:xfrm>
                  <a:off x="2218976"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2" name="Group 73">
                  <a:extLst>
                    <a:ext uri="{FF2B5EF4-FFF2-40B4-BE49-F238E27FC236}">
                      <a16:creationId xmlns:a16="http://schemas.microsoft.com/office/drawing/2014/main" id="{48408F53-4884-8A46-8F07-47E9564974E2}"/>
                    </a:ext>
                  </a:extLst>
                </p:cNvPr>
                <p:cNvGrpSpPr/>
                <p:nvPr/>
              </p:nvGrpSpPr>
              <p:grpSpPr>
                <a:xfrm>
                  <a:off x="2128762" y="1759851"/>
                  <a:ext cx="1381627" cy="1440179"/>
                  <a:chOff x="2128762" y="1759851"/>
                  <a:chExt cx="1381627" cy="1440179"/>
                </a:xfrm>
              </p:grpSpPr>
              <p:sp>
                <p:nvSpPr>
                  <p:cNvPr id="123" name="Rectangle 74">
                    <a:extLst>
                      <a:ext uri="{FF2B5EF4-FFF2-40B4-BE49-F238E27FC236}">
                        <a16:creationId xmlns:a16="http://schemas.microsoft.com/office/drawing/2014/main" id="{96CB4BC5-EB87-5F4B-A18C-5BD965A92604}"/>
                      </a:ext>
                    </a:extLst>
                  </p:cNvPr>
                  <p:cNvSpPr/>
                  <p:nvPr/>
                </p:nvSpPr>
                <p:spPr>
                  <a:xfrm>
                    <a:off x="2309478"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4" name="Partial Circle 75">
                    <a:extLst>
                      <a:ext uri="{FF2B5EF4-FFF2-40B4-BE49-F238E27FC236}">
                        <a16:creationId xmlns:a16="http://schemas.microsoft.com/office/drawing/2014/main" id="{6761592B-AAD7-3748-8CDE-2AD034D31A3E}"/>
                      </a:ext>
                    </a:extLst>
                  </p:cNvPr>
                  <p:cNvSpPr/>
                  <p:nvPr/>
                </p:nvSpPr>
                <p:spPr>
                  <a:xfrm rot="5400000">
                    <a:off x="2050780"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5" name="Partial Circle 76">
                    <a:extLst>
                      <a:ext uri="{FF2B5EF4-FFF2-40B4-BE49-F238E27FC236}">
                        <a16:creationId xmlns:a16="http://schemas.microsoft.com/office/drawing/2014/main" id="{9D8F6FB8-CF27-724E-B805-B4C1A62879F9}"/>
                      </a:ext>
                    </a:extLst>
                  </p:cNvPr>
                  <p:cNvSpPr/>
                  <p:nvPr/>
                </p:nvSpPr>
                <p:spPr>
                  <a:xfrm rot="5400000">
                    <a:off x="3081637"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6" name="Arrow: Down 77">
                    <a:extLst>
                      <a:ext uri="{FF2B5EF4-FFF2-40B4-BE49-F238E27FC236}">
                        <a16:creationId xmlns:a16="http://schemas.microsoft.com/office/drawing/2014/main" id="{777EBDFD-B17C-8140-9363-166762448BF1}"/>
                      </a:ext>
                    </a:extLst>
                  </p:cNvPr>
                  <p:cNvSpPr/>
                  <p:nvPr/>
                </p:nvSpPr>
                <p:spPr>
                  <a:xfrm>
                    <a:off x="2382315" y="2011945"/>
                    <a:ext cx="876300" cy="1188085"/>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600" dirty="0"/>
                  </a:p>
                </p:txBody>
              </p:sp>
            </p:grpSp>
          </p:grpSp>
          <p:grpSp>
            <p:nvGrpSpPr>
              <p:cNvPr id="26" name="Group 78">
                <a:extLst>
                  <a:ext uri="{FF2B5EF4-FFF2-40B4-BE49-F238E27FC236}">
                    <a16:creationId xmlns:a16="http://schemas.microsoft.com/office/drawing/2014/main" id="{A730C4AE-5DB5-D443-9A28-5BCE6ACDFAC6}"/>
                  </a:ext>
                </a:extLst>
              </p:cNvPr>
              <p:cNvGrpSpPr/>
              <p:nvPr/>
            </p:nvGrpSpPr>
            <p:grpSpPr>
              <a:xfrm>
                <a:off x="4803744" y="1974106"/>
                <a:ext cx="1228187" cy="1373580"/>
                <a:chOff x="4496330" y="1759851"/>
                <a:chExt cx="1381627" cy="1545184"/>
              </a:xfrm>
            </p:grpSpPr>
            <p:sp>
              <p:nvSpPr>
                <p:cNvPr id="115" name="Arrow: Down 79">
                  <a:extLst>
                    <a:ext uri="{FF2B5EF4-FFF2-40B4-BE49-F238E27FC236}">
                      <a16:creationId xmlns:a16="http://schemas.microsoft.com/office/drawing/2014/main" id="{533CA845-0369-CB41-8371-85647213718D}"/>
                    </a:ext>
                  </a:extLst>
                </p:cNvPr>
                <p:cNvSpPr/>
                <p:nvPr/>
              </p:nvSpPr>
              <p:spPr>
                <a:xfrm>
                  <a:off x="4569504"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 name="Group 80">
                  <a:extLst>
                    <a:ext uri="{FF2B5EF4-FFF2-40B4-BE49-F238E27FC236}">
                      <a16:creationId xmlns:a16="http://schemas.microsoft.com/office/drawing/2014/main" id="{9E9A635B-22FB-584A-8E8A-0F8CFEB6D6BB}"/>
                    </a:ext>
                  </a:extLst>
                </p:cNvPr>
                <p:cNvGrpSpPr/>
                <p:nvPr/>
              </p:nvGrpSpPr>
              <p:grpSpPr>
                <a:xfrm>
                  <a:off x="4496330" y="1759851"/>
                  <a:ext cx="1381627" cy="1440180"/>
                  <a:chOff x="4496330" y="1759851"/>
                  <a:chExt cx="1381627" cy="1440180"/>
                </a:xfrm>
              </p:grpSpPr>
              <p:sp>
                <p:nvSpPr>
                  <p:cNvPr id="117" name="Rectangle 81">
                    <a:extLst>
                      <a:ext uri="{FF2B5EF4-FFF2-40B4-BE49-F238E27FC236}">
                        <a16:creationId xmlns:a16="http://schemas.microsoft.com/office/drawing/2014/main" id="{1BEEEB1C-1674-3245-B618-9C20F19AB8F3}"/>
                      </a:ext>
                    </a:extLst>
                  </p:cNvPr>
                  <p:cNvSpPr/>
                  <p:nvPr/>
                </p:nvSpPr>
                <p:spPr>
                  <a:xfrm>
                    <a:off x="4677046"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8" name="Partial Circle 82">
                    <a:extLst>
                      <a:ext uri="{FF2B5EF4-FFF2-40B4-BE49-F238E27FC236}">
                        <a16:creationId xmlns:a16="http://schemas.microsoft.com/office/drawing/2014/main" id="{2FEA6942-7CEF-8E45-8F51-3FB3960186AA}"/>
                      </a:ext>
                    </a:extLst>
                  </p:cNvPr>
                  <p:cNvSpPr/>
                  <p:nvPr/>
                </p:nvSpPr>
                <p:spPr>
                  <a:xfrm rot="5400000">
                    <a:off x="4418348"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9" name="Partial Circle 83">
                    <a:extLst>
                      <a:ext uri="{FF2B5EF4-FFF2-40B4-BE49-F238E27FC236}">
                        <a16:creationId xmlns:a16="http://schemas.microsoft.com/office/drawing/2014/main" id="{1A39F5E3-7385-A94A-A47B-82F720903405}"/>
                      </a:ext>
                    </a:extLst>
                  </p:cNvPr>
                  <p:cNvSpPr/>
                  <p:nvPr/>
                </p:nvSpPr>
                <p:spPr>
                  <a:xfrm rot="5400000">
                    <a:off x="5449205"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0" name="Arrow: Down 84">
                    <a:extLst>
                      <a:ext uri="{FF2B5EF4-FFF2-40B4-BE49-F238E27FC236}">
                        <a16:creationId xmlns:a16="http://schemas.microsoft.com/office/drawing/2014/main" id="{CFA9A1C6-C8D3-5F43-BFED-B6CCD7351A72}"/>
                      </a:ext>
                    </a:extLst>
                  </p:cNvPr>
                  <p:cNvSpPr/>
                  <p:nvPr/>
                </p:nvSpPr>
                <p:spPr>
                  <a:xfrm>
                    <a:off x="4749883" y="2011945"/>
                    <a:ext cx="876300" cy="1188086"/>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7" name="Group 85">
                <a:extLst>
                  <a:ext uri="{FF2B5EF4-FFF2-40B4-BE49-F238E27FC236}">
                    <a16:creationId xmlns:a16="http://schemas.microsoft.com/office/drawing/2014/main" id="{95E7D387-E92F-BA48-BEC1-B58453703C93}"/>
                  </a:ext>
                </a:extLst>
              </p:cNvPr>
              <p:cNvGrpSpPr/>
              <p:nvPr/>
            </p:nvGrpSpPr>
            <p:grpSpPr>
              <a:xfrm>
                <a:off x="7185932" y="1974106"/>
                <a:ext cx="1228187" cy="1373580"/>
                <a:chOff x="6863897" y="1759851"/>
                <a:chExt cx="1381627" cy="1545184"/>
              </a:xfrm>
            </p:grpSpPr>
            <p:sp>
              <p:nvSpPr>
                <p:cNvPr id="103" name="Arrow: Down 86">
                  <a:extLst>
                    <a:ext uri="{FF2B5EF4-FFF2-40B4-BE49-F238E27FC236}">
                      <a16:creationId xmlns:a16="http://schemas.microsoft.com/office/drawing/2014/main" id="{C40A5FD0-4A39-164F-9874-49E7C4597CC5}"/>
                    </a:ext>
                  </a:extLst>
                </p:cNvPr>
                <p:cNvSpPr/>
                <p:nvPr/>
              </p:nvSpPr>
              <p:spPr>
                <a:xfrm>
                  <a:off x="6956409"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7" name="Group 87">
                  <a:extLst>
                    <a:ext uri="{FF2B5EF4-FFF2-40B4-BE49-F238E27FC236}">
                      <a16:creationId xmlns:a16="http://schemas.microsoft.com/office/drawing/2014/main" id="{7D12D0F7-4232-F241-9E0B-C4A6F68198FE}"/>
                    </a:ext>
                  </a:extLst>
                </p:cNvPr>
                <p:cNvGrpSpPr/>
                <p:nvPr/>
              </p:nvGrpSpPr>
              <p:grpSpPr>
                <a:xfrm>
                  <a:off x="6863897" y="1759851"/>
                  <a:ext cx="1381627" cy="1440179"/>
                  <a:chOff x="6863897" y="1759851"/>
                  <a:chExt cx="1381627" cy="1440179"/>
                </a:xfrm>
              </p:grpSpPr>
              <p:sp>
                <p:nvSpPr>
                  <p:cNvPr id="111" name="Rectangle 88">
                    <a:extLst>
                      <a:ext uri="{FF2B5EF4-FFF2-40B4-BE49-F238E27FC236}">
                        <a16:creationId xmlns:a16="http://schemas.microsoft.com/office/drawing/2014/main" id="{76857D09-4D19-7F44-8875-16DA99A04DA7}"/>
                      </a:ext>
                    </a:extLst>
                  </p:cNvPr>
                  <p:cNvSpPr/>
                  <p:nvPr/>
                </p:nvSpPr>
                <p:spPr>
                  <a:xfrm>
                    <a:off x="7044613"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 name="Partial Circle 89">
                    <a:extLst>
                      <a:ext uri="{FF2B5EF4-FFF2-40B4-BE49-F238E27FC236}">
                        <a16:creationId xmlns:a16="http://schemas.microsoft.com/office/drawing/2014/main" id="{17231CDC-FA78-1E48-B44F-5B425FEA2871}"/>
                      </a:ext>
                    </a:extLst>
                  </p:cNvPr>
                  <p:cNvSpPr/>
                  <p:nvPr/>
                </p:nvSpPr>
                <p:spPr>
                  <a:xfrm rot="5400000">
                    <a:off x="6785915"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3" name="Partial Circle 90">
                    <a:extLst>
                      <a:ext uri="{FF2B5EF4-FFF2-40B4-BE49-F238E27FC236}">
                        <a16:creationId xmlns:a16="http://schemas.microsoft.com/office/drawing/2014/main" id="{E31334B5-51BE-6348-9E00-47B76E98608C}"/>
                      </a:ext>
                    </a:extLst>
                  </p:cNvPr>
                  <p:cNvSpPr/>
                  <p:nvPr/>
                </p:nvSpPr>
                <p:spPr>
                  <a:xfrm rot="5400000">
                    <a:off x="7816772"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4" name="Arrow: Down 91">
                    <a:extLst>
                      <a:ext uri="{FF2B5EF4-FFF2-40B4-BE49-F238E27FC236}">
                        <a16:creationId xmlns:a16="http://schemas.microsoft.com/office/drawing/2014/main" id="{703A6277-3BBE-3A4C-850A-1B8C5E9FB776}"/>
                      </a:ext>
                    </a:extLst>
                  </p:cNvPr>
                  <p:cNvSpPr/>
                  <p:nvPr/>
                </p:nvSpPr>
                <p:spPr>
                  <a:xfrm>
                    <a:off x="7117450" y="2011943"/>
                    <a:ext cx="876300" cy="1188087"/>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92">
                <a:extLst>
                  <a:ext uri="{FF2B5EF4-FFF2-40B4-BE49-F238E27FC236}">
                    <a16:creationId xmlns:a16="http://schemas.microsoft.com/office/drawing/2014/main" id="{28BE5062-A821-E742-9628-034E0D538653}"/>
                  </a:ext>
                </a:extLst>
              </p:cNvPr>
              <p:cNvGrpSpPr/>
              <p:nvPr/>
            </p:nvGrpSpPr>
            <p:grpSpPr>
              <a:xfrm>
                <a:off x="3649744" y="4278398"/>
                <a:ext cx="1228187" cy="1376604"/>
                <a:chOff x="4059069" y="3837925"/>
                <a:chExt cx="1381627" cy="1548586"/>
              </a:xfrm>
            </p:grpSpPr>
            <p:sp>
              <p:nvSpPr>
                <p:cNvPr id="88" name="Arrow: Down 93">
                  <a:extLst>
                    <a:ext uri="{FF2B5EF4-FFF2-40B4-BE49-F238E27FC236}">
                      <a16:creationId xmlns:a16="http://schemas.microsoft.com/office/drawing/2014/main" id="{41DC34EE-CD78-0244-8BA0-12630522FE58}"/>
                    </a:ext>
                  </a:extLst>
                </p:cNvPr>
                <p:cNvSpPr/>
                <p:nvPr/>
              </p:nvSpPr>
              <p:spPr>
                <a:xfrm flipH="1" flipV="1">
                  <a:off x="4319481"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90" name="Group 94">
                  <a:extLst>
                    <a:ext uri="{FF2B5EF4-FFF2-40B4-BE49-F238E27FC236}">
                      <a16:creationId xmlns:a16="http://schemas.microsoft.com/office/drawing/2014/main" id="{69F79C00-9243-4544-84AE-F906C92107D3}"/>
                    </a:ext>
                  </a:extLst>
                </p:cNvPr>
                <p:cNvGrpSpPr/>
                <p:nvPr/>
              </p:nvGrpSpPr>
              <p:grpSpPr>
                <a:xfrm>
                  <a:off x="4059069" y="3946332"/>
                  <a:ext cx="1381627" cy="1440179"/>
                  <a:chOff x="4059069" y="3946332"/>
                  <a:chExt cx="1381627" cy="1440179"/>
                </a:xfrm>
              </p:grpSpPr>
              <p:sp>
                <p:nvSpPr>
                  <p:cNvPr id="91" name="Rectangle 95">
                    <a:extLst>
                      <a:ext uri="{FF2B5EF4-FFF2-40B4-BE49-F238E27FC236}">
                        <a16:creationId xmlns:a16="http://schemas.microsoft.com/office/drawing/2014/main" id="{7E3DDB77-613B-4845-A030-F7E87690143C}"/>
                      </a:ext>
                    </a:extLst>
                  </p:cNvPr>
                  <p:cNvSpPr/>
                  <p:nvPr/>
                </p:nvSpPr>
                <p:spPr>
                  <a:xfrm flipV="1">
                    <a:off x="4239785" y="5134415"/>
                    <a:ext cx="1037340" cy="250191"/>
                  </a:xfrm>
                  <a:prstGeom prst="rect">
                    <a:avLst/>
                  </a:prstGeom>
                  <a:solidFill>
                    <a:srgbClr val="30A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3" name="Partial Circle 96">
                    <a:extLst>
                      <a:ext uri="{FF2B5EF4-FFF2-40B4-BE49-F238E27FC236}">
                        <a16:creationId xmlns:a16="http://schemas.microsoft.com/office/drawing/2014/main" id="{AC41B0E6-EC03-364A-9ACF-01BA961509C8}"/>
                      </a:ext>
                    </a:extLst>
                  </p:cNvPr>
                  <p:cNvSpPr/>
                  <p:nvPr/>
                </p:nvSpPr>
                <p:spPr>
                  <a:xfrm rot="16200000" flipV="1">
                    <a:off x="3981087" y="4957758"/>
                    <a:ext cx="506734" cy="350769"/>
                  </a:xfrm>
                  <a:prstGeom prst="pie">
                    <a:avLst>
                      <a:gd name="adj1" fmla="val 5462498"/>
                      <a:gd name="adj2" fmla="val 16200000"/>
                    </a:avLst>
                  </a:prstGeom>
                  <a:gradFill flip="none" rotWithShape="1">
                    <a:gsLst>
                      <a:gs pos="0">
                        <a:srgbClr val="30A4A5">
                          <a:shade val="30000"/>
                          <a:satMod val="115000"/>
                        </a:srgbClr>
                      </a:gs>
                      <a:gs pos="50000">
                        <a:srgbClr val="30A4A5">
                          <a:shade val="67500"/>
                          <a:satMod val="115000"/>
                        </a:srgbClr>
                      </a:gs>
                      <a:gs pos="100000">
                        <a:srgbClr val="30A4A5">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5" name="Partial Circle 97">
                    <a:extLst>
                      <a:ext uri="{FF2B5EF4-FFF2-40B4-BE49-F238E27FC236}">
                        <a16:creationId xmlns:a16="http://schemas.microsoft.com/office/drawing/2014/main" id="{74DF20CA-F989-3146-A493-981C0ED6437B}"/>
                      </a:ext>
                    </a:extLst>
                  </p:cNvPr>
                  <p:cNvSpPr/>
                  <p:nvPr/>
                </p:nvSpPr>
                <p:spPr>
                  <a:xfrm rot="16200000" flipV="1">
                    <a:off x="5011944" y="4957759"/>
                    <a:ext cx="506735" cy="350769"/>
                  </a:xfrm>
                  <a:prstGeom prst="pie">
                    <a:avLst>
                      <a:gd name="adj1" fmla="val 5462498"/>
                      <a:gd name="adj2" fmla="val 16200000"/>
                    </a:avLst>
                  </a:prstGeom>
                  <a:gradFill flip="none" rotWithShape="1">
                    <a:gsLst>
                      <a:gs pos="0">
                        <a:srgbClr val="30A4A5">
                          <a:shade val="30000"/>
                          <a:satMod val="115000"/>
                        </a:srgbClr>
                      </a:gs>
                      <a:gs pos="50000">
                        <a:srgbClr val="30A4A5">
                          <a:shade val="67500"/>
                          <a:satMod val="115000"/>
                        </a:srgbClr>
                      </a:gs>
                      <a:gs pos="100000">
                        <a:srgbClr val="30A4A5">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99" name="Arrow: Down 98">
                    <a:extLst>
                      <a:ext uri="{FF2B5EF4-FFF2-40B4-BE49-F238E27FC236}">
                        <a16:creationId xmlns:a16="http://schemas.microsoft.com/office/drawing/2014/main" id="{F468606A-16A5-1440-BDA2-B15AF02AFB00}"/>
                      </a:ext>
                    </a:extLst>
                  </p:cNvPr>
                  <p:cNvSpPr/>
                  <p:nvPr/>
                </p:nvSpPr>
                <p:spPr>
                  <a:xfrm flipV="1">
                    <a:off x="4312622" y="3946332"/>
                    <a:ext cx="876300" cy="1188085"/>
                  </a:xfrm>
                  <a:prstGeom prst="downArrow">
                    <a:avLst>
                      <a:gd name="adj1" fmla="val 77826"/>
                      <a:gd name="adj2" fmla="val 36957"/>
                    </a:avLst>
                  </a:prstGeom>
                  <a:solidFill>
                    <a:srgbClr val="30A4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9" name="Group 99">
                <a:extLst>
                  <a:ext uri="{FF2B5EF4-FFF2-40B4-BE49-F238E27FC236}">
                    <a16:creationId xmlns:a16="http://schemas.microsoft.com/office/drawing/2014/main" id="{1AA4C29C-090B-6C48-9A10-FCDD90407D04}"/>
                  </a:ext>
                </a:extLst>
              </p:cNvPr>
              <p:cNvGrpSpPr/>
              <p:nvPr/>
            </p:nvGrpSpPr>
            <p:grpSpPr>
              <a:xfrm>
                <a:off x="5966246" y="4278398"/>
                <a:ext cx="1228187" cy="1376604"/>
                <a:chOff x="6426637" y="3837925"/>
                <a:chExt cx="1381627" cy="1548586"/>
              </a:xfrm>
            </p:grpSpPr>
            <p:sp>
              <p:nvSpPr>
                <p:cNvPr id="81" name="Arrow: Down 100">
                  <a:extLst>
                    <a:ext uri="{FF2B5EF4-FFF2-40B4-BE49-F238E27FC236}">
                      <a16:creationId xmlns:a16="http://schemas.microsoft.com/office/drawing/2014/main" id="{6EAAB6B8-5E44-854E-BF6F-2D4E7863752C}"/>
                    </a:ext>
                  </a:extLst>
                </p:cNvPr>
                <p:cNvSpPr/>
                <p:nvPr/>
              </p:nvSpPr>
              <p:spPr>
                <a:xfrm flipH="1" flipV="1">
                  <a:off x="6678890"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2" name="Group 101">
                  <a:extLst>
                    <a:ext uri="{FF2B5EF4-FFF2-40B4-BE49-F238E27FC236}">
                      <a16:creationId xmlns:a16="http://schemas.microsoft.com/office/drawing/2014/main" id="{31ABD639-5D18-2C48-AE39-6FE68E7F635C}"/>
                    </a:ext>
                  </a:extLst>
                </p:cNvPr>
                <p:cNvGrpSpPr/>
                <p:nvPr/>
              </p:nvGrpSpPr>
              <p:grpSpPr>
                <a:xfrm>
                  <a:off x="6426637" y="3946331"/>
                  <a:ext cx="1381627" cy="1440180"/>
                  <a:chOff x="6426637" y="3946331"/>
                  <a:chExt cx="1381627" cy="1440180"/>
                </a:xfrm>
              </p:grpSpPr>
              <p:sp>
                <p:nvSpPr>
                  <p:cNvPr id="83" name="Rectangle 102">
                    <a:extLst>
                      <a:ext uri="{FF2B5EF4-FFF2-40B4-BE49-F238E27FC236}">
                        <a16:creationId xmlns:a16="http://schemas.microsoft.com/office/drawing/2014/main" id="{AC3413BA-F5D9-9A4D-8406-359143FBFDC8}"/>
                      </a:ext>
                    </a:extLst>
                  </p:cNvPr>
                  <p:cNvSpPr/>
                  <p:nvPr/>
                </p:nvSpPr>
                <p:spPr>
                  <a:xfrm flipV="1">
                    <a:off x="6607353" y="5134415"/>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Partial Circle 103">
                    <a:extLst>
                      <a:ext uri="{FF2B5EF4-FFF2-40B4-BE49-F238E27FC236}">
                        <a16:creationId xmlns:a16="http://schemas.microsoft.com/office/drawing/2014/main" id="{A592CEB2-482A-9B4E-A998-5A4592492EF3}"/>
                      </a:ext>
                    </a:extLst>
                  </p:cNvPr>
                  <p:cNvSpPr/>
                  <p:nvPr/>
                </p:nvSpPr>
                <p:spPr>
                  <a:xfrm rot="16200000" flipV="1">
                    <a:off x="6348655" y="4957758"/>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5" name="Partial Circle 104">
                    <a:extLst>
                      <a:ext uri="{FF2B5EF4-FFF2-40B4-BE49-F238E27FC236}">
                        <a16:creationId xmlns:a16="http://schemas.microsoft.com/office/drawing/2014/main" id="{58B98D48-E622-2543-84DC-C16287866CA7}"/>
                      </a:ext>
                    </a:extLst>
                  </p:cNvPr>
                  <p:cNvSpPr/>
                  <p:nvPr/>
                </p:nvSpPr>
                <p:spPr>
                  <a:xfrm rot="16200000" flipV="1">
                    <a:off x="7379512" y="4957759"/>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86" name="Arrow: Down 105">
                    <a:extLst>
                      <a:ext uri="{FF2B5EF4-FFF2-40B4-BE49-F238E27FC236}">
                        <a16:creationId xmlns:a16="http://schemas.microsoft.com/office/drawing/2014/main" id="{18CE64B1-BE43-054D-883D-62E914F59B42}"/>
                      </a:ext>
                    </a:extLst>
                  </p:cNvPr>
                  <p:cNvSpPr/>
                  <p:nvPr/>
                </p:nvSpPr>
                <p:spPr>
                  <a:xfrm flipV="1">
                    <a:off x="6680190" y="3946331"/>
                    <a:ext cx="876300" cy="1188086"/>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31" name="TextBox 133">
                <a:extLst>
                  <a:ext uri="{FF2B5EF4-FFF2-40B4-BE49-F238E27FC236}">
                    <a16:creationId xmlns:a16="http://schemas.microsoft.com/office/drawing/2014/main" id="{B98F914E-F402-8A44-876C-FA9E39D3F1BB}"/>
                  </a:ext>
                </a:extLst>
              </p:cNvPr>
              <p:cNvSpPr txBox="1"/>
              <p:nvPr/>
            </p:nvSpPr>
            <p:spPr>
              <a:xfrm>
                <a:off x="3425761" y="5746872"/>
                <a:ext cx="1671932" cy="307777"/>
              </a:xfrm>
              <a:prstGeom prst="rect">
                <a:avLst/>
              </a:prstGeom>
              <a:noFill/>
            </p:spPr>
            <p:txBody>
              <a:bodyPr wrap="none" lIns="0" tIns="0" rIns="0" bIns="0" rtlCol="0">
                <a:spAutoFit/>
              </a:bodyPr>
              <a:lstStyle/>
              <a:p>
                <a:pPr lvl="0" algn="ctr" rtl="0"/>
                <a:r>
                  <a:rPr lang="ar-SA" sz="2000" b="1" dirty="0">
                    <a:solidFill>
                      <a:srgbClr val="30A4A5"/>
                    </a:solidFill>
                    <a:latin typeface="Calibri" panose="020F0502020204030204" pitchFamily="34" charset="0"/>
                    <a:cs typeface="Calibri" panose="020F0502020204030204" pitchFamily="34" charset="0"/>
                  </a:rPr>
                  <a:t>اعداد ايصال استلام</a:t>
                </a:r>
                <a:endParaRPr lang="ar-SA" sz="2000" b="1" dirty="0">
                  <a:solidFill>
                    <a:srgbClr val="30A4A5"/>
                  </a:solidFill>
                  <a:latin typeface="Calibri" panose="020F0502020204030204" pitchFamily="34" charset="0"/>
                  <a:cs typeface="Calibri" panose="020F0502020204030204" pitchFamily="34" charset="0"/>
                  <a:sym typeface="Fira Sans Extra Condensed Medium"/>
                </a:endParaRPr>
              </a:p>
            </p:txBody>
          </p:sp>
          <p:sp>
            <p:nvSpPr>
              <p:cNvPr id="33" name="TextBox 136">
                <a:extLst>
                  <a:ext uri="{FF2B5EF4-FFF2-40B4-BE49-F238E27FC236}">
                    <a16:creationId xmlns:a16="http://schemas.microsoft.com/office/drawing/2014/main" id="{E12980F9-2825-6847-896A-89934BBC47B7}"/>
                  </a:ext>
                </a:extLst>
              </p:cNvPr>
              <p:cNvSpPr txBox="1"/>
              <p:nvPr/>
            </p:nvSpPr>
            <p:spPr>
              <a:xfrm>
                <a:off x="5744393" y="5746872"/>
                <a:ext cx="1768113" cy="307777"/>
              </a:xfrm>
              <a:prstGeom prst="rect">
                <a:avLst/>
              </a:prstGeom>
              <a:noFill/>
            </p:spPr>
            <p:txBody>
              <a:bodyPr wrap="none" lIns="0" tIns="0" rIns="0" bIns="0" rtlCol="0">
                <a:spAutoFit/>
              </a:bodyPr>
              <a:lstStyle/>
              <a:p>
                <a:pPr lvl="0" algn="ctr" rtl="0"/>
                <a:r>
                  <a:rPr lang="ar-SA" sz="2000" b="1" dirty="0">
                    <a:solidFill>
                      <a:srgbClr val="58758F"/>
                    </a:solidFill>
                    <a:latin typeface="Calibri" panose="020F0502020204030204" pitchFamily="34" charset="0"/>
                    <a:cs typeface="Calibri" panose="020F0502020204030204" pitchFamily="34" charset="0"/>
                  </a:rPr>
                  <a:t>تسجيل المتحصلات</a:t>
                </a:r>
                <a:endParaRPr lang="ar-SA" sz="2000" b="1" dirty="0">
                  <a:solidFill>
                    <a:srgbClr val="58758F"/>
                  </a:solidFill>
                  <a:latin typeface="Calibri" panose="020F0502020204030204" pitchFamily="34" charset="0"/>
                  <a:cs typeface="Calibri" panose="020F0502020204030204" pitchFamily="34" charset="0"/>
                  <a:sym typeface="Fira Sans Extra Condensed Medium"/>
                </a:endParaRPr>
              </a:p>
            </p:txBody>
          </p:sp>
          <p:sp>
            <p:nvSpPr>
              <p:cNvPr id="37" name="TextBox 142">
                <a:extLst>
                  <a:ext uri="{FF2B5EF4-FFF2-40B4-BE49-F238E27FC236}">
                    <a16:creationId xmlns:a16="http://schemas.microsoft.com/office/drawing/2014/main" id="{A4552429-3A52-BB4D-BE8F-1FC2ADE56C71}"/>
                  </a:ext>
                </a:extLst>
              </p:cNvPr>
              <p:cNvSpPr txBox="1"/>
              <p:nvPr/>
            </p:nvSpPr>
            <p:spPr>
              <a:xfrm>
                <a:off x="2421153" y="1500105"/>
                <a:ext cx="1192942" cy="307777"/>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اعداد أمر قبض</a:t>
                </a:r>
              </a:p>
            </p:txBody>
          </p:sp>
          <p:sp>
            <p:nvSpPr>
              <p:cNvPr id="39" name="TextBox 144">
                <a:extLst>
                  <a:ext uri="{FF2B5EF4-FFF2-40B4-BE49-F238E27FC236}">
                    <a16:creationId xmlns:a16="http://schemas.microsoft.com/office/drawing/2014/main" id="{C4669C7A-2AFC-1245-B452-58CA87BE3BCD}"/>
                  </a:ext>
                </a:extLst>
              </p:cNvPr>
              <p:cNvSpPr txBox="1"/>
              <p:nvPr/>
            </p:nvSpPr>
            <p:spPr>
              <a:xfrm>
                <a:off x="4649396" y="1500104"/>
                <a:ext cx="1538463" cy="307777"/>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کشف المتحصلات</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sp>
            <p:nvSpPr>
              <p:cNvPr id="41" name="TextBox 146">
                <a:extLst>
                  <a:ext uri="{FF2B5EF4-FFF2-40B4-BE49-F238E27FC236}">
                    <a16:creationId xmlns:a16="http://schemas.microsoft.com/office/drawing/2014/main" id="{5F286B71-BD25-704F-B574-9B5CA0B5412B}"/>
                  </a:ext>
                </a:extLst>
              </p:cNvPr>
              <p:cNvSpPr txBox="1"/>
              <p:nvPr/>
            </p:nvSpPr>
            <p:spPr>
              <a:xfrm>
                <a:off x="6889509" y="1342443"/>
                <a:ext cx="1822614" cy="615553"/>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ايداع المتحصلات في </a:t>
                </a:r>
                <a:br>
                  <a:rPr lang="ar-SA" sz="2000" b="1" dirty="0">
                    <a:solidFill>
                      <a:srgbClr val="7F7F7F"/>
                    </a:solidFill>
                    <a:latin typeface="Calibri" panose="020F0502020204030204" pitchFamily="34" charset="0"/>
                    <a:cs typeface="Calibri" panose="020F0502020204030204" pitchFamily="34" charset="0"/>
                  </a:rPr>
                </a:br>
                <a:r>
                  <a:rPr lang="ar-SA" sz="2000" b="1" dirty="0">
                    <a:solidFill>
                      <a:srgbClr val="7F7F7F"/>
                    </a:solidFill>
                    <a:latin typeface="Calibri" panose="020F0502020204030204" pitchFamily="34" charset="0"/>
                    <a:cs typeface="Calibri" panose="020F0502020204030204" pitchFamily="34" charset="0"/>
                  </a:rPr>
                  <a:t>الحسابات الجارية</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grpSp>
            <p:nvGrpSpPr>
              <p:cNvPr id="48" name="Group 160">
                <a:extLst>
                  <a:ext uri="{FF2B5EF4-FFF2-40B4-BE49-F238E27FC236}">
                    <a16:creationId xmlns:a16="http://schemas.microsoft.com/office/drawing/2014/main" id="{7963DD1A-0EAA-A54E-B0D8-67DD1BE54A15}"/>
                  </a:ext>
                </a:extLst>
              </p:cNvPr>
              <p:cNvGrpSpPr/>
              <p:nvPr/>
            </p:nvGrpSpPr>
            <p:grpSpPr>
              <a:xfrm>
                <a:off x="8826733" y="4850675"/>
                <a:ext cx="334843" cy="334843"/>
                <a:chOff x="4319588" y="2492375"/>
                <a:chExt cx="287338" cy="287338"/>
              </a:xfrm>
              <a:solidFill>
                <a:schemeClr val="bg1"/>
              </a:solidFill>
              <a:effectLst/>
            </p:grpSpPr>
            <p:sp>
              <p:nvSpPr>
                <p:cNvPr id="73" name="Freeform 372">
                  <a:extLst>
                    <a:ext uri="{FF2B5EF4-FFF2-40B4-BE49-F238E27FC236}">
                      <a16:creationId xmlns:a16="http://schemas.microsoft.com/office/drawing/2014/main" id="{E1197654-3D17-7C45-B166-97D523D7D1DD}"/>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73">
                  <a:extLst>
                    <a:ext uri="{FF2B5EF4-FFF2-40B4-BE49-F238E27FC236}">
                      <a16:creationId xmlns:a16="http://schemas.microsoft.com/office/drawing/2014/main" id="{2CA36C5E-224D-F446-9254-172FA4EC92ED}"/>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164">
                <a:extLst>
                  <a:ext uri="{FF2B5EF4-FFF2-40B4-BE49-F238E27FC236}">
                    <a16:creationId xmlns:a16="http://schemas.microsoft.com/office/drawing/2014/main" id="{CEC7F873-75D6-F442-BA6F-6410F127FD26}"/>
                  </a:ext>
                </a:extLst>
              </p:cNvPr>
              <p:cNvGrpSpPr/>
              <p:nvPr/>
            </p:nvGrpSpPr>
            <p:grpSpPr>
              <a:xfrm>
                <a:off x="1629283" y="3678361"/>
                <a:ext cx="7277100" cy="270040"/>
                <a:chOff x="1629283" y="3678361"/>
                <a:chExt cx="7277100" cy="270040"/>
              </a:xfrm>
            </p:grpSpPr>
            <p:cxnSp>
              <p:nvCxnSpPr>
                <p:cNvPr id="50" name="Straight Connector 165">
                  <a:extLst>
                    <a:ext uri="{FF2B5EF4-FFF2-40B4-BE49-F238E27FC236}">
                      <a16:creationId xmlns:a16="http://schemas.microsoft.com/office/drawing/2014/main" id="{C7CD79A4-985E-7949-A23F-B4CA29D49E88}"/>
                    </a:ext>
                  </a:extLst>
                </p:cNvPr>
                <p:cNvCxnSpPr>
                  <a:cxnSpLocks/>
                </p:cNvCxnSpPr>
                <p:nvPr/>
              </p:nvCxnSpPr>
              <p:spPr>
                <a:xfrm>
                  <a:off x="1911964" y="3678361"/>
                  <a:ext cx="69147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167">
                  <a:extLst>
                    <a:ext uri="{FF2B5EF4-FFF2-40B4-BE49-F238E27FC236}">
                      <a16:creationId xmlns:a16="http://schemas.microsoft.com/office/drawing/2014/main" id="{44B83A9D-8DEA-AA4D-B63E-26DF18F2FCDF}"/>
                    </a:ext>
                  </a:extLst>
                </p:cNvPr>
                <p:cNvSpPr/>
                <p:nvPr/>
              </p:nvSpPr>
              <p:spPr>
                <a:xfrm>
                  <a:off x="1629283" y="3679810"/>
                  <a:ext cx="7277100" cy="268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132" name="Google Shape;12561;p59">
              <a:extLst>
                <a:ext uri="{FF2B5EF4-FFF2-40B4-BE49-F238E27FC236}">
                  <a16:creationId xmlns:a16="http://schemas.microsoft.com/office/drawing/2014/main" id="{ED852E7D-128F-2946-A049-A182CA9D8BE8}"/>
                </a:ext>
              </a:extLst>
            </p:cNvPr>
            <p:cNvGrpSpPr/>
            <p:nvPr/>
          </p:nvGrpSpPr>
          <p:grpSpPr>
            <a:xfrm>
              <a:off x="3808913" y="2810423"/>
              <a:ext cx="322914" cy="348543"/>
              <a:chOff x="2662884" y="1513044"/>
              <a:chExt cx="322914" cy="348543"/>
            </a:xfrm>
            <a:solidFill>
              <a:schemeClr val="bg1"/>
            </a:solidFill>
          </p:grpSpPr>
          <p:sp>
            <p:nvSpPr>
              <p:cNvPr id="133" name="Google Shape;12562;p59">
                <a:extLst>
                  <a:ext uri="{FF2B5EF4-FFF2-40B4-BE49-F238E27FC236}">
                    <a16:creationId xmlns:a16="http://schemas.microsoft.com/office/drawing/2014/main" id="{74BE8759-5CB9-474E-8B0F-C4C1FC0B30F0}"/>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563;p59">
                <a:extLst>
                  <a:ext uri="{FF2B5EF4-FFF2-40B4-BE49-F238E27FC236}">
                    <a16:creationId xmlns:a16="http://schemas.microsoft.com/office/drawing/2014/main" id="{DEB2104E-6D4E-F54B-8230-C108C531527C}"/>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564;p59">
                <a:extLst>
                  <a:ext uri="{FF2B5EF4-FFF2-40B4-BE49-F238E27FC236}">
                    <a16:creationId xmlns:a16="http://schemas.microsoft.com/office/drawing/2014/main" id="{AEFA5101-5F47-734E-8B82-988237C8AC3F}"/>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565;p59">
                <a:extLst>
                  <a:ext uri="{FF2B5EF4-FFF2-40B4-BE49-F238E27FC236}">
                    <a16:creationId xmlns:a16="http://schemas.microsoft.com/office/drawing/2014/main" id="{25C9C904-0E1D-0F4D-8D55-0377BD38F526}"/>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566;p59">
                <a:extLst>
                  <a:ext uri="{FF2B5EF4-FFF2-40B4-BE49-F238E27FC236}">
                    <a16:creationId xmlns:a16="http://schemas.microsoft.com/office/drawing/2014/main" id="{8379AC6E-5E7F-A346-A262-D7AA358DD609}"/>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567;p59">
                <a:extLst>
                  <a:ext uri="{FF2B5EF4-FFF2-40B4-BE49-F238E27FC236}">
                    <a16:creationId xmlns:a16="http://schemas.microsoft.com/office/drawing/2014/main" id="{D62E4EF4-D774-DB4D-80C5-A4861149E328}"/>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568;p59">
                <a:extLst>
                  <a:ext uri="{FF2B5EF4-FFF2-40B4-BE49-F238E27FC236}">
                    <a16:creationId xmlns:a16="http://schemas.microsoft.com/office/drawing/2014/main" id="{A7118480-B3D7-FC42-80B3-45E74AD5ABDF}"/>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569;p59">
                <a:extLst>
                  <a:ext uri="{FF2B5EF4-FFF2-40B4-BE49-F238E27FC236}">
                    <a16:creationId xmlns:a16="http://schemas.microsoft.com/office/drawing/2014/main" id="{71DEF0A5-EC76-8440-A600-3F303086306E}"/>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570;p59">
                <a:extLst>
                  <a:ext uri="{FF2B5EF4-FFF2-40B4-BE49-F238E27FC236}">
                    <a16:creationId xmlns:a16="http://schemas.microsoft.com/office/drawing/2014/main" id="{38DB3FC0-1FD4-FD40-846E-D4E7D1081518}"/>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571;p59">
                <a:extLst>
                  <a:ext uri="{FF2B5EF4-FFF2-40B4-BE49-F238E27FC236}">
                    <a16:creationId xmlns:a16="http://schemas.microsoft.com/office/drawing/2014/main" id="{4E58BA60-8B5F-D442-9828-7A98BA52D66F}"/>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1438;p58">
              <a:extLst>
                <a:ext uri="{FF2B5EF4-FFF2-40B4-BE49-F238E27FC236}">
                  <a16:creationId xmlns:a16="http://schemas.microsoft.com/office/drawing/2014/main" id="{26209635-0D03-994E-BA4C-83525157F74A}"/>
                </a:ext>
              </a:extLst>
            </p:cNvPr>
            <p:cNvGrpSpPr/>
            <p:nvPr/>
          </p:nvGrpSpPr>
          <p:grpSpPr>
            <a:xfrm>
              <a:off x="5011970" y="5228149"/>
              <a:ext cx="331993" cy="331993"/>
              <a:chOff x="870939" y="2439293"/>
              <a:chExt cx="331993" cy="331993"/>
            </a:xfrm>
            <a:solidFill>
              <a:schemeClr val="bg1"/>
            </a:solidFill>
          </p:grpSpPr>
          <p:sp>
            <p:nvSpPr>
              <p:cNvPr id="144" name="Google Shape;11439;p58">
                <a:extLst>
                  <a:ext uri="{FF2B5EF4-FFF2-40B4-BE49-F238E27FC236}">
                    <a16:creationId xmlns:a16="http://schemas.microsoft.com/office/drawing/2014/main" id="{EC4B1221-671E-C74A-A13C-F2F93C351499}"/>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440;p58">
                <a:extLst>
                  <a:ext uri="{FF2B5EF4-FFF2-40B4-BE49-F238E27FC236}">
                    <a16:creationId xmlns:a16="http://schemas.microsoft.com/office/drawing/2014/main" id="{82F65E09-55DE-1546-A77A-D0822BD4C10B}"/>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441;p58">
                <a:extLst>
                  <a:ext uri="{FF2B5EF4-FFF2-40B4-BE49-F238E27FC236}">
                    <a16:creationId xmlns:a16="http://schemas.microsoft.com/office/drawing/2014/main" id="{84614AFA-CFC2-974A-860F-43EB7FD78742}"/>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442;p58">
                <a:extLst>
                  <a:ext uri="{FF2B5EF4-FFF2-40B4-BE49-F238E27FC236}">
                    <a16:creationId xmlns:a16="http://schemas.microsoft.com/office/drawing/2014/main" id="{D976BCB0-34B5-9E47-8BF6-C934556145D9}"/>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443;p58">
                <a:extLst>
                  <a:ext uri="{FF2B5EF4-FFF2-40B4-BE49-F238E27FC236}">
                    <a16:creationId xmlns:a16="http://schemas.microsoft.com/office/drawing/2014/main" id="{BB9F409F-77E6-3A42-8781-4F2522A30D19}"/>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444;p58">
                <a:extLst>
                  <a:ext uri="{FF2B5EF4-FFF2-40B4-BE49-F238E27FC236}">
                    <a16:creationId xmlns:a16="http://schemas.microsoft.com/office/drawing/2014/main" id="{BEFF1602-EE6A-384C-92F7-04F221FB74FB}"/>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445;p58">
                <a:extLst>
                  <a:ext uri="{FF2B5EF4-FFF2-40B4-BE49-F238E27FC236}">
                    <a16:creationId xmlns:a16="http://schemas.microsoft.com/office/drawing/2014/main" id="{18D2E25D-4F65-2946-AE97-1EEAE36893F4}"/>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446;p58">
                <a:extLst>
                  <a:ext uri="{FF2B5EF4-FFF2-40B4-BE49-F238E27FC236}">
                    <a16:creationId xmlns:a16="http://schemas.microsoft.com/office/drawing/2014/main" id="{82C85C25-8A74-4145-972A-67A28B744C1A}"/>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447;p58">
                <a:extLst>
                  <a:ext uri="{FF2B5EF4-FFF2-40B4-BE49-F238E27FC236}">
                    <a16:creationId xmlns:a16="http://schemas.microsoft.com/office/drawing/2014/main" id="{6EF7B34E-C4B3-3A41-82DF-F8A9952D5918}"/>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448;p58">
                <a:extLst>
                  <a:ext uri="{FF2B5EF4-FFF2-40B4-BE49-F238E27FC236}">
                    <a16:creationId xmlns:a16="http://schemas.microsoft.com/office/drawing/2014/main" id="{7F3AE36C-1A63-A442-8A5F-AB35876D1C38}"/>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449;p58">
                <a:extLst>
                  <a:ext uri="{FF2B5EF4-FFF2-40B4-BE49-F238E27FC236}">
                    <a16:creationId xmlns:a16="http://schemas.microsoft.com/office/drawing/2014/main" id="{D5C933A4-C045-6341-82D5-58B3B2B5D62B}"/>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450;p58">
                <a:extLst>
                  <a:ext uri="{FF2B5EF4-FFF2-40B4-BE49-F238E27FC236}">
                    <a16:creationId xmlns:a16="http://schemas.microsoft.com/office/drawing/2014/main" id="{5BDE6503-0267-F441-8E3B-07CE066A8E73}"/>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451;p58">
                <a:extLst>
                  <a:ext uri="{FF2B5EF4-FFF2-40B4-BE49-F238E27FC236}">
                    <a16:creationId xmlns:a16="http://schemas.microsoft.com/office/drawing/2014/main" id="{0D42E23A-B4C1-C241-AA91-3EBBA929817D}"/>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452;p58">
                <a:extLst>
                  <a:ext uri="{FF2B5EF4-FFF2-40B4-BE49-F238E27FC236}">
                    <a16:creationId xmlns:a16="http://schemas.microsoft.com/office/drawing/2014/main" id="{CB160157-0913-214C-9DB1-032CC414C353}"/>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453;p58">
                <a:extLst>
                  <a:ext uri="{FF2B5EF4-FFF2-40B4-BE49-F238E27FC236}">
                    <a16:creationId xmlns:a16="http://schemas.microsoft.com/office/drawing/2014/main" id="{CEC23997-F9D1-6E4B-8B58-BDC6DB389A1D}"/>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454;p58">
                <a:extLst>
                  <a:ext uri="{FF2B5EF4-FFF2-40B4-BE49-F238E27FC236}">
                    <a16:creationId xmlns:a16="http://schemas.microsoft.com/office/drawing/2014/main" id="{E420FC09-DE3E-6A48-9831-3741F5412C8D}"/>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0523;p56">
              <a:extLst>
                <a:ext uri="{FF2B5EF4-FFF2-40B4-BE49-F238E27FC236}">
                  <a16:creationId xmlns:a16="http://schemas.microsoft.com/office/drawing/2014/main" id="{E17F3FB2-4BB9-FF4F-85A6-7618D2984656}"/>
                </a:ext>
              </a:extLst>
            </p:cNvPr>
            <p:cNvSpPr/>
            <p:nvPr/>
          </p:nvSpPr>
          <p:spPr>
            <a:xfrm>
              <a:off x="7439645" y="5127407"/>
              <a:ext cx="150829" cy="489274"/>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bg1"/>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pic>
          <p:nvPicPr>
            <p:cNvPr id="11" name="رسم 10" descr="مستند خطوط عريضة">
              <a:extLst>
                <a:ext uri="{FF2B5EF4-FFF2-40B4-BE49-F238E27FC236}">
                  <a16:creationId xmlns:a16="http://schemas.microsoft.com/office/drawing/2014/main" id="{F79F16F6-55EB-CC4A-A939-C89AC41D3A2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07406" y="2701144"/>
              <a:ext cx="487334" cy="487334"/>
            </a:xfrm>
            <a:prstGeom prst="rect">
              <a:avLst/>
            </a:prstGeom>
          </p:spPr>
        </p:pic>
        <p:pic>
          <p:nvPicPr>
            <p:cNvPr id="13" name="رسم 12" descr="نقود خطوط عريضة">
              <a:extLst>
                <a:ext uri="{FF2B5EF4-FFF2-40B4-BE49-F238E27FC236}">
                  <a16:creationId xmlns:a16="http://schemas.microsoft.com/office/drawing/2014/main" id="{A4B20D93-24A5-454B-AB85-AF89958C299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459271" y="2669339"/>
              <a:ext cx="513361" cy="513361"/>
            </a:xfrm>
            <a:prstGeom prst="rect">
              <a:avLst/>
            </a:prstGeom>
          </p:spPr>
        </p:pic>
      </p:grpSp>
      <p:pic>
        <p:nvPicPr>
          <p:cNvPr id="164" name="صورة 163">
            <a:extLst>
              <a:ext uri="{FF2B5EF4-FFF2-40B4-BE49-F238E27FC236}">
                <a16:creationId xmlns:a16="http://schemas.microsoft.com/office/drawing/2014/main" id="{0302F00B-B253-3746-90D7-107736B84283}"/>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
        <p:nvSpPr>
          <p:cNvPr id="2" name="مستطيل 1">
            <a:extLst>
              <a:ext uri="{FF2B5EF4-FFF2-40B4-BE49-F238E27FC236}">
                <a16:creationId xmlns:a16="http://schemas.microsoft.com/office/drawing/2014/main" id="{4D967878-73A2-3746-8C6E-C0BE7BD858E9}"/>
              </a:ext>
            </a:extLst>
          </p:cNvPr>
          <p:cNvSpPr/>
          <p:nvPr/>
        </p:nvSpPr>
        <p:spPr>
          <a:xfrm>
            <a:off x="377515" y="3901435"/>
            <a:ext cx="11436970" cy="707886"/>
          </a:xfrm>
          <a:prstGeom prst="rect">
            <a:avLst/>
          </a:prstGeom>
        </p:spPr>
        <p:txBody>
          <a:bodyPr wrap="square">
            <a:spAutoFit/>
          </a:bodyPr>
          <a:lstStyle/>
          <a:p>
            <a:pPr lvl="0" algn="ctr">
              <a:defRPr/>
            </a:pPr>
            <a:r>
              <a:rPr lang="ar-SA" sz="2000" b="1" dirty="0">
                <a:solidFill>
                  <a:srgbClr val="30A4A5"/>
                </a:solidFill>
                <a:latin typeface="Calibri" panose="020F0502020204030204" pitchFamily="34" charset="0"/>
                <a:cs typeface="Calibri" panose="020F0502020204030204" pitchFamily="34" charset="0"/>
              </a:rPr>
              <a:t>بعد استلام أمين الصندوق للمبلغ وأصل أمر القبض , يعد ايصال استلام من عدة نسخ وهو إقرار من أمين الصندوق باستلام المبلغ, ويسلم الاصل لدافع النقود .</a:t>
            </a:r>
          </a:p>
        </p:txBody>
      </p:sp>
    </p:spTree>
    <p:extLst>
      <p:ext uri="{BB962C8B-B14F-4D97-AF65-F5344CB8AC3E}">
        <p14:creationId xmlns:p14="http://schemas.microsoft.com/office/powerpoint/2010/main" val="14991315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a:r>
              <a:rPr lang="ar-SA" sz="4000" b="1" dirty="0">
                <a:latin typeface="Calibri" panose="020F0502020204030204" pitchFamily="34" charset="0"/>
                <a:cs typeface="Calibri" panose="020F0502020204030204" pitchFamily="34" charset="0"/>
              </a:rPr>
              <a:t>الدورة المستندية للمتحصلات</a:t>
            </a:r>
          </a:p>
        </p:txBody>
      </p: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14" name="مجموعة 13">
            <a:extLst>
              <a:ext uri="{FF2B5EF4-FFF2-40B4-BE49-F238E27FC236}">
                <a16:creationId xmlns:a16="http://schemas.microsoft.com/office/drawing/2014/main" id="{8253F1B1-8107-CF43-B557-D542834E6C60}"/>
              </a:ext>
            </a:extLst>
          </p:cNvPr>
          <p:cNvGrpSpPr/>
          <p:nvPr/>
        </p:nvGrpSpPr>
        <p:grpSpPr>
          <a:xfrm>
            <a:off x="2171700" y="1684910"/>
            <a:ext cx="9642785" cy="4712206"/>
            <a:chOff x="2556383" y="1698043"/>
            <a:chExt cx="8958901" cy="4712206"/>
          </a:xfrm>
        </p:grpSpPr>
        <p:grpSp>
          <p:nvGrpSpPr>
            <p:cNvPr id="22" name="مجموعة 21">
              <a:extLst>
                <a:ext uri="{FF2B5EF4-FFF2-40B4-BE49-F238E27FC236}">
                  <a16:creationId xmlns:a16="http://schemas.microsoft.com/office/drawing/2014/main" id="{E7A357C5-0129-AC4C-904A-CC1E5073EBBF}"/>
                </a:ext>
              </a:extLst>
            </p:cNvPr>
            <p:cNvGrpSpPr/>
            <p:nvPr/>
          </p:nvGrpSpPr>
          <p:grpSpPr>
            <a:xfrm>
              <a:off x="2556383" y="1698043"/>
              <a:ext cx="8958901" cy="4712206"/>
              <a:chOff x="1629283" y="1342443"/>
              <a:chExt cx="8958901" cy="4712206"/>
            </a:xfrm>
          </p:grpSpPr>
          <p:grpSp>
            <p:nvGrpSpPr>
              <p:cNvPr id="23" name="Group 113">
                <a:extLst>
                  <a:ext uri="{FF2B5EF4-FFF2-40B4-BE49-F238E27FC236}">
                    <a16:creationId xmlns:a16="http://schemas.microsoft.com/office/drawing/2014/main" id="{E8B39D31-D97D-EE45-B08D-98CF7873EA47}"/>
                  </a:ext>
                </a:extLst>
              </p:cNvPr>
              <p:cNvGrpSpPr/>
              <p:nvPr/>
            </p:nvGrpSpPr>
            <p:grpSpPr>
              <a:xfrm>
                <a:off x="1916044" y="2042907"/>
                <a:ext cx="8209257" cy="3587518"/>
                <a:chOff x="1916044" y="2042907"/>
                <a:chExt cx="8209257" cy="3587518"/>
              </a:xfrm>
            </p:grpSpPr>
            <p:sp>
              <p:nvSpPr>
                <p:cNvPr id="127" name="Rectangle 114">
                  <a:extLst>
                    <a:ext uri="{FF2B5EF4-FFF2-40B4-BE49-F238E27FC236}">
                      <a16:creationId xmlns:a16="http://schemas.microsoft.com/office/drawing/2014/main" id="{AF34D2A2-2D15-1A4F-91E0-EFBDC5FF62D9}"/>
                    </a:ext>
                  </a:extLst>
                </p:cNvPr>
                <p:cNvSpPr/>
                <p:nvPr/>
              </p:nvSpPr>
              <p:spPr>
                <a:xfrm flipH="1" flipV="1">
                  <a:off x="2992980" y="5436798"/>
                  <a:ext cx="4967064" cy="193627"/>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Rectangle 115">
                  <a:extLst>
                    <a:ext uri="{FF2B5EF4-FFF2-40B4-BE49-F238E27FC236}">
                      <a16:creationId xmlns:a16="http://schemas.microsoft.com/office/drawing/2014/main" id="{4A00FFBF-1010-4340-8EF7-95F78AF0B5DC}"/>
                    </a:ext>
                  </a:extLst>
                </p:cNvPr>
                <p:cNvSpPr/>
                <p:nvPr/>
              </p:nvSpPr>
              <p:spPr>
                <a:xfrm>
                  <a:off x="1916044" y="2042907"/>
                  <a:ext cx="7132320" cy="151791"/>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9" name="Straight Connector 116">
                  <a:extLst>
                    <a:ext uri="{FF2B5EF4-FFF2-40B4-BE49-F238E27FC236}">
                      <a16:creationId xmlns:a16="http://schemas.microsoft.com/office/drawing/2014/main" id="{B6C81796-1FD1-FB4D-9CFC-A15B418350C2}"/>
                    </a:ext>
                  </a:extLst>
                </p:cNvPr>
                <p:cNvCxnSpPr>
                  <a:cxnSpLocks/>
                </p:cNvCxnSpPr>
                <p:nvPr/>
              </p:nvCxnSpPr>
              <p:spPr>
                <a:xfrm>
                  <a:off x="1916045" y="2187906"/>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17">
                  <a:extLst>
                    <a:ext uri="{FF2B5EF4-FFF2-40B4-BE49-F238E27FC236}">
                      <a16:creationId xmlns:a16="http://schemas.microsoft.com/office/drawing/2014/main" id="{1760B37A-0057-0F49-9FA9-6054742F49AB}"/>
                    </a:ext>
                  </a:extLst>
                </p:cNvPr>
                <p:cNvCxnSpPr>
                  <a:cxnSpLocks/>
                </p:cNvCxnSpPr>
                <p:nvPr/>
              </p:nvCxnSpPr>
              <p:spPr>
                <a:xfrm>
                  <a:off x="2992981" y="5433233"/>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4" name="Rectangle 1">
                <a:extLst>
                  <a:ext uri="{FF2B5EF4-FFF2-40B4-BE49-F238E27FC236}">
                    <a16:creationId xmlns:a16="http://schemas.microsoft.com/office/drawing/2014/main" id="{9B440CFC-CE1D-7748-9D2E-67949903F748}"/>
                  </a:ext>
                </a:extLst>
              </p:cNvPr>
              <p:cNvSpPr/>
              <p:nvPr/>
            </p:nvSpPr>
            <p:spPr>
              <a:xfrm>
                <a:off x="1656120" y="2200229"/>
                <a:ext cx="8932064" cy="3238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1600"/>
              </a:p>
            </p:txBody>
          </p:sp>
          <p:grpSp>
            <p:nvGrpSpPr>
              <p:cNvPr id="25" name="Group 71">
                <a:extLst>
                  <a:ext uri="{FF2B5EF4-FFF2-40B4-BE49-F238E27FC236}">
                    <a16:creationId xmlns:a16="http://schemas.microsoft.com/office/drawing/2014/main" id="{7AE9361E-7398-AD4C-A914-0F61987372BA}"/>
                  </a:ext>
                </a:extLst>
              </p:cNvPr>
              <p:cNvGrpSpPr/>
              <p:nvPr/>
            </p:nvGrpSpPr>
            <p:grpSpPr>
              <a:xfrm>
                <a:off x="2421557" y="1974106"/>
                <a:ext cx="1228187" cy="1373580"/>
                <a:chOff x="2128762" y="1759851"/>
                <a:chExt cx="1381627" cy="1545184"/>
              </a:xfrm>
            </p:grpSpPr>
            <p:sp>
              <p:nvSpPr>
                <p:cNvPr id="121" name="Arrow: Down 72">
                  <a:extLst>
                    <a:ext uri="{FF2B5EF4-FFF2-40B4-BE49-F238E27FC236}">
                      <a16:creationId xmlns:a16="http://schemas.microsoft.com/office/drawing/2014/main" id="{B9972F72-D9C7-0E42-BB0F-8C9784AA8228}"/>
                    </a:ext>
                  </a:extLst>
                </p:cNvPr>
                <p:cNvSpPr/>
                <p:nvPr/>
              </p:nvSpPr>
              <p:spPr>
                <a:xfrm>
                  <a:off x="2218976"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2" name="Group 73">
                  <a:extLst>
                    <a:ext uri="{FF2B5EF4-FFF2-40B4-BE49-F238E27FC236}">
                      <a16:creationId xmlns:a16="http://schemas.microsoft.com/office/drawing/2014/main" id="{48408F53-4884-8A46-8F07-47E9564974E2}"/>
                    </a:ext>
                  </a:extLst>
                </p:cNvPr>
                <p:cNvGrpSpPr/>
                <p:nvPr/>
              </p:nvGrpSpPr>
              <p:grpSpPr>
                <a:xfrm>
                  <a:off x="2128762" y="1759851"/>
                  <a:ext cx="1381627" cy="1440179"/>
                  <a:chOff x="2128762" y="1759851"/>
                  <a:chExt cx="1381627" cy="1440179"/>
                </a:xfrm>
              </p:grpSpPr>
              <p:sp>
                <p:nvSpPr>
                  <p:cNvPr id="123" name="Rectangle 74">
                    <a:extLst>
                      <a:ext uri="{FF2B5EF4-FFF2-40B4-BE49-F238E27FC236}">
                        <a16:creationId xmlns:a16="http://schemas.microsoft.com/office/drawing/2014/main" id="{96CB4BC5-EB87-5F4B-A18C-5BD965A92604}"/>
                      </a:ext>
                    </a:extLst>
                  </p:cNvPr>
                  <p:cNvSpPr/>
                  <p:nvPr/>
                </p:nvSpPr>
                <p:spPr>
                  <a:xfrm>
                    <a:off x="2309478"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4" name="Partial Circle 75">
                    <a:extLst>
                      <a:ext uri="{FF2B5EF4-FFF2-40B4-BE49-F238E27FC236}">
                        <a16:creationId xmlns:a16="http://schemas.microsoft.com/office/drawing/2014/main" id="{6761592B-AAD7-3748-8CDE-2AD034D31A3E}"/>
                      </a:ext>
                    </a:extLst>
                  </p:cNvPr>
                  <p:cNvSpPr/>
                  <p:nvPr/>
                </p:nvSpPr>
                <p:spPr>
                  <a:xfrm rot="5400000">
                    <a:off x="2050780"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5" name="Partial Circle 76">
                    <a:extLst>
                      <a:ext uri="{FF2B5EF4-FFF2-40B4-BE49-F238E27FC236}">
                        <a16:creationId xmlns:a16="http://schemas.microsoft.com/office/drawing/2014/main" id="{9D8F6FB8-CF27-724E-B805-B4C1A62879F9}"/>
                      </a:ext>
                    </a:extLst>
                  </p:cNvPr>
                  <p:cNvSpPr/>
                  <p:nvPr/>
                </p:nvSpPr>
                <p:spPr>
                  <a:xfrm rot="5400000">
                    <a:off x="3081637"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6" name="Arrow: Down 77">
                    <a:extLst>
                      <a:ext uri="{FF2B5EF4-FFF2-40B4-BE49-F238E27FC236}">
                        <a16:creationId xmlns:a16="http://schemas.microsoft.com/office/drawing/2014/main" id="{777EBDFD-B17C-8140-9363-166762448BF1}"/>
                      </a:ext>
                    </a:extLst>
                  </p:cNvPr>
                  <p:cNvSpPr/>
                  <p:nvPr/>
                </p:nvSpPr>
                <p:spPr>
                  <a:xfrm>
                    <a:off x="2382315" y="2011945"/>
                    <a:ext cx="876300" cy="1188085"/>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600" dirty="0"/>
                  </a:p>
                </p:txBody>
              </p:sp>
            </p:grpSp>
          </p:grpSp>
          <p:grpSp>
            <p:nvGrpSpPr>
              <p:cNvPr id="26" name="Group 78">
                <a:extLst>
                  <a:ext uri="{FF2B5EF4-FFF2-40B4-BE49-F238E27FC236}">
                    <a16:creationId xmlns:a16="http://schemas.microsoft.com/office/drawing/2014/main" id="{A730C4AE-5DB5-D443-9A28-5BCE6ACDFAC6}"/>
                  </a:ext>
                </a:extLst>
              </p:cNvPr>
              <p:cNvGrpSpPr/>
              <p:nvPr/>
            </p:nvGrpSpPr>
            <p:grpSpPr>
              <a:xfrm>
                <a:off x="4803744" y="1974106"/>
                <a:ext cx="1228187" cy="1373580"/>
                <a:chOff x="4496330" y="1759851"/>
                <a:chExt cx="1381627" cy="1545184"/>
              </a:xfrm>
            </p:grpSpPr>
            <p:sp>
              <p:nvSpPr>
                <p:cNvPr id="115" name="Arrow: Down 79">
                  <a:extLst>
                    <a:ext uri="{FF2B5EF4-FFF2-40B4-BE49-F238E27FC236}">
                      <a16:creationId xmlns:a16="http://schemas.microsoft.com/office/drawing/2014/main" id="{533CA845-0369-CB41-8371-85647213718D}"/>
                    </a:ext>
                  </a:extLst>
                </p:cNvPr>
                <p:cNvSpPr/>
                <p:nvPr/>
              </p:nvSpPr>
              <p:spPr>
                <a:xfrm>
                  <a:off x="4569504"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 name="Group 80">
                  <a:extLst>
                    <a:ext uri="{FF2B5EF4-FFF2-40B4-BE49-F238E27FC236}">
                      <a16:creationId xmlns:a16="http://schemas.microsoft.com/office/drawing/2014/main" id="{9E9A635B-22FB-584A-8E8A-0F8CFEB6D6BB}"/>
                    </a:ext>
                  </a:extLst>
                </p:cNvPr>
                <p:cNvGrpSpPr/>
                <p:nvPr/>
              </p:nvGrpSpPr>
              <p:grpSpPr>
                <a:xfrm>
                  <a:off x="4496330" y="1759851"/>
                  <a:ext cx="1381627" cy="1440180"/>
                  <a:chOff x="4496330" y="1759851"/>
                  <a:chExt cx="1381627" cy="1440180"/>
                </a:xfrm>
              </p:grpSpPr>
              <p:sp>
                <p:nvSpPr>
                  <p:cNvPr id="117" name="Rectangle 81">
                    <a:extLst>
                      <a:ext uri="{FF2B5EF4-FFF2-40B4-BE49-F238E27FC236}">
                        <a16:creationId xmlns:a16="http://schemas.microsoft.com/office/drawing/2014/main" id="{1BEEEB1C-1674-3245-B618-9C20F19AB8F3}"/>
                      </a:ext>
                    </a:extLst>
                  </p:cNvPr>
                  <p:cNvSpPr/>
                  <p:nvPr/>
                </p:nvSpPr>
                <p:spPr>
                  <a:xfrm>
                    <a:off x="4677046" y="1761756"/>
                    <a:ext cx="1037340" cy="250191"/>
                  </a:xfrm>
                  <a:prstGeom prst="rect">
                    <a:avLst/>
                  </a:prstGeom>
                  <a:solidFill>
                    <a:srgbClr val="409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8" name="Partial Circle 82">
                    <a:extLst>
                      <a:ext uri="{FF2B5EF4-FFF2-40B4-BE49-F238E27FC236}">
                        <a16:creationId xmlns:a16="http://schemas.microsoft.com/office/drawing/2014/main" id="{2FEA6942-7CEF-8E45-8F51-3FB3960186AA}"/>
                      </a:ext>
                    </a:extLst>
                  </p:cNvPr>
                  <p:cNvSpPr/>
                  <p:nvPr/>
                </p:nvSpPr>
                <p:spPr>
                  <a:xfrm rot="5400000">
                    <a:off x="4418348" y="1837835"/>
                    <a:ext cx="506734" cy="350769"/>
                  </a:xfrm>
                  <a:prstGeom prst="pie">
                    <a:avLst>
                      <a:gd name="adj1" fmla="val 5462498"/>
                      <a:gd name="adj2" fmla="val 16200000"/>
                    </a:avLst>
                  </a:prstGeom>
                  <a:gradFill flip="none" rotWithShape="1">
                    <a:gsLst>
                      <a:gs pos="0">
                        <a:srgbClr val="40977C">
                          <a:shade val="30000"/>
                          <a:satMod val="115000"/>
                        </a:srgbClr>
                      </a:gs>
                      <a:gs pos="50000">
                        <a:srgbClr val="40977C">
                          <a:shade val="67500"/>
                          <a:satMod val="115000"/>
                        </a:srgbClr>
                      </a:gs>
                      <a:gs pos="100000">
                        <a:srgbClr val="40977C">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9" name="Partial Circle 83">
                    <a:extLst>
                      <a:ext uri="{FF2B5EF4-FFF2-40B4-BE49-F238E27FC236}">
                        <a16:creationId xmlns:a16="http://schemas.microsoft.com/office/drawing/2014/main" id="{1A39F5E3-7385-A94A-A47B-82F720903405}"/>
                      </a:ext>
                    </a:extLst>
                  </p:cNvPr>
                  <p:cNvSpPr/>
                  <p:nvPr/>
                </p:nvSpPr>
                <p:spPr>
                  <a:xfrm rot="5400000">
                    <a:off x="5449205" y="1837834"/>
                    <a:ext cx="506735" cy="350769"/>
                  </a:xfrm>
                  <a:prstGeom prst="pie">
                    <a:avLst>
                      <a:gd name="adj1" fmla="val 5462498"/>
                      <a:gd name="adj2" fmla="val 16200000"/>
                    </a:avLst>
                  </a:prstGeom>
                  <a:gradFill flip="none" rotWithShape="1">
                    <a:gsLst>
                      <a:gs pos="0">
                        <a:srgbClr val="40977C">
                          <a:shade val="30000"/>
                          <a:satMod val="115000"/>
                        </a:srgbClr>
                      </a:gs>
                      <a:gs pos="50000">
                        <a:srgbClr val="40977C">
                          <a:shade val="67500"/>
                          <a:satMod val="115000"/>
                        </a:srgbClr>
                      </a:gs>
                      <a:gs pos="100000">
                        <a:srgbClr val="40977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0" name="Arrow: Down 84">
                    <a:extLst>
                      <a:ext uri="{FF2B5EF4-FFF2-40B4-BE49-F238E27FC236}">
                        <a16:creationId xmlns:a16="http://schemas.microsoft.com/office/drawing/2014/main" id="{CFA9A1C6-C8D3-5F43-BFED-B6CCD7351A72}"/>
                      </a:ext>
                    </a:extLst>
                  </p:cNvPr>
                  <p:cNvSpPr/>
                  <p:nvPr/>
                </p:nvSpPr>
                <p:spPr>
                  <a:xfrm>
                    <a:off x="4749883" y="2011945"/>
                    <a:ext cx="876300" cy="1188086"/>
                  </a:xfrm>
                  <a:prstGeom prst="downArrow">
                    <a:avLst>
                      <a:gd name="adj1" fmla="val 77826"/>
                      <a:gd name="adj2" fmla="val 36957"/>
                    </a:avLst>
                  </a:prstGeom>
                  <a:solidFill>
                    <a:srgbClr val="409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7" name="Group 85">
                <a:extLst>
                  <a:ext uri="{FF2B5EF4-FFF2-40B4-BE49-F238E27FC236}">
                    <a16:creationId xmlns:a16="http://schemas.microsoft.com/office/drawing/2014/main" id="{95E7D387-E92F-BA48-BEC1-B58453703C93}"/>
                  </a:ext>
                </a:extLst>
              </p:cNvPr>
              <p:cNvGrpSpPr/>
              <p:nvPr/>
            </p:nvGrpSpPr>
            <p:grpSpPr>
              <a:xfrm>
                <a:off x="7185932" y="1974106"/>
                <a:ext cx="1228187" cy="1373580"/>
                <a:chOff x="6863897" y="1759851"/>
                <a:chExt cx="1381627" cy="1545184"/>
              </a:xfrm>
            </p:grpSpPr>
            <p:sp>
              <p:nvSpPr>
                <p:cNvPr id="103" name="Arrow: Down 86">
                  <a:extLst>
                    <a:ext uri="{FF2B5EF4-FFF2-40B4-BE49-F238E27FC236}">
                      <a16:creationId xmlns:a16="http://schemas.microsoft.com/office/drawing/2014/main" id="{C40A5FD0-4A39-164F-9874-49E7C4597CC5}"/>
                    </a:ext>
                  </a:extLst>
                </p:cNvPr>
                <p:cNvSpPr/>
                <p:nvPr/>
              </p:nvSpPr>
              <p:spPr>
                <a:xfrm>
                  <a:off x="6956409"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7" name="Group 87">
                  <a:extLst>
                    <a:ext uri="{FF2B5EF4-FFF2-40B4-BE49-F238E27FC236}">
                      <a16:creationId xmlns:a16="http://schemas.microsoft.com/office/drawing/2014/main" id="{7D12D0F7-4232-F241-9E0B-C4A6F68198FE}"/>
                    </a:ext>
                  </a:extLst>
                </p:cNvPr>
                <p:cNvGrpSpPr/>
                <p:nvPr/>
              </p:nvGrpSpPr>
              <p:grpSpPr>
                <a:xfrm>
                  <a:off x="6863897" y="1759851"/>
                  <a:ext cx="1381627" cy="1440179"/>
                  <a:chOff x="6863897" y="1759851"/>
                  <a:chExt cx="1381627" cy="1440179"/>
                </a:xfrm>
              </p:grpSpPr>
              <p:sp>
                <p:nvSpPr>
                  <p:cNvPr id="111" name="Rectangle 88">
                    <a:extLst>
                      <a:ext uri="{FF2B5EF4-FFF2-40B4-BE49-F238E27FC236}">
                        <a16:creationId xmlns:a16="http://schemas.microsoft.com/office/drawing/2014/main" id="{76857D09-4D19-7F44-8875-16DA99A04DA7}"/>
                      </a:ext>
                    </a:extLst>
                  </p:cNvPr>
                  <p:cNvSpPr/>
                  <p:nvPr/>
                </p:nvSpPr>
                <p:spPr>
                  <a:xfrm>
                    <a:off x="7044613"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 name="Partial Circle 89">
                    <a:extLst>
                      <a:ext uri="{FF2B5EF4-FFF2-40B4-BE49-F238E27FC236}">
                        <a16:creationId xmlns:a16="http://schemas.microsoft.com/office/drawing/2014/main" id="{17231CDC-FA78-1E48-B44F-5B425FEA2871}"/>
                      </a:ext>
                    </a:extLst>
                  </p:cNvPr>
                  <p:cNvSpPr/>
                  <p:nvPr/>
                </p:nvSpPr>
                <p:spPr>
                  <a:xfrm rot="5400000">
                    <a:off x="6785915"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3" name="Partial Circle 90">
                    <a:extLst>
                      <a:ext uri="{FF2B5EF4-FFF2-40B4-BE49-F238E27FC236}">
                        <a16:creationId xmlns:a16="http://schemas.microsoft.com/office/drawing/2014/main" id="{E31334B5-51BE-6348-9E00-47B76E98608C}"/>
                      </a:ext>
                    </a:extLst>
                  </p:cNvPr>
                  <p:cNvSpPr/>
                  <p:nvPr/>
                </p:nvSpPr>
                <p:spPr>
                  <a:xfrm rot="5400000">
                    <a:off x="7816772"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4" name="Arrow: Down 91">
                    <a:extLst>
                      <a:ext uri="{FF2B5EF4-FFF2-40B4-BE49-F238E27FC236}">
                        <a16:creationId xmlns:a16="http://schemas.microsoft.com/office/drawing/2014/main" id="{703A6277-3BBE-3A4C-850A-1B8C5E9FB776}"/>
                      </a:ext>
                    </a:extLst>
                  </p:cNvPr>
                  <p:cNvSpPr/>
                  <p:nvPr/>
                </p:nvSpPr>
                <p:spPr>
                  <a:xfrm>
                    <a:off x="7117450" y="2011943"/>
                    <a:ext cx="876300" cy="1188087"/>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92">
                <a:extLst>
                  <a:ext uri="{FF2B5EF4-FFF2-40B4-BE49-F238E27FC236}">
                    <a16:creationId xmlns:a16="http://schemas.microsoft.com/office/drawing/2014/main" id="{28BE5062-A821-E742-9628-034E0D538653}"/>
                  </a:ext>
                </a:extLst>
              </p:cNvPr>
              <p:cNvGrpSpPr/>
              <p:nvPr/>
            </p:nvGrpSpPr>
            <p:grpSpPr>
              <a:xfrm>
                <a:off x="3649744" y="4278398"/>
                <a:ext cx="1228187" cy="1376604"/>
                <a:chOff x="4059069" y="3837925"/>
                <a:chExt cx="1381627" cy="1548586"/>
              </a:xfrm>
            </p:grpSpPr>
            <p:sp>
              <p:nvSpPr>
                <p:cNvPr id="88" name="Arrow: Down 93">
                  <a:extLst>
                    <a:ext uri="{FF2B5EF4-FFF2-40B4-BE49-F238E27FC236}">
                      <a16:creationId xmlns:a16="http://schemas.microsoft.com/office/drawing/2014/main" id="{41DC34EE-CD78-0244-8BA0-12630522FE58}"/>
                    </a:ext>
                  </a:extLst>
                </p:cNvPr>
                <p:cNvSpPr/>
                <p:nvPr/>
              </p:nvSpPr>
              <p:spPr>
                <a:xfrm flipH="1" flipV="1">
                  <a:off x="4319481"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90" name="Group 94">
                  <a:extLst>
                    <a:ext uri="{FF2B5EF4-FFF2-40B4-BE49-F238E27FC236}">
                      <a16:creationId xmlns:a16="http://schemas.microsoft.com/office/drawing/2014/main" id="{69F79C00-9243-4544-84AE-F906C92107D3}"/>
                    </a:ext>
                  </a:extLst>
                </p:cNvPr>
                <p:cNvGrpSpPr/>
                <p:nvPr/>
              </p:nvGrpSpPr>
              <p:grpSpPr>
                <a:xfrm>
                  <a:off x="4059069" y="3946332"/>
                  <a:ext cx="1381627" cy="1440179"/>
                  <a:chOff x="4059069" y="3946332"/>
                  <a:chExt cx="1381627" cy="1440179"/>
                </a:xfrm>
              </p:grpSpPr>
              <p:sp>
                <p:nvSpPr>
                  <p:cNvPr id="91" name="Rectangle 95">
                    <a:extLst>
                      <a:ext uri="{FF2B5EF4-FFF2-40B4-BE49-F238E27FC236}">
                        <a16:creationId xmlns:a16="http://schemas.microsoft.com/office/drawing/2014/main" id="{7E3DDB77-613B-4845-A030-F7E87690143C}"/>
                      </a:ext>
                    </a:extLst>
                  </p:cNvPr>
                  <p:cNvSpPr/>
                  <p:nvPr/>
                </p:nvSpPr>
                <p:spPr>
                  <a:xfrm flipV="1">
                    <a:off x="4239785" y="5134415"/>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3" name="Partial Circle 96">
                    <a:extLst>
                      <a:ext uri="{FF2B5EF4-FFF2-40B4-BE49-F238E27FC236}">
                        <a16:creationId xmlns:a16="http://schemas.microsoft.com/office/drawing/2014/main" id="{AC41B0E6-EC03-364A-9ACF-01BA961509C8}"/>
                      </a:ext>
                    </a:extLst>
                  </p:cNvPr>
                  <p:cNvSpPr/>
                  <p:nvPr/>
                </p:nvSpPr>
                <p:spPr>
                  <a:xfrm rot="16200000" flipV="1">
                    <a:off x="3981087" y="4957758"/>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5" name="Partial Circle 97">
                    <a:extLst>
                      <a:ext uri="{FF2B5EF4-FFF2-40B4-BE49-F238E27FC236}">
                        <a16:creationId xmlns:a16="http://schemas.microsoft.com/office/drawing/2014/main" id="{74DF20CA-F989-3146-A493-981C0ED6437B}"/>
                      </a:ext>
                    </a:extLst>
                  </p:cNvPr>
                  <p:cNvSpPr/>
                  <p:nvPr/>
                </p:nvSpPr>
                <p:spPr>
                  <a:xfrm rot="16200000" flipV="1">
                    <a:off x="5011944" y="4957759"/>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99" name="Arrow: Down 98">
                    <a:extLst>
                      <a:ext uri="{FF2B5EF4-FFF2-40B4-BE49-F238E27FC236}">
                        <a16:creationId xmlns:a16="http://schemas.microsoft.com/office/drawing/2014/main" id="{F468606A-16A5-1440-BDA2-B15AF02AFB00}"/>
                      </a:ext>
                    </a:extLst>
                  </p:cNvPr>
                  <p:cNvSpPr/>
                  <p:nvPr/>
                </p:nvSpPr>
                <p:spPr>
                  <a:xfrm flipV="1">
                    <a:off x="4312622" y="3946332"/>
                    <a:ext cx="876300" cy="1188085"/>
                  </a:xfrm>
                  <a:prstGeom prst="downArrow">
                    <a:avLst>
                      <a:gd name="adj1" fmla="val 77826"/>
                      <a:gd name="adj2" fmla="val 36957"/>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9" name="Group 99">
                <a:extLst>
                  <a:ext uri="{FF2B5EF4-FFF2-40B4-BE49-F238E27FC236}">
                    <a16:creationId xmlns:a16="http://schemas.microsoft.com/office/drawing/2014/main" id="{1AA4C29C-090B-6C48-9A10-FCDD90407D04}"/>
                  </a:ext>
                </a:extLst>
              </p:cNvPr>
              <p:cNvGrpSpPr/>
              <p:nvPr/>
            </p:nvGrpSpPr>
            <p:grpSpPr>
              <a:xfrm>
                <a:off x="5966246" y="4278398"/>
                <a:ext cx="1228187" cy="1376604"/>
                <a:chOff x="6426637" y="3837925"/>
                <a:chExt cx="1381627" cy="1548586"/>
              </a:xfrm>
            </p:grpSpPr>
            <p:sp>
              <p:nvSpPr>
                <p:cNvPr id="81" name="Arrow: Down 100">
                  <a:extLst>
                    <a:ext uri="{FF2B5EF4-FFF2-40B4-BE49-F238E27FC236}">
                      <a16:creationId xmlns:a16="http://schemas.microsoft.com/office/drawing/2014/main" id="{6EAAB6B8-5E44-854E-BF6F-2D4E7863752C}"/>
                    </a:ext>
                  </a:extLst>
                </p:cNvPr>
                <p:cNvSpPr/>
                <p:nvPr/>
              </p:nvSpPr>
              <p:spPr>
                <a:xfrm flipH="1" flipV="1">
                  <a:off x="6678890"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2" name="Group 101">
                  <a:extLst>
                    <a:ext uri="{FF2B5EF4-FFF2-40B4-BE49-F238E27FC236}">
                      <a16:creationId xmlns:a16="http://schemas.microsoft.com/office/drawing/2014/main" id="{31ABD639-5D18-2C48-AE39-6FE68E7F635C}"/>
                    </a:ext>
                  </a:extLst>
                </p:cNvPr>
                <p:cNvGrpSpPr/>
                <p:nvPr/>
              </p:nvGrpSpPr>
              <p:grpSpPr>
                <a:xfrm>
                  <a:off x="6426637" y="3946331"/>
                  <a:ext cx="1381627" cy="1440180"/>
                  <a:chOff x="6426637" y="3946331"/>
                  <a:chExt cx="1381627" cy="1440180"/>
                </a:xfrm>
              </p:grpSpPr>
              <p:sp>
                <p:nvSpPr>
                  <p:cNvPr id="83" name="Rectangle 102">
                    <a:extLst>
                      <a:ext uri="{FF2B5EF4-FFF2-40B4-BE49-F238E27FC236}">
                        <a16:creationId xmlns:a16="http://schemas.microsoft.com/office/drawing/2014/main" id="{AC3413BA-F5D9-9A4D-8406-359143FBFDC8}"/>
                      </a:ext>
                    </a:extLst>
                  </p:cNvPr>
                  <p:cNvSpPr/>
                  <p:nvPr/>
                </p:nvSpPr>
                <p:spPr>
                  <a:xfrm flipV="1">
                    <a:off x="6607353" y="5134415"/>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Partial Circle 103">
                    <a:extLst>
                      <a:ext uri="{FF2B5EF4-FFF2-40B4-BE49-F238E27FC236}">
                        <a16:creationId xmlns:a16="http://schemas.microsoft.com/office/drawing/2014/main" id="{A592CEB2-482A-9B4E-A998-5A4592492EF3}"/>
                      </a:ext>
                    </a:extLst>
                  </p:cNvPr>
                  <p:cNvSpPr/>
                  <p:nvPr/>
                </p:nvSpPr>
                <p:spPr>
                  <a:xfrm rot="16200000" flipV="1">
                    <a:off x="6348655" y="4957758"/>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5" name="Partial Circle 104">
                    <a:extLst>
                      <a:ext uri="{FF2B5EF4-FFF2-40B4-BE49-F238E27FC236}">
                        <a16:creationId xmlns:a16="http://schemas.microsoft.com/office/drawing/2014/main" id="{58B98D48-E622-2543-84DC-C16287866CA7}"/>
                      </a:ext>
                    </a:extLst>
                  </p:cNvPr>
                  <p:cNvSpPr/>
                  <p:nvPr/>
                </p:nvSpPr>
                <p:spPr>
                  <a:xfrm rot="16200000" flipV="1">
                    <a:off x="7379512" y="4957759"/>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86" name="Arrow: Down 105">
                    <a:extLst>
                      <a:ext uri="{FF2B5EF4-FFF2-40B4-BE49-F238E27FC236}">
                        <a16:creationId xmlns:a16="http://schemas.microsoft.com/office/drawing/2014/main" id="{18CE64B1-BE43-054D-883D-62E914F59B42}"/>
                      </a:ext>
                    </a:extLst>
                  </p:cNvPr>
                  <p:cNvSpPr/>
                  <p:nvPr/>
                </p:nvSpPr>
                <p:spPr>
                  <a:xfrm flipV="1">
                    <a:off x="6680190" y="3946331"/>
                    <a:ext cx="876300" cy="1188086"/>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31" name="TextBox 133">
                <a:extLst>
                  <a:ext uri="{FF2B5EF4-FFF2-40B4-BE49-F238E27FC236}">
                    <a16:creationId xmlns:a16="http://schemas.microsoft.com/office/drawing/2014/main" id="{B98F914E-F402-8A44-876C-FA9E39D3F1BB}"/>
                  </a:ext>
                </a:extLst>
              </p:cNvPr>
              <p:cNvSpPr txBox="1"/>
              <p:nvPr/>
            </p:nvSpPr>
            <p:spPr>
              <a:xfrm>
                <a:off x="3485049" y="5746872"/>
                <a:ext cx="1553356" cy="307777"/>
              </a:xfrm>
              <a:prstGeom prst="rect">
                <a:avLst/>
              </a:prstGeom>
              <a:noFill/>
            </p:spPr>
            <p:txBody>
              <a:bodyPr wrap="none" lIns="0" tIns="0" rIns="0" bIns="0" rtlCol="0">
                <a:spAutoFit/>
              </a:bodyPr>
              <a:lstStyle/>
              <a:p>
                <a:pPr lvl="0" algn="ctr" rtl="0"/>
                <a:r>
                  <a:rPr lang="ar-SA" sz="2000" b="1" dirty="0">
                    <a:solidFill>
                      <a:srgbClr val="7F7F7F"/>
                    </a:solidFill>
                    <a:latin typeface="Calibri" panose="020F0502020204030204" pitchFamily="34" charset="0"/>
                    <a:cs typeface="Calibri" panose="020F0502020204030204" pitchFamily="34" charset="0"/>
                  </a:rPr>
                  <a:t>اعداد ايصال استلام</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sp>
            <p:nvSpPr>
              <p:cNvPr id="33" name="TextBox 136">
                <a:extLst>
                  <a:ext uri="{FF2B5EF4-FFF2-40B4-BE49-F238E27FC236}">
                    <a16:creationId xmlns:a16="http://schemas.microsoft.com/office/drawing/2014/main" id="{E12980F9-2825-6847-896A-89934BBC47B7}"/>
                  </a:ext>
                </a:extLst>
              </p:cNvPr>
              <p:cNvSpPr txBox="1"/>
              <p:nvPr/>
            </p:nvSpPr>
            <p:spPr>
              <a:xfrm>
                <a:off x="5807092" y="5746872"/>
                <a:ext cx="1642714" cy="307777"/>
              </a:xfrm>
              <a:prstGeom prst="rect">
                <a:avLst/>
              </a:prstGeom>
              <a:noFill/>
            </p:spPr>
            <p:txBody>
              <a:bodyPr wrap="none" lIns="0" tIns="0" rIns="0" bIns="0" rtlCol="0">
                <a:spAutoFit/>
              </a:bodyPr>
              <a:lstStyle/>
              <a:p>
                <a:pPr lvl="0" algn="ctr" rtl="0"/>
                <a:r>
                  <a:rPr lang="ar-SA" sz="2000" b="1" dirty="0">
                    <a:solidFill>
                      <a:srgbClr val="7F7F7F"/>
                    </a:solidFill>
                    <a:latin typeface="Calibri" panose="020F0502020204030204" pitchFamily="34" charset="0"/>
                    <a:cs typeface="Calibri" panose="020F0502020204030204" pitchFamily="34" charset="0"/>
                  </a:rPr>
                  <a:t>تسجيل المتحصلات</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sp>
            <p:nvSpPr>
              <p:cNvPr id="37" name="TextBox 142">
                <a:extLst>
                  <a:ext uri="{FF2B5EF4-FFF2-40B4-BE49-F238E27FC236}">
                    <a16:creationId xmlns:a16="http://schemas.microsoft.com/office/drawing/2014/main" id="{A4552429-3A52-BB4D-BE8F-1FC2ADE56C71}"/>
                  </a:ext>
                </a:extLst>
              </p:cNvPr>
              <p:cNvSpPr txBox="1"/>
              <p:nvPr/>
            </p:nvSpPr>
            <p:spPr>
              <a:xfrm>
                <a:off x="2421153" y="1500105"/>
                <a:ext cx="1192942" cy="307777"/>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اعداد أمر قبض</a:t>
                </a:r>
              </a:p>
            </p:txBody>
          </p:sp>
          <p:sp>
            <p:nvSpPr>
              <p:cNvPr id="39" name="TextBox 144">
                <a:extLst>
                  <a:ext uri="{FF2B5EF4-FFF2-40B4-BE49-F238E27FC236}">
                    <a16:creationId xmlns:a16="http://schemas.microsoft.com/office/drawing/2014/main" id="{C4669C7A-2AFC-1245-B452-58CA87BE3BCD}"/>
                  </a:ext>
                </a:extLst>
              </p:cNvPr>
              <p:cNvSpPr txBox="1"/>
              <p:nvPr/>
            </p:nvSpPr>
            <p:spPr>
              <a:xfrm>
                <a:off x="4590676" y="1500104"/>
                <a:ext cx="1655903" cy="307777"/>
              </a:xfrm>
              <a:prstGeom prst="rect">
                <a:avLst/>
              </a:prstGeom>
              <a:noFill/>
            </p:spPr>
            <p:txBody>
              <a:bodyPr wrap="none" lIns="0" tIns="0" rIns="0" bIns="0" rtlCol="0">
                <a:spAutoFit/>
              </a:bodyPr>
              <a:lstStyle/>
              <a:p>
                <a:pPr algn="ctr" rtl="0"/>
                <a:r>
                  <a:rPr lang="ar-SA" sz="2000" b="1" dirty="0">
                    <a:solidFill>
                      <a:srgbClr val="40977C"/>
                    </a:solidFill>
                    <a:latin typeface="Calibri" panose="020F0502020204030204" pitchFamily="34" charset="0"/>
                    <a:cs typeface="Calibri" panose="020F0502020204030204" pitchFamily="34" charset="0"/>
                  </a:rPr>
                  <a:t>کشف المتحصلات</a:t>
                </a:r>
                <a:endParaRPr lang="ar-SA" sz="2000" b="1" dirty="0">
                  <a:solidFill>
                    <a:srgbClr val="40977C"/>
                  </a:solidFill>
                  <a:latin typeface="Calibri" panose="020F0502020204030204" pitchFamily="34" charset="0"/>
                  <a:cs typeface="Calibri" panose="020F0502020204030204" pitchFamily="34" charset="0"/>
                  <a:sym typeface="Fira Sans Extra Condensed Medium"/>
                </a:endParaRPr>
              </a:p>
            </p:txBody>
          </p:sp>
          <p:sp>
            <p:nvSpPr>
              <p:cNvPr id="41" name="TextBox 146">
                <a:extLst>
                  <a:ext uri="{FF2B5EF4-FFF2-40B4-BE49-F238E27FC236}">
                    <a16:creationId xmlns:a16="http://schemas.microsoft.com/office/drawing/2014/main" id="{5F286B71-BD25-704F-B574-9B5CA0B5412B}"/>
                  </a:ext>
                </a:extLst>
              </p:cNvPr>
              <p:cNvSpPr txBox="1"/>
              <p:nvPr/>
            </p:nvSpPr>
            <p:spPr>
              <a:xfrm>
                <a:off x="6889509" y="1342443"/>
                <a:ext cx="1822614" cy="615553"/>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ايداع المتحصلات في </a:t>
                </a:r>
                <a:br>
                  <a:rPr lang="ar-SA" sz="2000" b="1" dirty="0">
                    <a:solidFill>
                      <a:srgbClr val="7F7F7F"/>
                    </a:solidFill>
                    <a:latin typeface="Calibri" panose="020F0502020204030204" pitchFamily="34" charset="0"/>
                    <a:cs typeface="Calibri" panose="020F0502020204030204" pitchFamily="34" charset="0"/>
                  </a:rPr>
                </a:br>
                <a:r>
                  <a:rPr lang="ar-SA" sz="2000" b="1" dirty="0">
                    <a:solidFill>
                      <a:srgbClr val="7F7F7F"/>
                    </a:solidFill>
                    <a:latin typeface="Calibri" panose="020F0502020204030204" pitchFamily="34" charset="0"/>
                    <a:cs typeface="Calibri" panose="020F0502020204030204" pitchFamily="34" charset="0"/>
                  </a:rPr>
                  <a:t>الحسابات الجارية</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grpSp>
            <p:nvGrpSpPr>
              <p:cNvPr id="48" name="Group 160">
                <a:extLst>
                  <a:ext uri="{FF2B5EF4-FFF2-40B4-BE49-F238E27FC236}">
                    <a16:creationId xmlns:a16="http://schemas.microsoft.com/office/drawing/2014/main" id="{7963DD1A-0EAA-A54E-B0D8-67DD1BE54A15}"/>
                  </a:ext>
                </a:extLst>
              </p:cNvPr>
              <p:cNvGrpSpPr/>
              <p:nvPr/>
            </p:nvGrpSpPr>
            <p:grpSpPr>
              <a:xfrm>
                <a:off x="8826733" y="4850675"/>
                <a:ext cx="334843" cy="334843"/>
                <a:chOff x="4319588" y="2492375"/>
                <a:chExt cx="287338" cy="287338"/>
              </a:xfrm>
              <a:solidFill>
                <a:schemeClr val="bg1"/>
              </a:solidFill>
              <a:effectLst/>
            </p:grpSpPr>
            <p:sp>
              <p:nvSpPr>
                <p:cNvPr id="73" name="Freeform 372">
                  <a:extLst>
                    <a:ext uri="{FF2B5EF4-FFF2-40B4-BE49-F238E27FC236}">
                      <a16:creationId xmlns:a16="http://schemas.microsoft.com/office/drawing/2014/main" id="{E1197654-3D17-7C45-B166-97D523D7D1DD}"/>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73">
                  <a:extLst>
                    <a:ext uri="{FF2B5EF4-FFF2-40B4-BE49-F238E27FC236}">
                      <a16:creationId xmlns:a16="http://schemas.microsoft.com/office/drawing/2014/main" id="{2CA36C5E-224D-F446-9254-172FA4EC92ED}"/>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164">
                <a:extLst>
                  <a:ext uri="{FF2B5EF4-FFF2-40B4-BE49-F238E27FC236}">
                    <a16:creationId xmlns:a16="http://schemas.microsoft.com/office/drawing/2014/main" id="{CEC7F873-75D6-F442-BA6F-6410F127FD26}"/>
                  </a:ext>
                </a:extLst>
              </p:cNvPr>
              <p:cNvGrpSpPr/>
              <p:nvPr/>
            </p:nvGrpSpPr>
            <p:grpSpPr>
              <a:xfrm>
                <a:off x="1629283" y="3678361"/>
                <a:ext cx="7277100" cy="270040"/>
                <a:chOff x="1629283" y="3678361"/>
                <a:chExt cx="7277100" cy="270040"/>
              </a:xfrm>
            </p:grpSpPr>
            <p:cxnSp>
              <p:nvCxnSpPr>
                <p:cNvPr id="50" name="Straight Connector 165">
                  <a:extLst>
                    <a:ext uri="{FF2B5EF4-FFF2-40B4-BE49-F238E27FC236}">
                      <a16:creationId xmlns:a16="http://schemas.microsoft.com/office/drawing/2014/main" id="{C7CD79A4-985E-7949-A23F-B4CA29D49E88}"/>
                    </a:ext>
                  </a:extLst>
                </p:cNvPr>
                <p:cNvCxnSpPr>
                  <a:cxnSpLocks/>
                </p:cNvCxnSpPr>
                <p:nvPr/>
              </p:nvCxnSpPr>
              <p:spPr>
                <a:xfrm>
                  <a:off x="1911964" y="3678361"/>
                  <a:ext cx="69147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167">
                  <a:extLst>
                    <a:ext uri="{FF2B5EF4-FFF2-40B4-BE49-F238E27FC236}">
                      <a16:creationId xmlns:a16="http://schemas.microsoft.com/office/drawing/2014/main" id="{44B83A9D-8DEA-AA4D-B63E-26DF18F2FCDF}"/>
                    </a:ext>
                  </a:extLst>
                </p:cNvPr>
                <p:cNvSpPr/>
                <p:nvPr/>
              </p:nvSpPr>
              <p:spPr>
                <a:xfrm>
                  <a:off x="1629283" y="3679810"/>
                  <a:ext cx="7277100" cy="268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132" name="Google Shape;12561;p59">
              <a:extLst>
                <a:ext uri="{FF2B5EF4-FFF2-40B4-BE49-F238E27FC236}">
                  <a16:creationId xmlns:a16="http://schemas.microsoft.com/office/drawing/2014/main" id="{ED852E7D-128F-2946-A049-A182CA9D8BE8}"/>
                </a:ext>
              </a:extLst>
            </p:cNvPr>
            <p:cNvGrpSpPr/>
            <p:nvPr/>
          </p:nvGrpSpPr>
          <p:grpSpPr>
            <a:xfrm>
              <a:off x="3808913" y="2810423"/>
              <a:ext cx="322914" cy="348543"/>
              <a:chOff x="2662884" y="1513044"/>
              <a:chExt cx="322914" cy="348543"/>
            </a:xfrm>
            <a:solidFill>
              <a:schemeClr val="bg1"/>
            </a:solidFill>
          </p:grpSpPr>
          <p:sp>
            <p:nvSpPr>
              <p:cNvPr id="133" name="Google Shape;12562;p59">
                <a:extLst>
                  <a:ext uri="{FF2B5EF4-FFF2-40B4-BE49-F238E27FC236}">
                    <a16:creationId xmlns:a16="http://schemas.microsoft.com/office/drawing/2014/main" id="{74BE8759-5CB9-474E-8B0F-C4C1FC0B30F0}"/>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563;p59">
                <a:extLst>
                  <a:ext uri="{FF2B5EF4-FFF2-40B4-BE49-F238E27FC236}">
                    <a16:creationId xmlns:a16="http://schemas.microsoft.com/office/drawing/2014/main" id="{DEB2104E-6D4E-F54B-8230-C108C531527C}"/>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564;p59">
                <a:extLst>
                  <a:ext uri="{FF2B5EF4-FFF2-40B4-BE49-F238E27FC236}">
                    <a16:creationId xmlns:a16="http://schemas.microsoft.com/office/drawing/2014/main" id="{AEFA5101-5F47-734E-8B82-988237C8AC3F}"/>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565;p59">
                <a:extLst>
                  <a:ext uri="{FF2B5EF4-FFF2-40B4-BE49-F238E27FC236}">
                    <a16:creationId xmlns:a16="http://schemas.microsoft.com/office/drawing/2014/main" id="{25C9C904-0E1D-0F4D-8D55-0377BD38F526}"/>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566;p59">
                <a:extLst>
                  <a:ext uri="{FF2B5EF4-FFF2-40B4-BE49-F238E27FC236}">
                    <a16:creationId xmlns:a16="http://schemas.microsoft.com/office/drawing/2014/main" id="{8379AC6E-5E7F-A346-A262-D7AA358DD609}"/>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567;p59">
                <a:extLst>
                  <a:ext uri="{FF2B5EF4-FFF2-40B4-BE49-F238E27FC236}">
                    <a16:creationId xmlns:a16="http://schemas.microsoft.com/office/drawing/2014/main" id="{D62E4EF4-D774-DB4D-80C5-A4861149E328}"/>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568;p59">
                <a:extLst>
                  <a:ext uri="{FF2B5EF4-FFF2-40B4-BE49-F238E27FC236}">
                    <a16:creationId xmlns:a16="http://schemas.microsoft.com/office/drawing/2014/main" id="{A7118480-B3D7-FC42-80B3-45E74AD5ABDF}"/>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569;p59">
                <a:extLst>
                  <a:ext uri="{FF2B5EF4-FFF2-40B4-BE49-F238E27FC236}">
                    <a16:creationId xmlns:a16="http://schemas.microsoft.com/office/drawing/2014/main" id="{71DEF0A5-EC76-8440-A600-3F303086306E}"/>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570;p59">
                <a:extLst>
                  <a:ext uri="{FF2B5EF4-FFF2-40B4-BE49-F238E27FC236}">
                    <a16:creationId xmlns:a16="http://schemas.microsoft.com/office/drawing/2014/main" id="{38DB3FC0-1FD4-FD40-846E-D4E7D1081518}"/>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571;p59">
                <a:extLst>
                  <a:ext uri="{FF2B5EF4-FFF2-40B4-BE49-F238E27FC236}">
                    <a16:creationId xmlns:a16="http://schemas.microsoft.com/office/drawing/2014/main" id="{4E58BA60-8B5F-D442-9828-7A98BA52D66F}"/>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1438;p58">
              <a:extLst>
                <a:ext uri="{FF2B5EF4-FFF2-40B4-BE49-F238E27FC236}">
                  <a16:creationId xmlns:a16="http://schemas.microsoft.com/office/drawing/2014/main" id="{26209635-0D03-994E-BA4C-83525157F74A}"/>
                </a:ext>
              </a:extLst>
            </p:cNvPr>
            <p:cNvGrpSpPr/>
            <p:nvPr/>
          </p:nvGrpSpPr>
          <p:grpSpPr>
            <a:xfrm>
              <a:off x="5011970" y="5228149"/>
              <a:ext cx="331993" cy="331993"/>
              <a:chOff x="870939" y="2439293"/>
              <a:chExt cx="331993" cy="331993"/>
            </a:xfrm>
            <a:solidFill>
              <a:schemeClr val="bg1"/>
            </a:solidFill>
          </p:grpSpPr>
          <p:sp>
            <p:nvSpPr>
              <p:cNvPr id="144" name="Google Shape;11439;p58">
                <a:extLst>
                  <a:ext uri="{FF2B5EF4-FFF2-40B4-BE49-F238E27FC236}">
                    <a16:creationId xmlns:a16="http://schemas.microsoft.com/office/drawing/2014/main" id="{EC4B1221-671E-C74A-A13C-F2F93C351499}"/>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440;p58">
                <a:extLst>
                  <a:ext uri="{FF2B5EF4-FFF2-40B4-BE49-F238E27FC236}">
                    <a16:creationId xmlns:a16="http://schemas.microsoft.com/office/drawing/2014/main" id="{82F65E09-55DE-1546-A77A-D0822BD4C10B}"/>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441;p58">
                <a:extLst>
                  <a:ext uri="{FF2B5EF4-FFF2-40B4-BE49-F238E27FC236}">
                    <a16:creationId xmlns:a16="http://schemas.microsoft.com/office/drawing/2014/main" id="{84614AFA-CFC2-974A-860F-43EB7FD78742}"/>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442;p58">
                <a:extLst>
                  <a:ext uri="{FF2B5EF4-FFF2-40B4-BE49-F238E27FC236}">
                    <a16:creationId xmlns:a16="http://schemas.microsoft.com/office/drawing/2014/main" id="{D976BCB0-34B5-9E47-8BF6-C934556145D9}"/>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443;p58">
                <a:extLst>
                  <a:ext uri="{FF2B5EF4-FFF2-40B4-BE49-F238E27FC236}">
                    <a16:creationId xmlns:a16="http://schemas.microsoft.com/office/drawing/2014/main" id="{BB9F409F-77E6-3A42-8781-4F2522A30D19}"/>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444;p58">
                <a:extLst>
                  <a:ext uri="{FF2B5EF4-FFF2-40B4-BE49-F238E27FC236}">
                    <a16:creationId xmlns:a16="http://schemas.microsoft.com/office/drawing/2014/main" id="{BEFF1602-EE6A-384C-92F7-04F221FB74FB}"/>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445;p58">
                <a:extLst>
                  <a:ext uri="{FF2B5EF4-FFF2-40B4-BE49-F238E27FC236}">
                    <a16:creationId xmlns:a16="http://schemas.microsoft.com/office/drawing/2014/main" id="{18D2E25D-4F65-2946-AE97-1EEAE36893F4}"/>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446;p58">
                <a:extLst>
                  <a:ext uri="{FF2B5EF4-FFF2-40B4-BE49-F238E27FC236}">
                    <a16:creationId xmlns:a16="http://schemas.microsoft.com/office/drawing/2014/main" id="{82C85C25-8A74-4145-972A-67A28B744C1A}"/>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447;p58">
                <a:extLst>
                  <a:ext uri="{FF2B5EF4-FFF2-40B4-BE49-F238E27FC236}">
                    <a16:creationId xmlns:a16="http://schemas.microsoft.com/office/drawing/2014/main" id="{6EF7B34E-C4B3-3A41-82DF-F8A9952D5918}"/>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448;p58">
                <a:extLst>
                  <a:ext uri="{FF2B5EF4-FFF2-40B4-BE49-F238E27FC236}">
                    <a16:creationId xmlns:a16="http://schemas.microsoft.com/office/drawing/2014/main" id="{7F3AE36C-1A63-A442-8A5F-AB35876D1C38}"/>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449;p58">
                <a:extLst>
                  <a:ext uri="{FF2B5EF4-FFF2-40B4-BE49-F238E27FC236}">
                    <a16:creationId xmlns:a16="http://schemas.microsoft.com/office/drawing/2014/main" id="{D5C933A4-C045-6341-82D5-58B3B2B5D62B}"/>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450;p58">
                <a:extLst>
                  <a:ext uri="{FF2B5EF4-FFF2-40B4-BE49-F238E27FC236}">
                    <a16:creationId xmlns:a16="http://schemas.microsoft.com/office/drawing/2014/main" id="{5BDE6503-0267-F441-8E3B-07CE066A8E73}"/>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451;p58">
                <a:extLst>
                  <a:ext uri="{FF2B5EF4-FFF2-40B4-BE49-F238E27FC236}">
                    <a16:creationId xmlns:a16="http://schemas.microsoft.com/office/drawing/2014/main" id="{0D42E23A-B4C1-C241-AA91-3EBBA929817D}"/>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452;p58">
                <a:extLst>
                  <a:ext uri="{FF2B5EF4-FFF2-40B4-BE49-F238E27FC236}">
                    <a16:creationId xmlns:a16="http://schemas.microsoft.com/office/drawing/2014/main" id="{CB160157-0913-214C-9DB1-032CC414C353}"/>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453;p58">
                <a:extLst>
                  <a:ext uri="{FF2B5EF4-FFF2-40B4-BE49-F238E27FC236}">
                    <a16:creationId xmlns:a16="http://schemas.microsoft.com/office/drawing/2014/main" id="{CEC23997-F9D1-6E4B-8B58-BDC6DB389A1D}"/>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454;p58">
                <a:extLst>
                  <a:ext uri="{FF2B5EF4-FFF2-40B4-BE49-F238E27FC236}">
                    <a16:creationId xmlns:a16="http://schemas.microsoft.com/office/drawing/2014/main" id="{E420FC09-DE3E-6A48-9831-3741F5412C8D}"/>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0523;p56">
              <a:extLst>
                <a:ext uri="{FF2B5EF4-FFF2-40B4-BE49-F238E27FC236}">
                  <a16:creationId xmlns:a16="http://schemas.microsoft.com/office/drawing/2014/main" id="{E17F3FB2-4BB9-FF4F-85A6-7618D2984656}"/>
                </a:ext>
              </a:extLst>
            </p:cNvPr>
            <p:cNvSpPr/>
            <p:nvPr/>
          </p:nvSpPr>
          <p:spPr>
            <a:xfrm>
              <a:off x="7439645" y="5127407"/>
              <a:ext cx="150829" cy="489274"/>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bg1"/>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pic>
          <p:nvPicPr>
            <p:cNvPr id="11" name="رسم 10" descr="مستند خطوط عريضة">
              <a:extLst>
                <a:ext uri="{FF2B5EF4-FFF2-40B4-BE49-F238E27FC236}">
                  <a16:creationId xmlns:a16="http://schemas.microsoft.com/office/drawing/2014/main" id="{F79F16F6-55EB-CC4A-A939-C89AC41D3A2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07406" y="2701144"/>
              <a:ext cx="487334" cy="487334"/>
            </a:xfrm>
            <a:prstGeom prst="rect">
              <a:avLst/>
            </a:prstGeom>
          </p:spPr>
        </p:pic>
        <p:pic>
          <p:nvPicPr>
            <p:cNvPr id="13" name="رسم 12" descr="نقود خطوط عريضة">
              <a:extLst>
                <a:ext uri="{FF2B5EF4-FFF2-40B4-BE49-F238E27FC236}">
                  <a16:creationId xmlns:a16="http://schemas.microsoft.com/office/drawing/2014/main" id="{A4B20D93-24A5-454B-AB85-AF89958C299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459271" y="2669339"/>
              <a:ext cx="513361" cy="513361"/>
            </a:xfrm>
            <a:prstGeom prst="rect">
              <a:avLst/>
            </a:prstGeom>
          </p:spPr>
        </p:pic>
      </p:grpSp>
      <p:pic>
        <p:nvPicPr>
          <p:cNvPr id="164" name="صورة 163">
            <a:extLst>
              <a:ext uri="{FF2B5EF4-FFF2-40B4-BE49-F238E27FC236}">
                <a16:creationId xmlns:a16="http://schemas.microsoft.com/office/drawing/2014/main" id="{0302F00B-B253-3746-90D7-107736B84283}"/>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
        <p:nvSpPr>
          <p:cNvPr id="2" name="مستطيل 1">
            <a:extLst>
              <a:ext uri="{FF2B5EF4-FFF2-40B4-BE49-F238E27FC236}">
                <a16:creationId xmlns:a16="http://schemas.microsoft.com/office/drawing/2014/main" id="{4D967878-73A2-3746-8C6E-C0BE7BD858E9}"/>
              </a:ext>
            </a:extLst>
          </p:cNvPr>
          <p:cNvSpPr/>
          <p:nvPr/>
        </p:nvSpPr>
        <p:spPr>
          <a:xfrm>
            <a:off x="1287795" y="3901435"/>
            <a:ext cx="9733935" cy="707886"/>
          </a:xfrm>
          <a:prstGeom prst="rect">
            <a:avLst/>
          </a:prstGeom>
        </p:spPr>
        <p:txBody>
          <a:bodyPr wrap="square">
            <a:spAutoFit/>
          </a:bodyPr>
          <a:lstStyle/>
          <a:p>
            <a:pPr lvl="0" algn="ctr">
              <a:defRPr/>
            </a:pPr>
            <a:r>
              <a:rPr lang="ar-SA" sz="2000" b="1" dirty="0">
                <a:solidFill>
                  <a:srgbClr val="40977C"/>
                </a:solidFill>
                <a:latin typeface="Calibri" panose="020F0502020204030204" pitchFamily="34" charset="0"/>
                <a:cs typeface="Calibri" panose="020F0502020204030204" pitchFamily="34" charset="0"/>
              </a:rPr>
              <a:t> في نهاية فترة محددة, يعد أمين الصندوق كشف المتحصلات يبين فيه المقبوضات النقدية , ويرسل للإدارة المالية لاستكمال اجراءات التسجيل.</a:t>
            </a:r>
          </a:p>
        </p:txBody>
      </p:sp>
    </p:spTree>
    <p:extLst>
      <p:ext uri="{BB962C8B-B14F-4D97-AF65-F5344CB8AC3E}">
        <p14:creationId xmlns:p14="http://schemas.microsoft.com/office/powerpoint/2010/main" val="19565855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a:r>
              <a:rPr lang="ar-SA" sz="4000" b="1" dirty="0">
                <a:latin typeface="Calibri" panose="020F0502020204030204" pitchFamily="34" charset="0"/>
                <a:cs typeface="Calibri" panose="020F0502020204030204" pitchFamily="34" charset="0"/>
              </a:rPr>
              <a:t>الدورة المستندية للمتحصلات</a:t>
            </a:r>
          </a:p>
        </p:txBody>
      </p: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14" name="مجموعة 13">
            <a:extLst>
              <a:ext uri="{FF2B5EF4-FFF2-40B4-BE49-F238E27FC236}">
                <a16:creationId xmlns:a16="http://schemas.microsoft.com/office/drawing/2014/main" id="{8253F1B1-8107-CF43-B557-D542834E6C60}"/>
              </a:ext>
            </a:extLst>
          </p:cNvPr>
          <p:cNvGrpSpPr/>
          <p:nvPr/>
        </p:nvGrpSpPr>
        <p:grpSpPr>
          <a:xfrm>
            <a:off x="2171700" y="1684910"/>
            <a:ext cx="9642785" cy="4712206"/>
            <a:chOff x="2556383" y="1698043"/>
            <a:chExt cx="8958901" cy="4712206"/>
          </a:xfrm>
        </p:grpSpPr>
        <p:grpSp>
          <p:nvGrpSpPr>
            <p:cNvPr id="22" name="مجموعة 21">
              <a:extLst>
                <a:ext uri="{FF2B5EF4-FFF2-40B4-BE49-F238E27FC236}">
                  <a16:creationId xmlns:a16="http://schemas.microsoft.com/office/drawing/2014/main" id="{E7A357C5-0129-AC4C-904A-CC1E5073EBBF}"/>
                </a:ext>
              </a:extLst>
            </p:cNvPr>
            <p:cNvGrpSpPr/>
            <p:nvPr/>
          </p:nvGrpSpPr>
          <p:grpSpPr>
            <a:xfrm>
              <a:off x="2556383" y="1698043"/>
              <a:ext cx="8958901" cy="4712206"/>
              <a:chOff x="1629283" y="1342443"/>
              <a:chExt cx="8958901" cy="4712206"/>
            </a:xfrm>
          </p:grpSpPr>
          <p:grpSp>
            <p:nvGrpSpPr>
              <p:cNvPr id="23" name="Group 113">
                <a:extLst>
                  <a:ext uri="{FF2B5EF4-FFF2-40B4-BE49-F238E27FC236}">
                    <a16:creationId xmlns:a16="http://schemas.microsoft.com/office/drawing/2014/main" id="{E8B39D31-D97D-EE45-B08D-98CF7873EA47}"/>
                  </a:ext>
                </a:extLst>
              </p:cNvPr>
              <p:cNvGrpSpPr/>
              <p:nvPr/>
            </p:nvGrpSpPr>
            <p:grpSpPr>
              <a:xfrm>
                <a:off x="1916044" y="2042907"/>
                <a:ext cx="8209257" cy="3587518"/>
                <a:chOff x="1916044" y="2042907"/>
                <a:chExt cx="8209257" cy="3587518"/>
              </a:xfrm>
            </p:grpSpPr>
            <p:sp>
              <p:nvSpPr>
                <p:cNvPr id="127" name="Rectangle 114">
                  <a:extLst>
                    <a:ext uri="{FF2B5EF4-FFF2-40B4-BE49-F238E27FC236}">
                      <a16:creationId xmlns:a16="http://schemas.microsoft.com/office/drawing/2014/main" id="{AF34D2A2-2D15-1A4F-91E0-EFBDC5FF62D9}"/>
                    </a:ext>
                  </a:extLst>
                </p:cNvPr>
                <p:cNvSpPr/>
                <p:nvPr/>
              </p:nvSpPr>
              <p:spPr>
                <a:xfrm flipH="1" flipV="1">
                  <a:off x="2992980" y="5436798"/>
                  <a:ext cx="4967064" cy="193627"/>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Rectangle 115">
                  <a:extLst>
                    <a:ext uri="{FF2B5EF4-FFF2-40B4-BE49-F238E27FC236}">
                      <a16:creationId xmlns:a16="http://schemas.microsoft.com/office/drawing/2014/main" id="{4A00FFBF-1010-4340-8EF7-95F78AF0B5DC}"/>
                    </a:ext>
                  </a:extLst>
                </p:cNvPr>
                <p:cNvSpPr/>
                <p:nvPr/>
              </p:nvSpPr>
              <p:spPr>
                <a:xfrm>
                  <a:off x="1916044" y="2042907"/>
                  <a:ext cx="7132320" cy="151791"/>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9" name="Straight Connector 116">
                  <a:extLst>
                    <a:ext uri="{FF2B5EF4-FFF2-40B4-BE49-F238E27FC236}">
                      <a16:creationId xmlns:a16="http://schemas.microsoft.com/office/drawing/2014/main" id="{B6C81796-1FD1-FB4D-9CFC-A15B418350C2}"/>
                    </a:ext>
                  </a:extLst>
                </p:cNvPr>
                <p:cNvCxnSpPr>
                  <a:cxnSpLocks/>
                </p:cNvCxnSpPr>
                <p:nvPr/>
              </p:nvCxnSpPr>
              <p:spPr>
                <a:xfrm>
                  <a:off x="1916045" y="2187906"/>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17">
                  <a:extLst>
                    <a:ext uri="{FF2B5EF4-FFF2-40B4-BE49-F238E27FC236}">
                      <a16:creationId xmlns:a16="http://schemas.microsoft.com/office/drawing/2014/main" id="{1760B37A-0057-0F49-9FA9-6054742F49AB}"/>
                    </a:ext>
                  </a:extLst>
                </p:cNvPr>
                <p:cNvCxnSpPr>
                  <a:cxnSpLocks/>
                </p:cNvCxnSpPr>
                <p:nvPr/>
              </p:nvCxnSpPr>
              <p:spPr>
                <a:xfrm>
                  <a:off x="2992981" y="5433233"/>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4" name="Rectangle 1">
                <a:extLst>
                  <a:ext uri="{FF2B5EF4-FFF2-40B4-BE49-F238E27FC236}">
                    <a16:creationId xmlns:a16="http://schemas.microsoft.com/office/drawing/2014/main" id="{9B440CFC-CE1D-7748-9D2E-67949903F748}"/>
                  </a:ext>
                </a:extLst>
              </p:cNvPr>
              <p:cNvSpPr/>
              <p:nvPr/>
            </p:nvSpPr>
            <p:spPr>
              <a:xfrm>
                <a:off x="1656120" y="2200229"/>
                <a:ext cx="8932064" cy="3238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1600"/>
              </a:p>
            </p:txBody>
          </p:sp>
          <p:grpSp>
            <p:nvGrpSpPr>
              <p:cNvPr id="25" name="Group 71">
                <a:extLst>
                  <a:ext uri="{FF2B5EF4-FFF2-40B4-BE49-F238E27FC236}">
                    <a16:creationId xmlns:a16="http://schemas.microsoft.com/office/drawing/2014/main" id="{7AE9361E-7398-AD4C-A914-0F61987372BA}"/>
                  </a:ext>
                </a:extLst>
              </p:cNvPr>
              <p:cNvGrpSpPr/>
              <p:nvPr/>
            </p:nvGrpSpPr>
            <p:grpSpPr>
              <a:xfrm>
                <a:off x="2421557" y="1974106"/>
                <a:ext cx="1228187" cy="1373580"/>
                <a:chOff x="2128762" y="1759851"/>
                <a:chExt cx="1381627" cy="1545184"/>
              </a:xfrm>
            </p:grpSpPr>
            <p:sp>
              <p:nvSpPr>
                <p:cNvPr id="121" name="Arrow: Down 72">
                  <a:extLst>
                    <a:ext uri="{FF2B5EF4-FFF2-40B4-BE49-F238E27FC236}">
                      <a16:creationId xmlns:a16="http://schemas.microsoft.com/office/drawing/2014/main" id="{B9972F72-D9C7-0E42-BB0F-8C9784AA8228}"/>
                    </a:ext>
                  </a:extLst>
                </p:cNvPr>
                <p:cNvSpPr/>
                <p:nvPr/>
              </p:nvSpPr>
              <p:spPr>
                <a:xfrm>
                  <a:off x="2218976"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2" name="Group 73">
                  <a:extLst>
                    <a:ext uri="{FF2B5EF4-FFF2-40B4-BE49-F238E27FC236}">
                      <a16:creationId xmlns:a16="http://schemas.microsoft.com/office/drawing/2014/main" id="{48408F53-4884-8A46-8F07-47E9564974E2}"/>
                    </a:ext>
                  </a:extLst>
                </p:cNvPr>
                <p:cNvGrpSpPr/>
                <p:nvPr/>
              </p:nvGrpSpPr>
              <p:grpSpPr>
                <a:xfrm>
                  <a:off x="2128762" y="1759851"/>
                  <a:ext cx="1381627" cy="1440179"/>
                  <a:chOff x="2128762" y="1759851"/>
                  <a:chExt cx="1381627" cy="1440179"/>
                </a:xfrm>
              </p:grpSpPr>
              <p:sp>
                <p:nvSpPr>
                  <p:cNvPr id="123" name="Rectangle 74">
                    <a:extLst>
                      <a:ext uri="{FF2B5EF4-FFF2-40B4-BE49-F238E27FC236}">
                        <a16:creationId xmlns:a16="http://schemas.microsoft.com/office/drawing/2014/main" id="{96CB4BC5-EB87-5F4B-A18C-5BD965A92604}"/>
                      </a:ext>
                    </a:extLst>
                  </p:cNvPr>
                  <p:cNvSpPr/>
                  <p:nvPr/>
                </p:nvSpPr>
                <p:spPr>
                  <a:xfrm>
                    <a:off x="2309478"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4" name="Partial Circle 75">
                    <a:extLst>
                      <a:ext uri="{FF2B5EF4-FFF2-40B4-BE49-F238E27FC236}">
                        <a16:creationId xmlns:a16="http://schemas.microsoft.com/office/drawing/2014/main" id="{6761592B-AAD7-3748-8CDE-2AD034D31A3E}"/>
                      </a:ext>
                    </a:extLst>
                  </p:cNvPr>
                  <p:cNvSpPr/>
                  <p:nvPr/>
                </p:nvSpPr>
                <p:spPr>
                  <a:xfrm rot="5400000">
                    <a:off x="2050780"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5" name="Partial Circle 76">
                    <a:extLst>
                      <a:ext uri="{FF2B5EF4-FFF2-40B4-BE49-F238E27FC236}">
                        <a16:creationId xmlns:a16="http://schemas.microsoft.com/office/drawing/2014/main" id="{9D8F6FB8-CF27-724E-B805-B4C1A62879F9}"/>
                      </a:ext>
                    </a:extLst>
                  </p:cNvPr>
                  <p:cNvSpPr/>
                  <p:nvPr/>
                </p:nvSpPr>
                <p:spPr>
                  <a:xfrm rot="5400000">
                    <a:off x="3081637"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6" name="Arrow: Down 77">
                    <a:extLst>
                      <a:ext uri="{FF2B5EF4-FFF2-40B4-BE49-F238E27FC236}">
                        <a16:creationId xmlns:a16="http://schemas.microsoft.com/office/drawing/2014/main" id="{777EBDFD-B17C-8140-9363-166762448BF1}"/>
                      </a:ext>
                    </a:extLst>
                  </p:cNvPr>
                  <p:cNvSpPr/>
                  <p:nvPr/>
                </p:nvSpPr>
                <p:spPr>
                  <a:xfrm>
                    <a:off x="2382315" y="2011945"/>
                    <a:ext cx="876300" cy="1188085"/>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600" dirty="0"/>
                  </a:p>
                </p:txBody>
              </p:sp>
            </p:grpSp>
          </p:grpSp>
          <p:grpSp>
            <p:nvGrpSpPr>
              <p:cNvPr id="26" name="Group 78">
                <a:extLst>
                  <a:ext uri="{FF2B5EF4-FFF2-40B4-BE49-F238E27FC236}">
                    <a16:creationId xmlns:a16="http://schemas.microsoft.com/office/drawing/2014/main" id="{A730C4AE-5DB5-D443-9A28-5BCE6ACDFAC6}"/>
                  </a:ext>
                </a:extLst>
              </p:cNvPr>
              <p:cNvGrpSpPr/>
              <p:nvPr/>
            </p:nvGrpSpPr>
            <p:grpSpPr>
              <a:xfrm>
                <a:off x="4803744" y="1974106"/>
                <a:ext cx="1228187" cy="1373580"/>
                <a:chOff x="4496330" y="1759851"/>
                <a:chExt cx="1381627" cy="1545184"/>
              </a:xfrm>
            </p:grpSpPr>
            <p:sp>
              <p:nvSpPr>
                <p:cNvPr id="115" name="Arrow: Down 79">
                  <a:extLst>
                    <a:ext uri="{FF2B5EF4-FFF2-40B4-BE49-F238E27FC236}">
                      <a16:creationId xmlns:a16="http://schemas.microsoft.com/office/drawing/2014/main" id="{533CA845-0369-CB41-8371-85647213718D}"/>
                    </a:ext>
                  </a:extLst>
                </p:cNvPr>
                <p:cNvSpPr/>
                <p:nvPr/>
              </p:nvSpPr>
              <p:spPr>
                <a:xfrm>
                  <a:off x="4569504"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 name="Group 80">
                  <a:extLst>
                    <a:ext uri="{FF2B5EF4-FFF2-40B4-BE49-F238E27FC236}">
                      <a16:creationId xmlns:a16="http://schemas.microsoft.com/office/drawing/2014/main" id="{9E9A635B-22FB-584A-8E8A-0F8CFEB6D6BB}"/>
                    </a:ext>
                  </a:extLst>
                </p:cNvPr>
                <p:cNvGrpSpPr/>
                <p:nvPr/>
              </p:nvGrpSpPr>
              <p:grpSpPr>
                <a:xfrm>
                  <a:off x="4496330" y="1759851"/>
                  <a:ext cx="1381627" cy="1440180"/>
                  <a:chOff x="4496330" y="1759851"/>
                  <a:chExt cx="1381627" cy="1440180"/>
                </a:xfrm>
              </p:grpSpPr>
              <p:sp>
                <p:nvSpPr>
                  <p:cNvPr id="117" name="Rectangle 81">
                    <a:extLst>
                      <a:ext uri="{FF2B5EF4-FFF2-40B4-BE49-F238E27FC236}">
                        <a16:creationId xmlns:a16="http://schemas.microsoft.com/office/drawing/2014/main" id="{1BEEEB1C-1674-3245-B618-9C20F19AB8F3}"/>
                      </a:ext>
                    </a:extLst>
                  </p:cNvPr>
                  <p:cNvSpPr/>
                  <p:nvPr/>
                </p:nvSpPr>
                <p:spPr>
                  <a:xfrm>
                    <a:off x="4677046"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8" name="Partial Circle 82">
                    <a:extLst>
                      <a:ext uri="{FF2B5EF4-FFF2-40B4-BE49-F238E27FC236}">
                        <a16:creationId xmlns:a16="http://schemas.microsoft.com/office/drawing/2014/main" id="{2FEA6942-7CEF-8E45-8F51-3FB3960186AA}"/>
                      </a:ext>
                    </a:extLst>
                  </p:cNvPr>
                  <p:cNvSpPr/>
                  <p:nvPr/>
                </p:nvSpPr>
                <p:spPr>
                  <a:xfrm rot="5400000">
                    <a:off x="4418348"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9" name="Partial Circle 83">
                    <a:extLst>
                      <a:ext uri="{FF2B5EF4-FFF2-40B4-BE49-F238E27FC236}">
                        <a16:creationId xmlns:a16="http://schemas.microsoft.com/office/drawing/2014/main" id="{1A39F5E3-7385-A94A-A47B-82F720903405}"/>
                      </a:ext>
                    </a:extLst>
                  </p:cNvPr>
                  <p:cNvSpPr/>
                  <p:nvPr/>
                </p:nvSpPr>
                <p:spPr>
                  <a:xfrm rot="5400000">
                    <a:off x="5449205"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0" name="Arrow: Down 84">
                    <a:extLst>
                      <a:ext uri="{FF2B5EF4-FFF2-40B4-BE49-F238E27FC236}">
                        <a16:creationId xmlns:a16="http://schemas.microsoft.com/office/drawing/2014/main" id="{CFA9A1C6-C8D3-5F43-BFED-B6CCD7351A72}"/>
                      </a:ext>
                    </a:extLst>
                  </p:cNvPr>
                  <p:cNvSpPr/>
                  <p:nvPr/>
                </p:nvSpPr>
                <p:spPr>
                  <a:xfrm>
                    <a:off x="4749883" y="2011945"/>
                    <a:ext cx="876300" cy="1188086"/>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7" name="Group 85">
                <a:extLst>
                  <a:ext uri="{FF2B5EF4-FFF2-40B4-BE49-F238E27FC236}">
                    <a16:creationId xmlns:a16="http://schemas.microsoft.com/office/drawing/2014/main" id="{95E7D387-E92F-BA48-BEC1-B58453703C93}"/>
                  </a:ext>
                </a:extLst>
              </p:cNvPr>
              <p:cNvGrpSpPr/>
              <p:nvPr/>
            </p:nvGrpSpPr>
            <p:grpSpPr>
              <a:xfrm>
                <a:off x="7185932" y="1974106"/>
                <a:ext cx="1228187" cy="1373580"/>
                <a:chOff x="6863897" y="1759851"/>
                <a:chExt cx="1381627" cy="1545184"/>
              </a:xfrm>
            </p:grpSpPr>
            <p:sp>
              <p:nvSpPr>
                <p:cNvPr id="103" name="Arrow: Down 86">
                  <a:extLst>
                    <a:ext uri="{FF2B5EF4-FFF2-40B4-BE49-F238E27FC236}">
                      <a16:creationId xmlns:a16="http://schemas.microsoft.com/office/drawing/2014/main" id="{C40A5FD0-4A39-164F-9874-49E7C4597CC5}"/>
                    </a:ext>
                  </a:extLst>
                </p:cNvPr>
                <p:cNvSpPr/>
                <p:nvPr/>
              </p:nvSpPr>
              <p:spPr>
                <a:xfrm>
                  <a:off x="6956409"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7" name="Group 87">
                  <a:extLst>
                    <a:ext uri="{FF2B5EF4-FFF2-40B4-BE49-F238E27FC236}">
                      <a16:creationId xmlns:a16="http://schemas.microsoft.com/office/drawing/2014/main" id="{7D12D0F7-4232-F241-9E0B-C4A6F68198FE}"/>
                    </a:ext>
                  </a:extLst>
                </p:cNvPr>
                <p:cNvGrpSpPr/>
                <p:nvPr/>
              </p:nvGrpSpPr>
              <p:grpSpPr>
                <a:xfrm>
                  <a:off x="6863897" y="1759851"/>
                  <a:ext cx="1381627" cy="1440179"/>
                  <a:chOff x="6863897" y="1759851"/>
                  <a:chExt cx="1381627" cy="1440179"/>
                </a:xfrm>
              </p:grpSpPr>
              <p:sp>
                <p:nvSpPr>
                  <p:cNvPr id="111" name="Rectangle 88">
                    <a:extLst>
                      <a:ext uri="{FF2B5EF4-FFF2-40B4-BE49-F238E27FC236}">
                        <a16:creationId xmlns:a16="http://schemas.microsoft.com/office/drawing/2014/main" id="{76857D09-4D19-7F44-8875-16DA99A04DA7}"/>
                      </a:ext>
                    </a:extLst>
                  </p:cNvPr>
                  <p:cNvSpPr/>
                  <p:nvPr/>
                </p:nvSpPr>
                <p:spPr>
                  <a:xfrm>
                    <a:off x="7044613"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 name="Partial Circle 89">
                    <a:extLst>
                      <a:ext uri="{FF2B5EF4-FFF2-40B4-BE49-F238E27FC236}">
                        <a16:creationId xmlns:a16="http://schemas.microsoft.com/office/drawing/2014/main" id="{17231CDC-FA78-1E48-B44F-5B425FEA2871}"/>
                      </a:ext>
                    </a:extLst>
                  </p:cNvPr>
                  <p:cNvSpPr/>
                  <p:nvPr/>
                </p:nvSpPr>
                <p:spPr>
                  <a:xfrm rot="5400000">
                    <a:off x="6785915"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3" name="Partial Circle 90">
                    <a:extLst>
                      <a:ext uri="{FF2B5EF4-FFF2-40B4-BE49-F238E27FC236}">
                        <a16:creationId xmlns:a16="http://schemas.microsoft.com/office/drawing/2014/main" id="{E31334B5-51BE-6348-9E00-47B76E98608C}"/>
                      </a:ext>
                    </a:extLst>
                  </p:cNvPr>
                  <p:cNvSpPr/>
                  <p:nvPr/>
                </p:nvSpPr>
                <p:spPr>
                  <a:xfrm rot="5400000">
                    <a:off x="7816772"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4" name="Arrow: Down 91">
                    <a:extLst>
                      <a:ext uri="{FF2B5EF4-FFF2-40B4-BE49-F238E27FC236}">
                        <a16:creationId xmlns:a16="http://schemas.microsoft.com/office/drawing/2014/main" id="{703A6277-3BBE-3A4C-850A-1B8C5E9FB776}"/>
                      </a:ext>
                    </a:extLst>
                  </p:cNvPr>
                  <p:cNvSpPr/>
                  <p:nvPr/>
                </p:nvSpPr>
                <p:spPr>
                  <a:xfrm>
                    <a:off x="7117450" y="2011943"/>
                    <a:ext cx="876300" cy="1188087"/>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92">
                <a:extLst>
                  <a:ext uri="{FF2B5EF4-FFF2-40B4-BE49-F238E27FC236}">
                    <a16:creationId xmlns:a16="http://schemas.microsoft.com/office/drawing/2014/main" id="{28BE5062-A821-E742-9628-034E0D538653}"/>
                  </a:ext>
                </a:extLst>
              </p:cNvPr>
              <p:cNvGrpSpPr/>
              <p:nvPr/>
            </p:nvGrpSpPr>
            <p:grpSpPr>
              <a:xfrm>
                <a:off x="3649744" y="4278398"/>
                <a:ext cx="1228187" cy="1376604"/>
                <a:chOff x="4059069" y="3837925"/>
                <a:chExt cx="1381627" cy="1548586"/>
              </a:xfrm>
            </p:grpSpPr>
            <p:sp>
              <p:nvSpPr>
                <p:cNvPr id="88" name="Arrow: Down 93">
                  <a:extLst>
                    <a:ext uri="{FF2B5EF4-FFF2-40B4-BE49-F238E27FC236}">
                      <a16:creationId xmlns:a16="http://schemas.microsoft.com/office/drawing/2014/main" id="{41DC34EE-CD78-0244-8BA0-12630522FE58}"/>
                    </a:ext>
                  </a:extLst>
                </p:cNvPr>
                <p:cNvSpPr/>
                <p:nvPr/>
              </p:nvSpPr>
              <p:spPr>
                <a:xfrm flipH="1" flipV="1">
                  <a:off x="4319481"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90" name="Group 94">
                  <a:extLst>
                    <a:ext uri="{FF2B5EF4-FFF2-40B4-BE49-F238E27FC236}">
                      <a16:creationId xmlns:a16="http://schemas.microsoft.com/office/drawing/2014/main" id="{69F79C00-9243-4544-84AE-F906C92107D3}"/>
                    </a:ext>
                  </a:extLst>
                </p:cNvPr>
                <p:cNvGrpSpPr/>
                <p:nvPr/>
              </p:nvGrpSpPr>
              <p:grpSpPr>
                <a:xfrm>
                  <a:off x="4059069" y="3946332"/>
                  <a:ext cx="1381627" cy="1440179"/>
                  <a:chOff x="4059069" y="3946332"/>
                  <a:chExt cx="1381627" cy="1440179"/>
                </a:xfrm>
              </p:grpSpPr>
              <p:sp>
                <p:nvSpPr>
                  <p:cNvPr id="91" name="Rectangle 95">
                    <a:extLst>
                      <a:ext uri="{FF2B5EF4-FFF2-40B4-BE49-F238E27FC236}">
                        <a16:creationId xmlns:a16="http://schemas.microsoft.com/office/drawing/2014/main" id="{7E3DDB77-613B-4845-A030-F7E87690143C}"/>
                      </a:ext>
                    </a:extLst>
                  </p:cNvPr>
                  <p:cNvSpPr/>
                  <p:nvPr/>
                </p:nvSpPr>
                <p:spPr>
                  <a:xfrm flipV="1">
                    <a:off x="4239785" y="5134415"/>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3" name="Partial Circle 96">
                    <a:extLst>
                      <a:ext uri="{FF2B5EF4-FFF2-40B4-BE49-F238E27FC236}">
                        <a16:creationId xmlns:a16="http://schemas.microsoft.com/office/drawing/2014/main" id="{AC41B0E6-EC03-364A-9ACF-01BA961509C8}"/>
                      </a:ext>
                    </a:extLst>
                  </p:cNvPr>
                  <p:cNvSpPr/>
                  <p:nvPr/>
                </p:nvSpPr>
                <p:spPr>
                  <a:xfrm rot="16200000" flipV="1">
                    <a:off x="3981087" y="4957758"/>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5" name="Partial Circle 97">
                    <a:extLst>
                      <a:ext uri="{FF2B5EF4-FFF2-40B4-BE49-F238E27FC236}">
                        <a16:creationId xmlns:a16="http://schemas.microsoft.com/office/drawing/2014/main" id="{74DF20CA-F989-3146-A493-981C0ED6437B}"/>
                      </a:ext>
                    </a:extLst>
                  </p:cNvPr>
                  <p:cNvSpPr/>
                  <p:nvPr/>
                </p:nvSpPr>
                <p:spPr>
                  <a:xfrm rot="16200000" flipV="1">
                    <a:off x="5011944" y="4957759"/>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99" name="Arrow: Down 98">
                    <a:extLst>
                      <a:ext uri="{FF2B5EF4-FFF2-40B4-BE49-F238E27FC236}">
                        <a16:creationId xmlns:a16="http://schemas.microsoft.com/office/drawing/2014/main" id="{F468606A-16A5-1440-BDA2-B15AF02AFB00}"/>
                      </a:ext>
                    </a:extLst>
                  </p:cNvPr>
                  <p:cNvSpPr/>
                  <p:nvPr/>
                </p:nvSpPr>
                <p:spPr>
                  <a:xfrm flipV="1">
                    <a:off x="4312622" y="3946332"/>
                    <a:ext cx="876300" cy="1188085"/>
                  </a:xfrm>
                  <a:prstGeom prst="downArrow">
                    <a:avLst>
                      <a:gd name="adj1" fmla="val 77826"/>
                      <a:gd name="adj2" fmla="val 36957"/>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9" name="Group 99">
                <a:extLst>
                  <a:ext uri="{FF2B5EF4-FFF2-40B4-BE49-F238E27FC236}">
                    <a16:creationId xmlns:a16="http://schemas.microsoft.com/office/drawing/2014/main" id="{1AA4C29C-090B-6C48-9A10-FCDD90407D04}"/>
                  </a:ext>
                </a:extLst>
              </p:cNvPr>
              <p:cNvGrpSpPr/>
              <p:nvPr/>
            </p:nvGrpSpPr>
            <p:grpSpPr>
              <a:xfrm>
                <a:off x="5966246" y="4278398"/>
                <a:ext cx="1228187" cy="1376604"/>
                <a:chOff x="6426637" y="3837925"/>
                <a:chExt cx="1381627" cy="1548586"/>
              </a:xfrm>
            </p:grpSpPr>
            <p:sp>
              <p:nvSpPr>
                <p:cNvPr id="81" name="Arrow: Down 100">
                  <a:extLst>
                    <a:ext uri="{FF2B5EF4-FFF2-40B4-BE49-F238E27FC236}">
                      <a16:creationId xmlns:a16="http://schemas.microsoft.com/office/drawing/2014/main" id="{6EAAB6B8-5E44-854E-BF6F-2D4E7863752C}"/>
                    </a:ext>
                  </a:extLst>
                </p:cNvPr>
                <p:cNvSpPr/>
                <p:nvPr/>
              </p:nvSpPr>
              <p:spPr>
                <a:xfrm flipH="1" flipV="1">
                  <a:off x="6678890"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2" name="Group 101">
                  <a:extLst>
                    <a:ext uri="{FF2B5EF4-FFF2-40B4-BE49-F238E27FC236}">
                      <a16:creationId xmlns:a16="http://schemas.microsoft.com/office/drawing/2014/main" id="{31ABD639-5D18-2C48-AE39-6FE68E7F635C}"/>
                    </a:ext>
                  </a:extLst>
                </p:cNvPr>
                <p:cNvGrpSpPr/>
                <p:nvPr/>
              </p:nvGrpSpPr>
              <p:grpSpPr>
                <a:xfrm>
                  <a:off x="6426637" y="3946331"/>
                  <a:ext cx="1381627" cy="1440180"/>
                  <a:chOff x="6426637" y="3946331"/>
                  <a:chExt cx="1381627" cy="1440180"/>
                </a:xfrm>
              </p:grpSpPr>
              <p:sp>
                <p:nvSpPr>
                  <p:cNvPr id="83" name="Rectangle 102">
                    <a:extLst>
                      <a:ext uri="{FF2B5EF4-FFF2-40B4-BE49-F238E27FC236}">
                        <a16:creationId xmlns:a16="http://schemas.microsoft.com/office/drawing/2014/main" id="{AC3413BA-F5D9-9A4D-8406-359143FBFDC8}"/>
                      </a:ext>
                    </a:extLst>
                  </p:cNvPr>
                  <p:cNvSpPr/>
                  <p:nvPr/>
                </p:nvSpPr>
                <p:spPr>
                  <a:xfrm flipV="1">
                    <a:off x="6607353" y="5134415"/>
                    <a:ext cx="1037340" cy="250191"/>
                  </a:xfrm>
                  <a:prstGeom prst="rect">
                    <a:avLst/>
                  </a:prstGeom>
                  <a:solidFill>
                    <a:srgbClr val="587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Partial Circle 103">
                    <a:extLst>
                      <a:ext uri="{FF2B5EF4-FFF2-40B4-BE49-F238E27FC236}">
                        <a16:creationId xmlns:a16="http://schemas.microsoft.com/office/drawing/2014/main" id="{A592CEB2-482A-9B4E-A998-5A4592492EF3}"/>
                      </a:ext>
                    </a:extLst>
                  </p:cNvPr>
                  <p:cNvSpPr/>
                  <p:nvPr/>
                </p:nvSpPr>
                <p:spPr>
                  <a:xfrm rot="16200000" flipV="1">
                    <a:off x="6348655" y="4957758"/>
                    <a:ext cx="506734" cy="350769"/>
                  </a:xfrm>
                  <a:prstGeom prst="pie">
                    <a:avLst>
                      <a:gd name="adj1" fmla="val 5462498"/>
                      <a:gd name="adj2" fmla="val 16200000"/>
                    </a:avLst>
                  </a:prstGeom>
                  <a:gradFill flip="none" rotWithShape="1">
                    <a:gsLst>
                      <a:gs pos="0">
                        <a:srgbClr val="58758F">
                          <a:shade val="30000"/>
                          <a:satMod val="115000"/>
                        </a:srgbClr>
                      </a:gs>
                      <a:gs pos="50000">
                        <a:srgbClr val="58758F">
                          <a:shade val="67500"/>
                          <a:satMod val="115000"/>
                        </a:srgbClr>
                      </a:gs>
                      <a:gs pos="100000">
                        <a:srgbClr val="58758F">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5" name="Partial Circle 104">
                    <a:extLst>
                      <a:ext uri="{FF2B5EF4-FFF2-40B4-BE49-F238E27FC236}">
                        <a16:creationId xmlns:a16="http://schemas.microsoft.com/office/drawing/2014/main" id="{58B98D48-E622-2543-84DC-C16287866CA7}"/>
                      </a:ext>
                    </a:extLst>
                  </p:cNvPr>
                  <p:cNvSpPr/>
                  <p:nvPr/>
                </p:nvSpPr>
                <p:spPr>
                  <a:xfrm rot="16200000" flipV="1">
                    <a:off x="7379512" y="4957759"/>
                    <a:ext cx="506735" cy="350769"/>
                  </a:xfrm>
                  <a:prstGeom prst="pie">
                    <a:avLst>
                      <a:gd name="adj1" fmla="val 5462498"/>
                      <a:gd name="adj2" fmla="val 16200000"/>
                    </a:avLst>
                  </a:prstGeom>
                  <a:gradFill flip="none" rotWithShape="1">
                    <a:gsLst>
                      <a:gs pos="0">
                        <a:srgbClr val="58758F">
                          <a:shade val="30000"/>
                          <a:satMod val="115000"/>
                        </a:srgbClr>
                      </a:gs>
                      <a:gs pos="50000">
                        <a:srgbClr val="58758F">
                          <a:shade val="67500"/>
                          <a:satMod val="115000"/>
                        </a:srgbClr>
                      </a:gs>
                      <a:gs pos="100000">
                        <a:srgbClr val="58758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86" name="Arrow: Down 105">
                    <a:extLst>
                      <a:ext uri="{FF2B5EF4-FFF2-40B4-BE49-F238E27FC236}">
                        <a16:creationId xmlns:a16="http://schemas.microsoft.com/office/drawing/2014/main" id="{18CE64B1-BE43-054D-883D-62E914F59B42}"/>
                      </a:ext>
                    </a:extLst>
                  </p:cNvPr>
                  <p:cNvSpPr/>
                  <p:nvPr/>
                </p:nvSpPr>
                <p:spPr>
                  <a:xfrm flipV="1">
                    <a:off x="6680190" y="3946331"/>
                    <a:ext cx="876300" cy="1188086"/>
                  </a:xfrm>
                  <a:prstGeom prst="downArrow">
                    <a:avLst>
                      <a:gd name="adj1" fmla="val 77826"/>
                      <a:gd name="adj2" fmla="val 36957"/>
                    </a:avLst>
                  </a:prstGeom>
                  <a:solidFill>
                    <a:srgbClr val="587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31" name="TextBox 133">
                <a:extLst>
                  <a:ext uri="{FF2B5EF4-FFF2-40B4-BE49-F238E27FC236}">
                    <a16:creationId xmlns:a16="http://schemas.microsoft.com/office/drawing/2014/main" id="{B98F914E-F402-8A44-876C-FA9E39D3F1BB}"/>
                  </a:ext>
                </a:extLst>
              </p:cNvPr>
              <p:cNvSpPr txBox="1"/>
              <p:nvPr/>
            </p:nvSpPr>
            <p:spPr>
              <a:xfrm>
                <a:off x="3485049" y="5746872"/>
                <a:ext cx="1553356" cy="307777"/>
              </a:xfrm>
              <a:prstGeom prst="rect">
                <a:avLst/>
              </a:prstGeom>
              <a:noFill/>
            </p:spPr>
            <p:txBody>
              <a:bodyPr wrap="none" lIns="0" tIns="0" rIns="0" bIns="0" rtlCol="0">
                <a:spAutoFit/>
              </a:bodyPr>
              <a:lstStyle/>
              <a:p>
                <a:pPr lvl="0" algn="ctr" rtl="0"/>
                <a:r>
                  <a:rPr lang="ar-SA" sz="2000" b="1" dirty="0">
                    <a:solidFill>
                      <a:srgbClr val="7F7F7F"/>
                    </a:solidFill>
                    <a:latin typeface="Calibri" panose="020F0502020204030204" pitchFamily="34" charset="0"/>
                    <a:cs typeface="Calibri" panose="020F0502020204030204" pitchFamily="34" charset="0"/>
                  </a:rPr>
                  <a:t>اعداد ايصال استلام</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sp>
            <p:nvSpPr>
              <p:cNvPr id="33" name="TextBox 136">
                <a:extLst>
                  <a:ext uri="{FF2B5EF4-FFF2-40B4-BE49-F238E27FC236}">
                    <a16:creationId xmlns:a16="http://schemas.microsoft.com/office/drawing/2014/main" id="{E12980F9-2825-6847-896A-89934BBC47B7}"/>
                  </a:ext>
                </a:extLst>
              </p:cNvPr>
              <p:cNvSpPr txBox="1"/>
              <p:nvPr/>
            </p:nvSpPr>
            <p:spPr>
              <a:xfrm>
                <a:off x="5744393" y="5746872"/>
                <a:ext cx="1768113" cy="307777"/>
              </a:xfrm>
              <a:prstGeom prst="rect">
                <a:avLst/>
              </a:prstGeom>
              <a:noFill/>
            </p:spPr>
            <p:txBody>
              <a:bodyPr wrap="none" lIns="0" tIns="0" rIns="0" bIns="0" rtlCol="0">
                <a:spAutoFit/>
              </a:bodyPr>
              <a:lstStyle/>
              <a:p>
                <a:pPr lvl="0" algn="ctr" rtl="0"/>
                <a:r>
                  <a:rPr lang="ar-SA" sz="2000" b="1" dirty="0">
                    <a:solidFill>
                      <a:srgbClr val="58758F"/>
                    </a:solidFill>
                    <a:latin typeface="Calibri" panose="020F0502020204030204" pitchFamily="34" charset="0"/>
                    <a:cs typeface="Calibri" panose="020F0502020204030204" pitchFamily="34" charset="0"/>
                  </a:rPr>
                  <a:t>تسجيل المتحصلات</a:t>
                </a:r>
                <a:endParaRPr lang="ar-SA" sz="2000" b="1" dirty="0">
                  <a:solidFill>
                    <a:srgbClr val="58758F"/>
                  </a:solidFill>
                  <a:latin typeface="Calibri" panose="020F0502020204030204" pitchFamily="34" charset="0"/>
                  <a:cs typeface="Calibri" panose="020F0502020204030204" pitchFamily="34" charset="0"/>
                  <a:sym typeface="Fira Sans Extra Condensed Medium"/>
                </a:endParaRPr>
              </a:p>
            </p:txBody>
          </p:sp>
          <p:sp>
            <p:nvSpPr>
              <p:cNvPr id="37" name="TextBox 142">
                <a:extLst>
                  <a:ext uri="{FF2B5EF4-FFF2-40B4-BE49-F238E27FC236}">
                    <a16:creationId xmlns:a16="http://schemas.microsoft.com/office/drawing/2014/main" id="{A4552429-3A52-BB4D-BE8F-1FC2ADE56C71}"/>
                  </a:ext>
                </a:extLst>
              </p:cNvPr>
              <p:cNvSpPr txBox="1"/>
              <p:nvPr/>
            </p:nvSpPr>
            <p:spPr>
              <a:xfrm>
                <a:off x="2421153" y="1500105"/>
                <a:ext cx="1192942" cy="307777"/>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اعداد أمر قبض</a:t>
                </a:r>
              </a:p>
            </p:txBody>
          </p:sp>
          <p:sp>
            <p:nvSpPr>
              <p:cNvPr id="39" name="TextBox 144">
                <a:extLst>
                  <a:ext uri="{FF2B5EF4-FFF2-40B4-BE49-F238E27FC236}">
                    <a16:creationId xmlns:a16="http://schemas.microsoft.com/office/drawing/2014/main" id="{C4669C7A-2AFC-1245-B452-58CA87BE3BCD}"/>
                  </a:ext>
                </a:extLst>
              </p:cNvPr>
              <p:cNvSpPr txBox="1"/>
              <p:nvPr/>
            </p:nvSpPr>
            <p:spPr>
              <a:xfrm>
                <a:off x="4649396" y="1500104"/>
                <a:ext cx="1538463" cy="307777"/>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کشف المتحصلات</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sp>
            <p:nvSpPr>
              <p:cNvPr id="41" name="TextBox 146">
                <a:extLst>
                  <a:ext uri="{FF2B5EF4-FFF2-40B4-BE49-F238E27FC236}">
                    <a16:creationId xmlns:a16="http://schemas.microsoft.com/office/drawing/2014/main" id="{5F286B71-BD25-704F-B574-9B5CA0B5412B}"/>
                  </a:ext>
                </a:extLst>
              </p:cNvPr>
              <p:cNvSpPr txBox="1"/>
              <p:nvPr/>
            </p:nvSpPr>
            <p:spPr>
              <a:xfrm>
                <a:off x="6889509" y="1342443"/>
                <a:ext cx="1822614" cy="615553"/>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ايداع المتحصلات في </a:t>
                </a:r>
                <a:br>
                  <a:rPr lang="ar-SA" sz="2000" b="1" dirty="0">
                    <a:solidFill>
                      <a:srgbClr val="7F7F7F"/>
                    </a:solidFill>
                    <a:latin typeface="Calibri" panose="020F0502020204030204" pitchFamily="34" charset="0"/>
                    <a:cs typeface="Calibri" panose="020F0502020204030204" pitchFamily="34" charset="0"/>
                  </a:rPr>
                </a:br>
                <a:r>
                  <a:rPr lang="ar-SA" sz="2000" b="1" dirty="0">
                    <a:solidFill>
                      <a:srgbClr val="7F7F7F"/>
                    </a:solidFill>
                    <a:latin typeface="Calibri" panose="020F0502020204030204" pitchFamily="34" charset="0"/>
                    <a:cs typeface="Calibri" panose="020F0502020204030204" pitchFamily="34" charset="0"/>
                  </a:rPr>
                  <a:t>الحسابات الجارية</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grpSp>
            <p:nvGrpSpPr>
              <p:cNvPr id="48" name="Group 160">
                <a:extLst>
                  <a:ext uri="{FF2B5EF4-FFF2-40B4-BE49-F238E27FC236}">
                    <a16:creationId xmlns:a16="http://schemas.microsoft.com/office/drawing/2014/main" id="{7963DD1A-0EAA-A54E-B0D8-67DD1BE54A15}"/>
                  </a:ext>
                </a:extLst>
              </p:cNvPr>
              <p:cNvGrpSpPr/>
              <p:nvPr/>
            </p:nvGrpSpPr>
            <p:grpSpPr>
              <a:xfrm>
                <a:off x="8826733" y="4850675"/>
                <a:ext cx="334843" cy="334843"/>
                <a:chOff x="4319588" y="2492375"/>
                <a:chExt cx="287338" cy="287338"/>
              </a:xfrm>
              <a:solidFill>
                <a:schemeClr val="bg1"/>
              </a:solidFill>
              <a:effectLst/>
            </p:grpSpPr>
            <p:sp>
              <p:nvSpPr>
                <p:cNvPr id="73" name="Freeform 372">
                  <a:extLst>
                    <a:ext uri="{FF2B5EF4-FFF2-40B4-BE49-F238E27FC236}">
                      <a16:creationId xmlns:a16="http://schemas.microsoft.com/office/drawing/2014/main" id="{E1197654-3D17-7C45-B166-97D523D7D1DD}"/>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73">
                  <a:extLst>
                    <a:ext uri="{FF2B5EF4-FFF2-40B4-BE49-F238E27FC236}">
                      <a16:creationId xmlns:a16="http://schemas.microsoft.com/office/drawing/2014/main" id="{2CA36C5E-224D-F446-9254-172FA4EC92ED}"/>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164">
                <a:extLst>
                  <a:ext uri="{FF2B5EF4-FFF2-40B4-BE49-F238E27FC236}">
                    <a16:creationId xmlns:a16="http://schemas.microsoft.com/office/drawing/2014/main" id="{CEC7F873-75D6-F442-BA6F-6410F127FD26}"/>
                  </a:ext>
                </a:extLst>
              </p:cNvPr>
              <p:cNvGrpSpPr/>
              <p:nvPr/>
            </p:nvGrpSpPr>
            <p:grpSpPr>
              <a:xfrm>
                <a:off x="1629283" y="3678361"/>
                <a:ext cx="7277100" cy="270040"/>
                <a:chOff x="1629283" y="3678361"/>
                <a:chExt cx="7277100" cy="270040"/>
              </a:xfrm>
            </p:grpSpPr>
            <p:cxnSp>
              <p:nvCxnSpPr>
                <p:cNvPr id="50" name="Straight Connector 165">
                  <a:extLst>
                    <a:ext uri="{FF2B5EF4-FFF2-40B4-BE49-F238E27FC236}">
                      <a16:creationId xmlns:a16="http://schemas.microsoft.com/office/drawing/2014/main" id="{C7CD79A4-985E-7949-A23F-B4CA29D49E88}"/>
                    </a:ext>
                  </a:extLst>
                </p:cNvPr>
                <p:cNvCxnSpPr>
                  <a:cxnSpLocks/>
                </p:cNvCxnSpPr>
                <p:nvPr/>
              </p:nvCxnSpPr>
              <p:spPr>
                <a:xfrm>
                  <a:off x="1911964" y="3678361"/>
                  <a:ext cx="69147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167">
                  <a:extLst>
                    <a:ext uri="{FF2B5EF4-FFF2-40B4-BE49-F238E27FC236}">
                      <a16:creationId xmlns:a16="http://schemas.microsoft.com/office/drawing/2014/main" id="{44B83A9D-8DEA-AA4D-B63E-26DF18F2FCDF}"/>
                    </a:ext>
                  </a:extLst>
                </p:cNvPr>
                <p:cNvSpPr/>
                <p:nvPr/>
              </p:nvSpPr>
              <p:spPr>
                <a:xfrm>
                  <a:off x="1629283" y="3679810"/>
                  <a:ext cx="7277100" cy="268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132" name="Google Shape;12561;p59">
              <a:extLst>
                <a:ext uri="{FF2B5EF4-FFF2-40B4-BE49-F238E27FC236}">
                  <a16:creationId xmlns:a16="http://schemas.microsoft.com/office/drawing/2014/main" id="{ED852E7D-128F-2946-A049-A182CA9D8BE8}"/>
                </a:ext>
              </a:extLst>
            </p:cNvPr>
            <p:cNvGrpSpPr/>
            <p:nvPr/>
          </p:nvGrpSpPr>
          <p:grpSpPr>
            <a:xfrm>
              <a:off x="3808913" y="2810423"/>
              <a:ext cx="322914" cy="348543"/>
              <a:chOff x="2662884" y="1513044"/>
              <a:chExt cx="322914" cy="348543"/>
            </a:xfrm>
            <a:solidFill>
              <a:schemeClr val="bg1"/>
            </a:solidFill>
          </p:grpSpPr>
          <p:sp>
            <p:nvSpPr>
              <p:cNvPr id="133" name="Google Shape;12562;p59">
                <a:extLst>
                  <a:ext uri="{FF2B5EF4-FFF2-40B4-BE49-F238E27FC236}">
                    <a16:creationId xmlns:a16="http://schemas.microsoft.com/office/drawing/2014/main" id="{74BE8759-5CB9-474E-8B0F-C4C1FC0B30F0}"/>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563;p59">
                <a:extLst>
                  <a:ext uri="{FF2B5EF4-FFF2-40B4-BE49-F238E27FC236}">
                    <a16:creationId xmlns:a16="http://schemas.microsoft.com/office/drawing/2014/main" id="{DEB2104E-6D4E-F54B-8230-C108C531527C}"/>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564;p59">
                <a:extLst>
                  <a:ext uri="{FF2B5EF4-FFF2-40B4-BE49-F238E27FC236}">
                    <a16:creationId xmlns:a16="http://schemas.microsoft.com/office/drawing/2014/main" id="{AEFA5101-5F47-734E-8B82-988237C8AC3F}"/>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565;p59">
                <a:extLst>
                  <a:ext uri="{FF2B5EF4-FFF2-40B4-BE49-F238E27FC236}">
                    <a16:creationId xmlns:a16="http://schemas.microsoft.com/office/drawing/2014/main" id="{25C9C904-0E1D-0F4D-8D55-0377BD38F526}"/>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566;p59">
                <a:extLst>
                  <a:ext uri="{FF2B5EF4-FFF2-40B4-BE49-F238E27FC236}">
                    <a16:creationId xmlns:a16="http://schemas.microsoft.com/office/drawing/2014/main" id="{8379AC6E-5E7F-A346-A262-D7AA358DD609}"/>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567;p59">
                <a:extLst>
                  <a:ext uri="{FF2B5EF4-FFF2-40B4-BE49-F238E27FC236}">
                    <a16:creationId xmlns:a16="http://schemas.microsoft.com/office/drawing/2014/main" id="{D62E4EF4-D774-DB4D-80C5-A4861149E328}"/>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568;p59">
                <a:extLst>
                  <a:ext uri="{FF2B5EF4-FFF2-40B4-BE49-F238E27FC236}">
                    <a16:creationId xmlns:a16="http://schemas.microsoft.com/office/drawing/2014/main" id="{A7118480-B3D7-FC42-80B3-45E74AD5ABDF}"/>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569;p59">
                <a:extLst>
                  <a:ext uri="{FF2B5EF4-FFF2-40B4-BE49-F238E27FC236}">
                    <a16:creationId xmlns:a16="http://schemas.microsoft.com/office/drawing/2014/main" id="{71DEF0A5-EC76-8440-A600-3F303086306E}"/>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570;p59">
                <a:extLst>
                  <a:ext uri="{FF2B5EF4-FFF2-40B4-BE49-F238E27FC236}">
                    <a16:creationId xmlns:a16="http://schemas.microsoft.com/office/drawing/2014/main" id="{38DB3FC0-1FD4-FD40-846E-D4E7D1081518}"/>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571;p59">
                <a:extLst>
                  <a:ext uri="{FF2B5EF4-FFF2-40B4-BE49-F238E27FC236}">
                    <a16:creationId xmlns:a16="http://schemas.microsoft.com/office/drawing/2014/main" id="{4E58BA60-8B5F-D442-9828-7A98BA52D66F}"/>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1438;p58">
              <a:extLst>
                <a:ext uri="{FF2B5EF4-FFF2-40B4-BE49-F238E27FC236}">
                  <a16:creationId xmlns:a16="http://schemas.microsoft.com/office/drawing/2014/main" id="{26209635-0D03-994E-BA4C-83525157F74A}"/>
                </a:ext>
              </a:extLst>
            </p:cNvPr>
            <p:cNvGrpSpPr/>
            <p:nvPr/>
          </p:nvGrpSpPr>
          <p:grpSpPr>
            <a:xfrm>
              <a:off x="5011970" y="5228149"/>
              <a:ext cx="331993" cy="331993"/>
              <a:chOff x="870939" y="2439293"/>
              <a:chExt cx="331993" cy="331993"/>
            </a:xfrm>
            <a:solidFill>
              <a:schemeClr val="bg1"/>
            </a:solidFill>
          </p:grpSpPr>
          <p:sp>
            <p:nvSpPr>
              <p:cNvPr id="144" name="Google Shape;11439;p58">
                <a:extLst>
                  <a:ext uri="{FF2B5EF4-FFF2-40B4-BE49-F238E27FC236}">
                    <a16:creationId xmlns:a16="http://schemas.microsoft.com/office/drawing/2014/main" id="{EC4B1221-671E-C74A-A13C-F2F93C351499}"/>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440;p58">
                <a:extLst>
                  <a:ext uri="{FF2B5EF4-FFF2-40B4-BE49-F238E27FC236}">
                    <a16:creationId xmlns:a16="http://schemas.microsoft.com/office/drawing/2014/main" id="{82F65E09-55DE-1546-A77A-D0822BD4C10B}"/>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441;p58">
                <a:extLst>
                  <a:ext uri="{FF2B5EF4-FFF2-40B4-BE49-F238E27FC236}">
                    <a16:creationId xmlns:a16="http://schemas.microsoft.com/office/drawing/2014/main" id="{84614AFA-CFC2-974A-860F-43EB7FD78742}"/>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442;p58">
                <a:extLst>
                  <a:ext uri="{FF2B5EF4-FFF2-40B4-BE49-F238E27FC236}">
                    <a16:creationId xmlns:a16="http://schemas.microsoft.com/office/drawing/2014/main" id="{D976BCB0-34B5-9E47-8BF6-C934556145D9}"/>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443;p58">
                <a:extLst>
                  <a:ext uri="{FF2B5EF4-FFF2-40B4-BE49-F238E27FC236}">
                    <a16:creationId xmlns:a16="http://schemas.microsoft.com/office/drawing/2014/main" id="{BB9F409F-77E6-3A42-8781-4F2522A30D19}"/>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444;p58">
                <a:extLst>
                  <a:ext uri="{FF2B5EF4-FFF2-40B4-BE49-F238E27FC236}">
                    <a16:creationId xmlns:a16="http://schemas.microsoft.com/office/drawing/2014/main" id="{BEFF1602-EE6A-384C-92F7-04F221FB74FB}"/>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445;p58">
                <a:extLst>
                  <a:ext uri="{FF2B5EF4-FFF2-40B4-BE49-F238E27FC236}">
                    <a16:creationId xmlns:a16="http://schemas.microsoft.com/office/drawing/2014/main" id="{18D2E25D-4F65-2946-AE97-1EEAE36893F4}"/>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446;p58">
                <a:extLst>
                  <a:ext uri="{FF2B5EF4-FFF2-40B4-BE49-F238E27FC236}">
                    <a16:creationId xmlns:a16="http://schemas.microsoft.com/office/drawing/2014/main" id="{82C85C25-8A74-4145-972A-67A28B744C1A}"/>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447;p58">
                <a:extLst>
                  <a:ext uri="{FF2B5EF4-FFF2-40B4-BE49-F238E27FC236}">
                    <a16:creationId xmlns:a16="http://schemas.microsoft.com/office/drawing/2014/main" id="{6EF7B34E-C4B3-3A41-82DF-F8A9952D5918}"/>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448;p58">
                <a:extLst>
                  <a:ext uri="{FF2B5EF4-FFF2-40B4-BE49-F238E27FC236}">
                    <a16:creationId xmlns:a16="http://schemas.microsoft.com/office/drawing/2014/main" id="{7F3AE36C-1A63-A442-8A5F-AB35876D1C38}"/>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449;p58">
                <a:extLst>
                  <a:ext uri="{FF2B5EF4-FFF2-40B4-BE49-F238E27FC236}">
                    <a16:creationId xmlns:a16="http://schemas.microsoft.com/office/drawing/2014/main" id="{D5C933A4-C045-6341-82D5-58B3B2B5D62B}"/>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450;p58">
                <a:extLst>
                  <a:ext uri="{FF2B5EF4-FFF2-40B4-BE49-F238E27FC236}">
                    <a16:creationId xmlns:a16="http://schemas.microsoft.com/office/drawing/2014/main" id="{5BDE6503-0267-F441-8E3B-07CE066A8E73}"/>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451;p58">
                <a:extLst>
                  <a:ext uri="{FF2B5EF4-FFF2-40B4-BE49-F238E27FC236}">
                    <a16:creationId xmlns:a16="http://schemas.microsoft.com/office/drawing/2014/main" id="{0D42E23A-B4C1-C241-AA91-3EBBA929817D}"/>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452;p58">
                <a:extLst>
                  <a:ext uri="{FF2B5EF4-FFF2-40B4-BE49-F238E27FC236}">
                    <a16:creationId xmlns:a16="http://schemas.microsoft.com/office/drawing/2014/main" id="{CB160157-0913-214C-9DB1-032CC414C353}"/>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453;p58">
                <a:extLst>
                  <a:ext uri="{FF2B5EF4-FFF2-40B4-BE49-F238E27FC236}">
                    <a16:creationId xmlns:a16="http://schemas.microsoft.com/office/drawing/2014/main" id="{CEC23997-F9D1-6E4B-8B58-BDC6DB389A1D}"/>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454;p58">
                <a:extLst>
                  <a:ext uri="{FF2B5EF4-FFF2-40B4-BE49-F238E27FC236}">
                    <a16:creationId xmlns:a16="http://schemas.microsoft.com/office/drawing/2014/main" id="{E420FC09-DE3E-6A48-9831-3741F5412C8D}"/>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0523;p56">
              <a:extLst>
                <a:ext uri="{FF2B5EF4-FFF2-40B4-BE49-F238E27FC236}">
                  <a16:creationId xmlns:a16="http://schemas.microsoft.com/office/drawing/2014/main" id="{E17F3FB2-4BB9-FF4F-85A6-7618D2984656}"/>
                </a:ext>
              </a:extLst>
            </p:cNvPr>
            <p:cNvSpPr/>
            <p:nvPr/>
          </p:nvSpPr>
          <p:spPr>
            <a:xfrm>
              <a:off x="7439645" y="5127407"/>
              <a:ext cx="150829" cy="489274"/>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bg1"/>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pic>
          <p:nvPicPr>
            <p:cNvPr id="11" name="رسم 10" descr="مستند خطوط عريضة">
              <a:extLst>
                <a:ext uri="{FF2B5EF4-FFF2-40B4-BE49-F238E27FC236}">
                  <a16:creationId xmlns:a16="http://schemas.microsoft.com/office/drawing/2014/main" id="{F79F16F6-55EB-CC4A-A939-C89AC41D3A2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07406" y="2701144"/>
              <a:ext cx="487334" cy="487334"/>
            </a:xfrm>
            <a:prstGeom prst="rect">
              <a:avLst/>
            </a:prstGeom>
          </p:spPr>
        </p:pic>
        <p:pic>
          <p:nvPicPr>
            <p:cNvPr id="13" name="رسم 12" descr="نقود خطوط عريضة">
              <a:extLst>
                <a:ext uri="{FF2B5EF4-FFF2-40B4-BE49-F238E27FC236}">
                  <a16:creationId xmlns:a16="http://schemas.microsoft.com/office/drawing/2014/main" id="{A4B20D93-24A5-454B-AB85-AF89958C299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459271" y="2669339"/>
              <a:ext cx="513361" cy="513361"/>
            </a:xfrm>
            <a:prstGeom prst="rect">
              <a:avLst/>
            </a:prstGeom>
          </p:spPr>
        </p:pic>
      </p:grpSp>
      <p:pic>
        <p:nvPicPr>
          <p:cNvPr id="164" name="صورة 163">
            <a:extLst>
              <a:ext uri="{FF2B5EF4-FFF2-40B4-BE49-F238E27FC236}">
                <a16:creationId xmlns:a16="http://schemas.microsoft.com/office/drawing/2014/main" id="{0302F00B-B253-3746-90D7-107736B84283}"/>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
        <p:nvSpPr>
          <p:cNvPr id="2" name="مستطيل 1">
            <a:extLst>
              <a:ext uri="{FF2B5EF4-FFF2-40B4-BE49-F238E27FC236}">
                <a16:creationId xmlns:a16="http://schemas.microsoft.com/office/drawing/2014/main" id="{4D967878-73A2-3746-8C6E-C0BE7BD858E9}"/>
              </a:ext>
            </a:extLst>
          </p:cNvPr>
          <p:cNvSpPr/>
          <p:nvPr/>
        </p:nvSpPr>
        <p:spPr>
          <a:xfrm>
            <a:off x="377515" y="3901435"/>
            <a:ext cx="11436970" cy="707886"/>
          </a:xfrm>
          <a:prstGeom prst="rect">
            <a:avLst/>
          </a:prstGeom>
        </p:spPr>
        <p:txBody>
          <a:bodyPr wrap="square">
            <a:spAutoFit/>
          </a:bodyPr>
          <a:lstStyle/>
          <a:p>
            <a:pPr lvl="0" algn="ctr">
              <a:defRPr/>
            </a:pPr>
            <a:r>
              <a:rPr lang="ar-SA" sz="2000" b="1" dirty="0">
                <a:solidFill>
                  <a:srgbClr val="59758E"/>
                </a:solidFill>
                <a:latin typeface="Calibri" panose="020F0502020204030204" pitchFamily="34" charset="0"/>
                <a:cs typeface="Calibri" panose="020F0502020204030204" pitchFamily="34" charset="0"/>
              </a:rPr>
              <a:t>بعد وصول المستندات للإدارة المالية و تتم مراجعتها و التأكد من سلامتها ليتم اعداد اذن التسوية لإثبات العملية وقيدها في السجلات المحاسبية اليومية </a:t>
            </a:r>
          </a:p>
        </p:txBody>
      </p:sp>
    </p:spTree>
    <p:extLst>
      <p:ext uri="{BB962C8B-B14F-4D97-AF65-F5344CB8AC3E}">
        <p14:creationId xmlns:p14="http://schemas.microsoft.com/office/powerpoint/2010/main" val="3391035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257175" y="2028824"/>
            <a:ext cx="11429999" cy="4386264"/>
          </a:xfrm>
        </p:spPr>
        <p:txBody>
          <a:bodyPr>
            <a:noAutofit/>
          </a:bodyPr>
          <a:lstStyle/>
          <a:p>
            <a:r>
              <a:rPr lang="ar-SA" sz="2800" b="1" dirty="0">
                <a:solidFill>
                  <a:schemeClr val="accent5">
                    <a:lumMod val="50000"/>
                  </a:schemeClr>
                </a:solidFill>
                <a:latin typeface="Calibri" panose="020F0502020204030204" pitchFamily="34" charset="0"/>
                <a:cs typeface="Calibri" panose="020F0502020204030204" pitchFamily="34" charset="0"/>
              </a:rPr>
              <a:t>اولاً: الضوابط الوقائية.</a:t>
            </a:r>
          </a:p>
          <a:p>
            <a:pPr marL="0" indent="0" algn="r" defTabSz="914400" rtl="1" eaLnBrk="1" latinLnBrk="0" hangingPunct="1">
              <a:lnSpc>
                <a:spcPct val="90000"/>
              </a:lnSpc>
              <a:spcBef>
                <a:spcPts val="1000"/>
              </a:spcBef>
              <a:buFont typeface="Arial" panose="020B0604020202020204" pitchFamily="34" charset="0"/>
              <a:buNone/>
            </a:pPr>
            <a:r>
              <a:rPr lang="ar-SA" sz="2800" dirty="0">
                <a:latin typeface="Calibri" panose="020F0502020204030204" pitchFamily="34" charset="0"/>
                <a:cs typeface="Calibri" panose="020F0502020204030204" pitchFamily="34" charset="0"/>
              </a:rPr>
              <a:t>وهي الضوابط التي يتم وضعها لاكتشاف الأخطاء قبل حدوثها وذلك لمنع حدوث تلك الاخطاء.</a:t>
            </a:r>
          </a:p>
          <a:p>
            <a:pPr marL="0" indent="0" algn="r" defTabSz="914400" rtl="1" eaLnBrk="1" latinLnBrk="0" hangingPunct="1">
              <a:lnSpc>
                <a:spcPct val="90000"/>
              </a:lnSpc>
              <a:spcBef>
                <a:spcPts val="1000"/>
              </a:spcBef>
              <a:buFont typeface="Arial" panose="020B0604020202020204" pitchFamily="34" charset="0"/>
              <a:buNone/>
            </a:pPr>
            <a:r>
              <a:rPr lang="ar-SA" sz="2800" dirty="0">
                <a:latin typeface="Calibri" panose="020F0502020204030204" pitchFamily="34" charset="0"/>
                <a:cs typeface="Calibri" panose="020F0502020204030204" pitchFamily="34" charset="0"/>
              </a:rPr>
              <a:t/>
            </a:r>
            <a:br>
              <a:rPr lang="ar-SA" sz="2800" dirty="0">
                <a:latin typeface="Calibri" panose="020F0502020204030204" pitchFamily="34" charset="0"/>
                <a:cs typeface="Calibri" panose="020F0502020204030204" pitchFamily="34" charset="0"/>
              </a:rPr>
            </a:br>
            <a:endParaRPr lang="ar-SA" sz="28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r>
              <a:rPr lang="ar-SA" sz="2800" dirty="0">
                <a:latin typeface="Calibri" panose="020F0502020204030204" pitchFamily="34" charset="0"/>
                <a:cs typeface="Calibri" panose="020F0502020204030204" pitchFamily="34" charset="0"/>
              </a:rPr>
              <a:t>ومن الامثلة على ذلك:</a:t>
            </a:r>
          </a:p>
          <a:p>
            <a:pPr marL="285750" indent="-285750" algn="r" defTabSz="914400" rtl="1" eaLnBrk="1" latinLnBrk="0" hangingPunct="1">
              <a:lnSpc>
                <a:spcPct val="90000"/>
              </a:lnSpc>
              <a:spcBef>
                <a:spcPts val="1000"/>
              </a:spcBef>
              <a:buFont typeface="Wingdings" pitchFamily="2" charset="2"/>
              <a:buChar char="§"/>
            </a:pPr>
            <a:r>
              <a:rPr lang="ar-SA" sz="2800" dirty="0">
                <a:latin typeface="Calibri" panose="020F0502020204030204" pitchFamily="34" charset="0"/>
                <a:cs typeface="Calibri" panose="020F0502020204030204" pitchFamily="34" charset="0"/>
              </a:rPr>
              <a:t>الفصل بين الوظائف المتعارضة</a:t>
            </a:r>
            <a:r>
              <a:rPr lang="en-US" sz="2800" dirty="0">
                <a:latin typeface="Calibri" panose="020F0502020204030204" pitchFamily="34" charset="0"/>
                <a:cs typeface="Calibri" panose="020F0502020204030204" pitchFamily="34" charset="0"/>
              </a:rPr>
              <a:t>:</a:t>
            </a:r>
            <a:r>
              <a:rPr lang="ar-SA" sz="2800" dirty="0">
                <a:latin typeface="Calibri" panose="020F0502020204030204" pitchFamily="34" charset="0"/>
                <a:cs typeface="Calibri" panose="020F0502020204030204" pitchFamily="34" charset="0"/>
              </a:rPr>
              <a:t> مهام شراء واستلام المشتريات</a:t>
            </a:r>
          </a:p>
          <a:p>
            <a:pPr marL="285750" indent="-285750" algn="r" defTabSz="914400" rtl="1" eaLnBrk="1" latinLnBrk="0" hangingPunct="1">
              <a:lnSpc>
                <a:spcPct val="90000"/>
              </a:lnSpc>
              <a:spcBef>
                <a:spcPts val="1000"/>
              </a:spcBef>
              <a:buFont typeface="Wingdings" pitchFamily="2" charset="2"/>
              <a:buChar char="§"/>
            </a:pPr>
            <a:r>
              <a:rPr lang="ar-SA" sz="2800" dirty="0">
                <a:latin typeface="Calibri" panose="020F0502020204030204" pitchFamily="34" charset="0"/>
                <a:cs typeface="Calibri" panose="020F0502020204030204" pitchFamily="34" charset="0"/>
              </a:rPr>
              <a:t>الرقابة المزدوجة: المصادق على العمليات المحاسبية من قبل أكثر من موظف</a:t>
            </a:r>
          </a:p>
        </p:txBody>
      </p:sp>
      <p:pic>
        <p:nvPicPr>
          <p:cNvPr id="3" name="صورة 2">
            <a:extLst>
              <a:ext uri="{FF2B5EF4-FFF2-40B4-BE49-F238E27FC236}">
                <a16:creationId xmlns:a16="http://schemas.microsoft.com/office/drawing/2014/main" id="{75931EDA-CE21-5D4D-B4F6-41A16CC149F2}"/>
              </a:ext>
            </a:extLst>
          </p:cNvPr>
          <p:cNvPicPr>
            <a:picLocks noChangeAspect="1"/>
          </p:cNvPicPr>
          <p:nvPr/>
        </p:nvPicPr>
        <p:blipFill rotWithShape="1">
          <a:blip r:embed="rId3">
            <a:extLst>
              <a:ext uri="{28A0092B-C50C-407E-A947-70E740481C1C}">
                <a14:useLocalDpi xmlns:a14="http://schemas.microsoft.com/office/drawing/2010/main" val="0"/>
              </a:ext>
            </a:extLst>
          </a:blip>
          <a:srcRect l="14220" t="16916" r="16103" b="14199"/>
          <a:stretch/>
        </p:blipFill>
        <p:spPr>
          <a:xfrm>
            <a:off x="391886" y="4114800"/>
            <a:ext cx="1920240" cy="1907177"/>
          </a:xfrm>
          <a:prstGeom prst="rect">
            <a:avLst/>
          </a:prstGeom>
        </p:spPr>
      </p:pic>
    </p:spTree>
    <p:extLst>
      <p:ext uri="{BB962C8B-B14F-4D97-AF65-F5344CB8AC3E}">
        <p14:creationId xmlns:p14="http://schemas.microsoft.com/office/powerpoint/2010/main" val="24184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a:r>
              <a:rPr lang="ar-SA" sz="4000" b="1" dirty="0">
                <a:latin typeface="Calibri" panose="020F0502020204030204" pitchFamily="34" charset="0"/>
                <a:cs typeface="Calibri" panose="020F0502020204030204" pitchFamily="34" charset="0"/>
              </a:rPr>
              <a:t>الدورة المستندية للمتحصلات</a:t>
            </a:r>
          </a:p>
        </p:txBody>
      </p: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grpSp>
        <p:nvGrpSpPr>
          <p:cNvPr id="14" name="مجموعة 13">
            <a:extLst>
              <a:ext uri="{FF2B5EF4-FFF2-40B4-BE49-F238E27FC236}">
                <a16:creationId xmlns:a16="http://schemas.microsoft.com/office/drawing/2014/main" id="{8253F1B1-8107-CF43-B557-D542834E6C60}"/>
              </a:ext>
            </a:extLst>
          </p:cNvPr>
          <p:cNvGrpSpPr/>
          <p:nvPr/>
        </p:nvGrpSpPr>
        <p:grpSpPr>
          <a:xfrm>
            <a:off x="2171700" y="1684910"/>
            <a:ext cx="9642785" cy="4712206"/>
            <a:chOff x="2556383" y="1698043"/>
            <a:chExt cx="8958901" cy="4712206"/>
          </a:xfrm>
        </p:grpSpPr>
        <p:grpSp>
          <p:nvGrpSpPr>
            <p:cNvPr id="22" name="مجموعة 21">
              <a:extLst>
                <a:ext uri="{FF2B5EF4-FFF2-40B4-BE49-F238E27FC236}">
                  <a16:creationId xmlns:a16="http://schemas.microsoft.com/office/drawing/2014/main" id="{E7A357C5-0129-AC4C-904A-CC1E5073EBBF}"/>
                </a:ext>
              </a:extLst>
            </p:cNvPr>
            <p:cNvGrpSpPr/>
            <p:nvPr/>
          </p:nvGrpSpPr>
          <p:grpSpPr>
            <a:xfrm>
              <a:off x="2556383" y="1698043"/>
              <a:ext cx="8958901" cy="4712206"/>
              <a:chOff x="1629283" y="1342443"/>
              <a:chExt cx="8958901" cy="4712206"/>
            </a:xfrm>
          </p:grpSpPr>
          <p:grpSp>
            <p:nvGrpSpPr>
              <p:cNvPr id="23" name="Group 113">
                <a:extLst>
                  <a:ext uri="{FF2B5EF4-FFF2-40B4-BE49-F238E27FC236}">
                    <a16:creationId xmlns:a16="http://schemas.microsoft.com/office/drawing/2014/main" id="{E8B39D31-D97D-EE45-B08D-98CF7873EA47}"/>
                  </a:ext>
                </a:extLst>
              </p:cNvPr>
              <p:cNvGrpSpPr/>
              <p:nvPr/>
            </p:nvGrpSpPr>
            <p:grpSpPr>
              <a:xfrm>
                <a:off x="1916044" y="2042907"/>
                <a:ext cx="8209257" cy="3587518"/>
                <a:chOff x="1916044" y="2042907"/>
                <a:chExt cx="8209257" cy="3587518"/>
              </a:xfrm>
            </p:grpSpPr>
            <p:sp>
              <p:nvSpPr>
                <p:cNvPr id="127" name="Rectangle 114">
                  <a:extLst>
                    <a:ext uri="{FF2B5EF4-FFF2-40B4-BE49-F238E27FC236}">
                      <a16:creationId xmlns:a16="http://schemas.microsoft.com/office/drawing/2014/main" id="{AF34D2A2-2D15-1A4F-91E0-EFBDC5FF62D9}"/>
                    </a:ext>
                  </a:extLst>
                </p:cNvPr>
                <p:cNvSpPr/>
                <p:nvPr/>
              </p:nvSpPr>
              <p:spPr>
                <a:xfrm flipH="1" flipV="1">
                  <a:off x="2992980" y="5436798"/>
                  <a:ext cx="4967064" cy="193627"/>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Rectangle 115">
                  <a:extLst>
                    <a:ext uri="{FF2B5EF4-FFF2-40B4-BE49-F238E27FC236}">
                      <a16:creationId xmlns:a16="http://schemas.microsoft.com/office/drawing/2014/main" id="{4A00FFBF-1010-4340-8EF7-95F78AF0B5DC}"/>
                    </a:ext>
                  </a:extLst>
                </p:cNvPr>
                <p:cNvSpPr/>
                <p:nvPr/>
              </p:nvSpPr>
              <p:spPr>
                <a:xfrm>
                  <a:off x="1916044" y="2042907"/>
                  <a:ext cx="7132320" cy="151791"/>
                </a:xfrm>
                <a:prstGeom prst="rect">
                  <a:avLst/>
                </a:prstGeom>
                <a:gradFill flip="none" rotWithShape="1">
                  <a:gsLst>
                    <a:gs pos="14000">
                      <a:schemeClr val="tx1">
                        <a:alpha val="21000"/>
                      </a:schemeClr>
                    </a:gs>
                    <a:gs pos="55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9" name="Straight Connector 116">
                  <a:extLst>
                    <a:ext uri="{FF2B5EF4-FFF2-40B4-BE49-F238E27FC236}">
                      <a16:creationId xmlns:a16="http://schemas.microsoft.com/office/drawing/2014/main" id="{B6C81796-1FD1-FB4D-9CFC-A15B418350C2}"/>
                    </a:ext>
                  </a:extLst>
                </p:cNvPr>
                <p:cNvCxnSpPr>
                  <a:cxnSpLocks/>
                </p:cNvCxnSpPr>
                <p:nvPr/>
              </p:nvCxnSpPr>
              <p:spPr>
                <a:xfrm>
                  <a:off x="1916045" y="2187906"/>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17">
                  <a:extLst>
                    <a:ext uri="{FF2B5EF4-FFF2-40B4-BE49-F238E27FC236}">
                      <a16:creationId xmlns:a16="http://schemas.microsoft.com/office/drawing/2014/main" id="{1760B37A-0057-0F49-9FA9-6054742F49AB}"/>
                    </a:ext>
                  </a:extLst>
                </p:cNvPr>
                <p:cNvCxnSpPr>
                  <a:cxnSpLocks/>
                </p:cNvCxnSpPr>
                <p:nvPr/>
              </p:nvCxnSpPr>
              <p:spPr>
                <a:xfrm>
                  <a:off x="2992981" y="5433233"/>
                  <a:ext cx="71323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4" name="Rectangle 1">
                <a:extLst>
                  <a:ext uri="{FF2B5EF4-FFF2-40B4-BE49-F238E27FC236}">
                    <a16:creationId xmlns:a16="http://schemas.microsoft.com/office/drawing/2014/main" id="{9B440CFC-CE1D-7748-9D2E-67949903F748}"/>
                  </a:ext>
                </a:extLst>
              </p:cNvPr>
              <p:cNvSpPr/>
              <p:nvPr/>
            </p:nvSpPr>
            <p:spPr>
              <a:xfrm>
                <a:off x="1656120" y="2200229"/>
                <a:ext cx="8932064" cy="3238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1600"/>
              </a:p>
            </p:txBody>
          </p:sp>
          <p:grpSp>
            <p:nvGrpSpPr>
              <p:cNvPr id="25" name="Group 71">
                <a:extLst>
                  <a:ext uri="{FF2B5EF4-FFF2-40B4-BE49-F238E27FC236}">
                    <a16:creationId xmlns:a16="http://schemas.microsoft.com/office/drawing/2014/main" id="{7AE9361E-7398-AD4C-A914-0F61987372BA}"/>
                  </a:ext>
                </a:extLst>
              </p:cNvPr>
              <p:cNvGrpSpPr/>
              <p:nvPr/>
            </p:nvGrpSpPr>
            <p:grpSpPr>
              <a:xfrm>
                <a:off x="2421557" y="1974106"/>
                <a:ext cx="1228187" cy="1373580"/>
                <a:chOff x="2128762" y="1759851"/>
                <a:chExt cx="1381627" cy="1545184"/>
              </a:xfrm>
            </p:grpSpPr>
            <p:sp>
              <p:nvSpPr>
                <p:cNvPr id="121" name="Arrow: Down 72">
                  <a:extLst>
                    <a:ext uri="{FF2B5EF4-FFF2-40B4-BE49-F238E27FC236}">
                      <a16:creationId xmlns:a16="http://schemas.microsoft.com/office/drawing/2014/main" id="{B9972F72-D9C7-0E42-BB0F-8C9784AA8228}"/>
                    </a:ext>
                  </a:extLst>
                </p:cNvPr>
                <p:cNvSpPr/>
                <p:nvPr/>
              </p:nvSpPr>
              <p:spPr>
                <a:xfrm>
                  <a:off x="2218976"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2" name="Group 73">
                  <a:extLst>
                    <a:ext uri="{FF2B5EF4-FFF2-40B4-BE49-F238E27FC236}">
                      <a16:creationId xmlns:a16="http://schemas.microsoft.com/office/drawing/2014/main" id="{48408F53-4884-8A46-8F07-47E9564974E2}"/>
                    </a:ext>
                  </a:extLst>
                </p:cNvPr>
                <p:cNvGrpSpPr/>
                <p:nvPr/>
              </p:nvGrpSpPr>
              <p:grpSpPr>
                <a:xfrm>
                  <a:off x="2128762" y="1759851"/>
                  <a:ext cx="1381627" cy="1440179"/>
                  <a:chOff x="2128762" y="1759851"/>
                  <a:chExt cx="1381627" cy="1440179"/>
                </a:xfrm>
              </p:grpSpPr>
              <p:sp>
                <p:nvSpPr>
                  <p:cNvPr id="123" name="Rectangle 74">
                    <a:extLst>
                      <a:ext uri="{FF2B5EF4-FFF2-40B4-BE49-F238E27FC236}">
                        <a16:creationId xmlns:a16="http://schemas.microsoft.com/office/drawing/2014/main" id="{96CB4BC5-EB87-5F4B-A18C-5BD965A92604}"/>
                      </a:ext>
                    </a:extLst>
                  </p:cNvPr>
                  <p:cNvSpPr/>
                  <p:nvPr/>
                </p:nvSpPr>
                <p:spPr>
                  <a:xfrm>
                    <a:off x="2309478"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4" name="Partial Circle 75">
                    <a:extLst>
                      <a:ext uri="{FF2B5EF4-FFF2-40B4-BE49-F238E27FC236}">
                        <a16:creationId xmlns:a16="http://schemas.microsoft.com/office/drawing/2014/main" id="{6761592B-AAD7-3748-8CDE-2AD034D31A3E}"/>
                      </a:ext>
                    </a:extLst>
                  </p:cNvPr>
                  <p:cNvSpPr/>
                  <p:nvPr/>
                </p:nvSpPr>
                <p:spPr>
                  <a:xfrm rot="5400000">
                    <a:off x="2050780"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5" name="Partial Circle 76">
                    <a:extLst>
                      <a:ext uri="{FF2B5EF4-FFF2-40B4-BE49-F238E27FC236}">
                        <a16:creationId xmlns:a16="http://schemas.microsoft.com/office/drawing/2014/main" id="{9D8F6FB8-CF27-724E-B805-B4C1A62879F9}"/>
                      </a:ext>
                    </a:extLst>
                  </p:cNvPr>
                  <p:cNvSpPr/>
                  <p:nvPr/>
                </p:nvSpPr>
                <p:spPr>
                  <a:xfrm rot="5400000">
                    <a:off x="3081637"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6" name="Arrow: Down 77">
                    <a:extLst>
                      <a:ext uri="{FF2B5EF4-FFF2-40B4-BE49-F238E27FC236}">
                        <a16:creationId xmlns:a16="http://schemas.microsoft.com/office/drawing/2014/main" id="{777EBDFD-B17C-8140-9363-166762448BF1}"/>
                      </a:ext>
                    </a:extLst>
                  </p:cNvPr>
                  <p:cNvSpPr/>
                  <p:nvPr/>
                </p:nvSpPr>
                <p:spPr>
                  <a:xfrm>
                    <a:off x="2382315" y="2011945"/>
                    <a:ext cx="876300" cy="1188085"/>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600" dirty="0"/>
                  </a:p>
                </p:txBody>
              </p:sp>
            </p:grpSp>
          </p:grpSp>
          <p:grpSp>
            <p:nvGrpSpPr>
              <p:cNvPr id="26" name="Group 78">
                <a:extLst>
                  <a:ext uri="{FF2B5EF4-FFF2-40B4-BE49-F238E27FC236}">
                    <a16:creationId xmlns:a16="http://schemas.microsoft.com/office/drawing/2014/main" id="{A730C4AE-5DB5-D443-9A28-5BCE6ACDFAC6}"/>
                  </a:ext>
                </a:extLst>
              </p:cNvPr>
              <p:cNvGrpSpPr/>
              <p:nvPr/>
            </p:nvGrpSpPr>
            <p:grpSpPr>
              <a:xfrm>
                <a:off x="4803744" y="1974106"/>
                <a:ext cx="1228187" cy="1373580"/>
                <a:chOff x="4496330" y="1759851"/>
                <a:chExt cx="1381627" cy="1545184"/>
              </a:xfrm>
            </p:grpSpPr>
            <p:sp>
              <p:nvSpPr>
                <p:cNvPr id="115" name="Arrow: Down 79">
                  <a:extLst>
                    <a:ext uri="{FF2B5EF4-FFF2-40B4-BE49-F238E27FC236}">
                      <a16:creationId xmlns:a16="http://schemas.microsoft.com/office/drawing/2014/main" id="{533CA845-0369-CB41-8371-85647213718D}"/>
                    </a:ext>
                  </a:extLst>
                </p:cNvPr>
                <p:cNvSpPr/>
                <p:nvPr/>
              </p:nvSpPr>
              <p:spPr>
                <a:xfrm>
                  <a:off x="4569504"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 name="Group 80">
                  <a:extLst>
                    <a:ext uri="{FF2B5EF4-FFF2-40B4-BE49-F238E27FC236}">
                      <a16:creationId xmlns:a16="http://schemas.microsoft.com/office/drawing/2014/main" id="{9E9A635B-22FB-584A-8E8A-0F8CFEB6D6BB}"/>
                    </a:ext>
                  </a:extLst>
                </p:cNvPr>
                <p:cNvGrpSpPr/>
                <p:nvPr/>
              </p:nvGrpSpPr>
              <p:grpSpPr>
                <a:xfrm>
                  <a:off x="4496330" y="1759851"/>
                  <a:ext cx="1381627" cy="1440180"/>
                  <a:chOff x="4496330" y="1759851"/>
                  <a:chExt cx="1381627" cy="1440180"/>
                </a:xfrm>
              </p:grpSpPr>
              <p:sp>
                <p:nvSpPr>
                  <p:cNvPr id="117" name="Rectangle 81">
                    <a:extLst>
                      <a:ext uri="{FF2B5EF4-FFF2-40B4-BE49-F238E27FC236}">
                        <a16:creationId xmlns:a16="http://schemas.microsoft.com/office/drawing/2014/main" id="{1BEEEB1C-1674-3245-B618-9C20F19AB8F3}"/>
                      </a:ext>
                    </a:extLst>
                  </p:cNvPr>
                  <p:cNvSpPr/>
                  <p:nvPr/>
                </p:nvSpPr>
                <p:spPr>
                  <a:xfrm>
                    <a:off x="4677046" y="1761756"/>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8" name="Partial Circle 82">
                    <a:extLst>
                      <a:ext uri="{FF2B5EF4-FFF2-40B4-BE49-F238E27FC236}">
                        <a16:creationId xmlns:a16="http://schemas.microsoft.com/office/drawing/2014/main" id="{2FEA6942-7CEF-8E45-8F51-3FB3960186AA}"/>
                      </a:ext>
                    </a:extLst>
                  </p:cNvPr>
                  <p:cNvSpPr/>
                  <p:nvPr/>
                </p:nvSpPr>
                <p:spPr>
                  <a:xfrm rot="5400000">
                    <a:off x="4418348" y="1837835"/>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9" name="Partial Circle 83">
                    <a:extLst>
                      <a:ext uri="{FF2B5EF4-FFF2-40B4-BE49-F238E27FC236}">
                        <a16:creationId xmlns:a16="http://schemas.microsoft.com/office/drawing/2014/main" id="{1A39F5E3-7385-A94A-A47B-82F720903405}"/>
                      </a:ext>
                    </a:extLst>
                  </p:cNvPr>
                  <p:cNvSpPr/>
                  <p:nvPr/>
                </p:nvSpPr>
                <p:spPr>
                  <a:xfrm rot="5400000">
                    <a:off x="5449205" y="1837834"/>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0" name="Arrow: Down 84">
                    <a:extLst>
                      <a:ext uri="{FF2B5EF4-FFF2-40B4-BE49-F238E27FC236}">
                        <a16:creationId xmlns:a16="http://schemas.microsoft.com/office/drawing/2014/main" id="{CFA9A1C6-C8D3-5F43-BFED-B6CCD7351A72}"/>
                      </a:ext>
                    </a:extLst>
                  </p:cNvPr>
                  <p:cNvSpPr/>
                  <p:nvPr/>
                </p:nvSpPr>
                <p:spPr>
                  <a:xfrm>
                    <a:off x="4749883" y="2011945"/>
                    <a:ext cx="876300" cy="1188086"/>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7" name="Group 85">
                <a:extLst>
                  <a:ext uri="{FF2B5EF4-FFF2-40B4-BE49-F238E27FC236}">
                    <a16:creationId xmlns:a16="http://schemas.microsoft.com/office/drawing/2014/main" id="{95E7D387-E92F-BA48-BEC1-B58453703C93}"/>
                  </a:ext>
                </a:extLst>
              </p:cNvPr>
              <p:cNvGrpSpPr/>
              <p:nvPr/>
            </p:nvGrpSpPr>
            <p:grpSpPr>
              <a:xfrm>
                <a:off x="7185932" y="1974106"/>
                <a:ext cx="1228187" cy="1373580"/>
                <a:chOff x="6863897" y="1759851"/>
                <a:chExt cx="1381627" cy="1545184"/>
              </a:xfrm>
            </p:grpSpPr>
            <p:sp>
              <p:nvSpPr>
                <p:cNvPr id="103" name="Arrow: Down 86">
                  <a:extLst>
                    <a:ext uri="{FF2B5EF4-FFF2-40B4-BE49-F238E27FC236}">
                      <a16:creationId xmlns:a16="http://schemas.microsoft.com/office/drawing/2014/main" id="{C40A5FD0-4A39-164F-9874-49E7C4597CC5}"/>
                    </a:ext>
                  </a:extLst>
                </p:cNvPr>
                <p:cNvSpPr/>
                <p:nvPr/>
              </p:nvSpPr>
              <p:spPr>
                <a:xfrm>
                  <a:off x="6956409" y="1898612"/>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7" name="Group 87">
                  <a:extLst>
                    <a:ext uri="{FF2B5EF4-FFF2-40B4-BE49-F238E27FC236}">
                      <a16:creationId xmlns:a16="http://schemas.microsoft.com/office/drawing/2014/main" id="{7D12D0F7-4232-F241-9E0B-C4A6F68198FE}"/>
                    </a:ext>
                  </a:extLst>
                </p:cNvPr>
                <p:cNvGrpSpPr/>
                <p:nvPr/>
              </p:nvGrpSpPr>
              <p:grpSpPr>
                <a:xfrm>
                  <a:off x="6863897" y="1759851"/>
                  <a:ext cx="1381627" cy="1440179"/>
                  <a:chOff x="6863897" y="1759851"/>
                  <a:chExt cx="1381627" cy="1440179"/>
                </a:xfrm>
              </p:grpSpPr>
              <p:sp>
                <p:nvSpPr>
                  <p:cNvPr id="111" name="Rectangle 88">
                    <a:extLst>
                      <a:ext uri="{FF2B5EF4-FFF2-40B4-BE49-F238E27FC236}">
                        <a16:creationId xmlns:a16="http://schemas.microsoft.com/office/drawing/2014/main" id="{76857D09-4D19-7F44-8875-16DA99A04DA7}"/>
                      </a:ext>
                    </a:extLst>
                  </p:cNvPr>
                  <p:cNvSpPr/>
                  <p:nvPr/>
                </p:nvSpPr>
                <p:spPr>
                  <a:xfrm>
                    <a:off x="7044613" y="1761756"/>
                    <a:ext cx="1037340" cy="250191"/>
                  </a:xfrm>
                  <a:prstGeom prst="rect">
                    <a:avLst/>
                  </a:prstGeom>
                  <a:solidFill>
                    <a:srgbClr val="4D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 name="Partial Circle 89">
                    <a:extLst>
                      <a:ext uri="{FF2B5EF4-FFF2-40B4-BE49-F238E27FC236}">
                        <a16:creationId xmlns:a16="http://schemas.microsoft.com/office/drawing/2014/main" id="{17231CDC-FA78-1E48-B44F-5B425FEA2871}"/>
                      </a:ext>
                    </a:extLst>
                  </p:cNvPr>
                  <p:cNvSpPr/>
                  <p:nvPr/>
                </p:nvSpPr>
                <p:spPr>
                  <a:xfrm rot="5400000">
                    <a:off x="6785915" y="1837835"/>
                    <a:ext cx="506734" cy="350769"/>
                  </a:xfrm>
                  <a:prstGeom prst="pie">
                    <a:avLst>
                      <a:gd name="adj1" fmla="val 5462498"/>
                      <a:gd name="adj2" fmla="val 16200000"/>
                    </a:avLst>
                  </a:prstGeom>
                  <a:gradFill flip="none" rotWithShape="1">
                    <a:gsLst>
                      <a:gs pos="0">
                        <a:srgbClr val="4D99B4">
                          <a:shade val="30000"/>
                          <a:satMod val="115000"/>
                        </a:srgbClr>
                      </a:gs>
                      <a:gs pos="50000">
                        <a:srgbClr val="4D99B4">
                          <a:shade val="67500"/>
                          <a:satMod val="115000"/>
                        </a:srgbClr>
                      </a:gs>
                      <a:gs pos="100000">
                        <a:srgbClr val="4D99B4">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3" name="Partial Circle 90">
                    <a:extLst>
                      <a:ext uri="{FF2B5EF4-FFF2-40B4-BE49-F238E27FC236}">
                        <a16:creationId xmlns:a16="http://schemas.microsoft.com/office/drawing/2014/main" id="{E31334B5-51BE-6348-9E00-47B76E98608C}"/>
                      </a:ext>
                    </a:extLst>
                  </p:cNvPr>
                  <p:cNvSpPr/>
                  <p:nvPr/>
                </p:nvSpPr>
                <p:spPr>
                  <a:xfrm rot="5400000">
                    <a:off x="7816772" y="1837834"/>
                    <a:ext cx="506735" cy="350769"/>
                  </a:xfrm>
                  <a:prstGeom prst="pie">
                    <a:avLst>
                      <a:gd name="adj1" fmla="val 5462498"/>
                      <a:gd name="adj2" fmla="val 16200000"/>
                    </a:avLst>
                  </a:prstGeom>
                  <a:gradFill flip="none" rotWithShape="1">
                    <a:gsLst>
                      <a:gs pos="0">
                        <a:srgbClr val="4D99B4">
                          <a:shade val="30000"/>
                          <a:satMod val="115000"/>
                        </a:srgbClr>
                      </a:gs>
                      <a:gs pos="50000">
                        <a:srgbClr val="4D99B4">
                          <a:shade val="67500"/>
                          <a:satMod val="115000"/>
                        </a:srgbClr>
                      </a:gs>
                      <a:gs pos="100000">
                        <a:srgbClr val="4D99B4">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4" name="Arrow: Down 91">
                    <a:extLst>
                      <a:ext uri="{FF2B5EF4-FFF2-40B4-BE49-F238E27FC236}">
                        <a16:creationId xmlns:a16="http://schemas.microsoft.com/office/drawing/2014/main" id="{703A6277-3BBE-3A4C-850A-1B8C5E9FB776}"/>
                      </a:ext>
                    </a:extLst>
                  </p:cNvPr>
                  <p:cNvSpPr/>
                  <p:nvPr/>
                </p:nvSpPr>
                <p:spPr>
                  <a:xfrm>
                    <a:off x="7117450" y="2011943"/>
                    <a:ext cx="876300" cy="1188087"/>
                  </a:xfrm>
                  <a:prstGeom prst="downArrow">
                    <a:avLst>
                      <a:gd name="adj1" fmla="val 77826"/>
                      <a:gd name="adj2" fmla="val 36957"/>
                    </a:avLst>
                  </a:prstGeom>
                  <a:solidFill>
                    <a:srgbClr val="4D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92">
                <a:extLst>
                  <a:ext uri="{FF2B5EF4-FFF2-40B4-BE49-F238E27FC236}">
                    <a16:creationId xmlns:a16="http://schemas.microsoft.com/office/drawing/2014/main" id="{28BE5062-A821-E742-9628-034E0D538653}"/>
                  </a:ext>
                </a:extLst>
              </p:cNvPr>
              <p:cNvGrpSpPr/>
              <p:nvPr/>
            </p:nvGrpSpPr>
            <p:grpSpPr>
              <a:xfrm>
                <a:off x="3649744" y="4278398"/>
                <a:ext cx="1228187" cy="1376604"/>
                <a:chOff x="4059069" y="3837925"/>
                <a:chExt cx="1381627" cy="1548586"/>
              </a:xfrm>
            </p:grpSpPr>
            <p:sp>
              <p:nvSpPr>
                <p:cNvPr id="88" name="Arrow: Down 93">
                  <a:extLst>
                    <a:ext uri="{FF2B5EF4-FFF2-40B4-BE49-F238E27FC236}">
                      <a16:creationId xmlns:a16="http://schemas.microsoft.com/office/drawing/2014/main" id="{41DC34EE-CD78-0244-8BA0-12630522FE58}"/>
                    </a:ext>
                  </a:extLst>
                </p:cNvPr>
                <p:cNvSpPr/>
                <p:nvPr/>
              </p:nvSpPr>
              <p:spPr>
                <a:xfrm flipH="1" flipV="1">
                  <a:off x="4319481"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90" name="Group 94">
                  <a:extLst>
                    <a:ext uri="{FF2B5EF4-FFF2-40B4-BE49-F238E27FC236}">
                      <a16:creationId xmlns:a16="http://schemas.microsoft.com/office/drawing/2014/main" id="{69F79C00-9243-4544-84AE-F906C92107D3}"/>
                    </a:ext>
                  </a:extLst>
                </p:cNvPr>
                <p:cNvGrpSpPr/>
                <p:nvPr/>
              </p:nvGrpSpPr>
              <p:grpSpPr>
                <a:xfrm>
                  <a:off x="4059069" y="3946332"/>
                  <a:ext cx="1381627" cy="1440179"/>
                  <a:chOff x="4059069" y="3946332"/>
                  <a:chExt cx="1381627" cy="1440179"/>
                </a:xfrm>
              </p:grpSpPr>
              <p:sp>
                <p:nvSpPr>
                  <p:cNvPr id="91" name="Rectangle 95">
                    <a:extLst>
                      <a:ext uri="{FF2B5EF4-FFF2-40B4-BE49-F238E27FC236}">
                        <a16:creationId xmlns:a16="http://schemas.microsoft.com/office/drawing/2014/main" id="{7E3DDB77-613B-4845-A030-F7E87690143C}"/>
                      </a:ext>
                    </a:extLst>
                  </p:cNvPr>
                  <p:cNvSpPr/>
                  <p:nvPr/>
                </p:nvSpPr>
                <p:spPr>
                  <a:xfrm flipV="1">
                    <a:off x="4239785" y="5134415"/>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3" name="Partial Circle 96">
                    <a:extLst>
                      <a:ext uri="{FF2B5EF4-FFF2-40B4-BE49-F238E27FC236}">
                        <a16:creationId xmlns:a16="http://schemas.microsoft.com/office/drawing/2014/main" id="{AC41B0E6-EC03-364A-9ACF-01BA961509C8}"/>
                      </a:ext>
                    </a:extLst>
                  </p:cNvPr>
                  <p:cNvSpPr/>
                  <p:nvPr/>
                </p:nvSpPr>
                <p:spPr>
                  <a:xfrm rot="16200000" flipV="1">
                    <a:off x="3981087" y="4957758"/>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5" name="Partial Circle 97">
                    <a:extLst>
                      <a:ext uri="{FF2B5EF4-FFF2-40B4-BE49-F238E27FC236}">
                        <a16:creationId xmlns:a16="http://schemas.microsoft.com/office/drawing/2014/main" id="{74DF20CA-F989-3146-A493-981C0ED6437B}"/>
                      </a:ext>
                    </a:extLst>
                  </p:cNvPr>
                  <p:cNvSpPr/>
                  <p:nvPr/>
                </p:nvSpPr>
                <p:spPr>
                  <a:xfrm rot="16200000" flipV="1">
                    <a:off x="5011944" y="4957759"/>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99" name="Arrow: Down 98">
                    <a:extLst>
                      <a:ext uri="{FF2B5EF4-FFF2-40B4-BE49-F238E27FC236}">
                        <a16:creationId xmlns:a16="http://schemas.microsoft.com/office/drawing/2014/main" id="{F468606A-16A5-1440-BDA2-B15AF02AFB00}"/>
                      </a:ext>
                    </a:extLst>
                  </p:cNvPr>
                  <p:cNvSpPr/>
                  <p:nvPr/>
                </p:nvSpPr>
                <p:spPr>
                  <a:xfrm flipV="1">
                    <a:off x="4312622" y="3946332"/>
                    <a:ext cx="876300" cy="1188085"/>
                  </a:xfrm>
                  <a:prstGeom prst="downArrow">
                    <a:avLst>
                      <a:gd name="adj1" fmla="val 77826"/>
                      <a:gd name="adj2" fmla="val 36957"/>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9" name="Group 99">
                <a:extLst>
                  <a:ext uri="{FF2B5EF4-FFF2-40B4-BE49-F238E27FC236}">
                    <a16:creationId xmlns:a16="http://schemas.microsoft.com/office/drawing/2014/main" id="{1AA4C29C-090B-6C48-9A10-FCDD90407D04}"/>
                  </a:ext>
                </a:extLst>
              </p:cNvPr>
              <p:cNvGrpSpPr/>
              <p:nvPr/>
            </p:nvGrpSpPr>
            <p:grpSpPr>
              <a:xfrm>
                <a:off x="5966246" y="4278398"/>
                <a:ext cx="1228187" cy="1376604"/>
                <a:chOff x="6426637" y="3837925"/>
                <a:chExt cx="1381627" cy="1548586"/>
              </a:xfrm>
            </p:grpSpPr>
            <p:sp>
              <p:nvSpPr>
                <p:cNvPr id="81" name="Arrow: Down 100">
                  <a:extLst>
                    <a:ext uri="{FF2B5EF4-FFF2-40B4-BE49-F238E27FC236}">
                      <a16:creationId xmlns:a16="http://schemas.microsoft.com/office/drawing/2014/main" id="{6EAAB6B8-5E44-854E-BF6F-2D4E7863752C}"/>
                    </a:ext>
                  </a:extLst>
                </p:cNvPr>
                <p:cNvSpPr/>
                <p:nvPr/>
              </p:nvSpPr>
              <p:spPr>
                <a:xfrm flipH="1" flipV="1">
                  <a:off x="6678890" y="3837925"/>
                  <a:ext cx="1037341" cy="1406423"/>
                </a:xfrm>
                <a:prstGeom prst="downArrow">
                  <a:avLst>
                    <a:gd name="adj1" fmla="val 77826"/>
                    <a:gd name="adj2" fmla="val 36957"/>
                  </a:avLst>
                </a:prstGeom>
                <a:gradFill flip="none" rotWithShape="1">
                  <a:gsLst>
                    <a:gs pos="0">
                      <a:schemeClr val="bg1">
                        <a:alpha val="0"/>
                        <a:lumMod val="0"/>
                        <a:lumOff val="100000"/>
                      </a:schemeClr>
                    </a:gs>
                    <a:gs pos="75500">
                      <a:srgbClr val="808080">
                        <a:alpha val="11000"/>
                      </a:srgbClr>
                    </a:gs>
                    <a:gs pos="27000">
                      <a:schemeClr val="tx1">
                        <a:lumMod val="48000"/>
                        <a:lumOff val="52000"/>
                        <a:alpha val="0"/>
                      </a:schemeClr>
                    </a:gs>
                    <a:gs pos="100000">
                      <a:schemeClr val="bg1">
                        <a:alpha val="0"/>
                        <a:lumMod val="0"/>
                        <a:lumOff val="100000"/>
                      </a:schemeClr>
                    </a:gs>
                    <a:gs pos="55000">
                      <a:schemeClr val="tx1">
                        <a:alpha val="13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2" name="Group 101">
                  <a:extLst>
                    <a:ext uri="{FF2B5EF4-FFF2-40B4-BE49-F238E27FC236}">
                      <a16:creationId xmlns:a16="http://schemas.microsoft.com/office/drawing/2014/main" id="{31ABD639-5D18-2C48-AE39-6FE68E7F635C}"/>
                    </a:ext>
                  </a:extLst>
                </p:cNvPr>
                <p:cNvGrpSpPr/>
                <p:nvPr/>
              </p:nvGrpSpPr>
              <p:grpSpPr>
                <a:xfrm>
                  <a:off x="6426637" y="3946331"/>
                  <a:ext cx="1381627" cy="1440180"/>
                  <a:chOff x="6426637" y="3946331"/>
                  <a:chExt cx="1381627" cy="1440180"/>
                </a:xfrm>
              </p:grpSpPr>
              <p:sp>
                <p:nvSpPr>
                  <p:cNvPr id="83" name="Rectangle 102">
                    <a:extLst>
                      <a:ext uri="{FF2B5EF4-FFF2-40B4-BE49-F238E27FC236}">
                        <a16:creationId xmlns:a16="http://schemas.microsoft.com/office/drawing/2014/main" id="{AC3413BA-F5D9-9A4D-8406-359143FBFDC8}"/>
                      </a:ext>
                    </a:extLst>
                  </p:cNvPr>
                  <p:cNvSpPr/>
                  <p:nvPr/>
                </p:nvSpPr>
                <p:spPr>
                  <a:xfrm flipV="1">
                    <a:off x="6607353" y="5134415"/>
                    <a:ext cx="1037340" cy="2501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Partial Circle 103">
                    <a:extLst>
                      <a:ext uri="{FF2B5EF4-FFF2-40B4-BE49-F238E27FC236}">
                        <a16:creationId xmlns:a16="http://schemas.microsoft.com/office/drawing/2014/main" id="{A592CEB2-482A-9B4E-A998-5A4592492EF3}"/>
                      </a:ext>
                    </a:extLst>
                  </p:cNvPr>
                  <p:cNvSpPr/>
                  <p:nvPr/>
                </p:nvSpPr>
                <p:spPr>
                  <a:xfrm rot="16200000" flipV="1">
                    <a:off x="6348655" y="4957758"/>
                    <a:ext cx="506734"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5" name="Partial Circle 104">
                    <a:extLst>
                      <a:ext uri="{FF2B5EF4-FFF2-40B4-BE49-F238E27FC236}">
                        <a16:creationId xmlns:a16="http://schemas.microsoft.com/office/drawing/2014/main" id="{58B98D48-E622-2543-84DC-C16287866CA7}"/>
                      </a:ext>
                    </a:extLst>
                  </p:cNvPr>
                  <p:cNvSpPr/>
                  <p:nvPr/>
                </p:nvSpPr>
                <p:spPr>
                  <a:xfrm rot="16200000" flipV="1">
                    <a:off x="7379512" y="4957759"/>
                    <a:ext cx="506735" cy="350769"/>
                  </a:xfrm>
                  <a:prstGeom prst="pie">
                    <a:avLst>
                      <a:gd name="adj1" fmla="val 5462498"/>
                      <a:gd name="adj2" fmla="val 1620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86" name="Arrow: Down 105">
                    <a:extLst>
                      <a:ext uri="{FF2B5EF4-FFF2-40B4-BE49-F238E27FC236}">
                        <a16:creationId xmlns:a16="http://schemas.microsoft.com/office/drawing/2014/main" id="{18CE64B1-BE43-054D-883D-62E914F59B42}"/>
                      </a:ext>
                    </a:extLst>
                  </p:cNvPr>
                  <p:cNvSpPr/>
                  <p:nvPr/>
                </p:nvSpPr>
                <p:spPr>
                  <a:xfrm flipV="1">
                    <a:off x="6680190" y="3946331"/>
                    <a:ext cx="876300" cy="1188086"/>
                  </a:xfrm>
                  <a:prstGeom prst="downArrow">
                    <a:avLst>
                      <a:gd name="adj1" fmla="val 77826"/>
                      <a:gd name="adj2" fmla="val 36957"/>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31" name="TextBox 133">
                <a:extLst>
                  <a:ext uri="{FF2B5EF4-FFF2-40B4-BE49-F238E27FC236}">
                    <a16:creationId xmlns:a16="http://schemas.microsoft.com/office/drawing/2014/main" id="{B98F914E-F402-8A44-876C-FA9E39D3F1BB}"/>
                  </a:ext>
                </a:extLst>
              </p:cNvPr>
              <p:cNvSpPr txBox="1"/>
              <p:nvPr/>
            </p:nvSpPr>
            <p:spPr>
              <a:xfrm>
                <a:off x="3485049" y="5746872"/>
                <a:ext cx="1553356" cy="307777"/>
              </a:xfrm>
              <a:prstGeom prst="rect">
                <a:avLst/>
              </a:prstGeom>
              <a:noFill/>
            </p:spPr>
            <p:txBody>
              <a:bodyPr wrap="none" lIns="0" tIns="0" rIns="0" bIns="0" rtlCol="0">
                <a:spAutoFit/>
              </a:bodyPr>
              <a:lstStyle/>
              <a:p>
                <a:pPr lvl="0" algn="ctr" rtl="0"/>
                <a:r>
                  <a:rPr lang="ar-SA" sz="2000" b="1" dirty="0">
                    <a:solidFill>
                      <a:srgbClr val="7F7F7F"/>
                    </a:solidFill>
                    <a:latin typeface="Calibri" panose="020F0502020204030204" pitchFamily="34" charset="0"/>
                    <a:cs typeface="Calibri" panose="020F0502020204030204" pitchFamily="34" charset="0"/>
                  </a:rPr>
                  <a:t>اعداد ايصال استلام</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sp>
            <p:nvSpPr>
              <p:cNvPr id="33" name="TextBox 136">
                <a:extLst>
                  <a:ext uri="{FF2B5EF4-FFF2-40B4-BE49-F238E27FC236}">
                    <a16:creationId xmlns:a16="http://schemas.microsoft.com/office/drawing/2014/main" id="{E12980F9-2825-6847-896A-89934BBC47B7}"/>
                  </a:ext>
                </a:extLst>
              </p:cNvPr>
              <p:cNvSpPr txBox="1"/>
              <p:nvPr/>
            </p:nvSpPr>
            <p:spPr>
              <a:xfrm>
                <a:off x="5807092" y="5746872"/>
                <a:ext cx="1642714" cy="307777"/>
              </a:xfrm>
              <a:prstGeom prst="rect">
                <a:avLst/>
              </a:prstGeom>
              <a:noFill/>
            </p:spPr>
            <p:txBody>
              <a:bodyPr wrap="none" lIns="0" tIns="0" rIns="0" bIns="0" rtlCol="0">
                <a:spAutoFit/>
              </a:bodyPr>
              <a:lstStyle/>
              <a:p>
                <a:pPr lvl="0" algn="ctr" rtl="0"/>
                <a:r>
                  <a:rPr lang="ar-SA" sz="2000" b="1" dirty="0">
                    <a:solidFill>
                      <a:srgbClr val="7F7F7F"/>
                    </a:solidFill>
                    <a:latin typeface="Calibri" panose="020F0502020204030204" pitchFamily="34" charset="0"/>
                    <a:cs typeface="Calibri" panose="020F0502020204030204" pitchFamily="34" charset="0"/>
                  </a:rPr>
                  <a:t>تسجيل المتحصلات</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sp>
            <p:nvSpPr>
              <p:cNvPr id="37" name="TextBox 142">
                <a:extLst>
                  <a:ext uri="{FF2B5EF4-FFF2-40B4-BE49-F238E27FC236}">
                    <a16:creationId xmlns:a16="http://schemas.microsoft.com/office/drawing/2014/main" id="{A4552429-3A52-BB4D-BE8F-1FC2ADE56C71}"/>
                  </a:ext>
                </a:extLst>
              </p:cNvPr>
              <p:cNvSpPr txBox="1"/>
              <p:nvPr/>
            </p:nvSpPr>
            <p:spPr>
              <a:xfrm>
                <a:off x="2421153" y="1500105"/>
                <a:ext cx="1192942" cy="307777"/>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اعداد أمر قبض</a:t>
                </a:r>
              </a:p>
            </p:txBody>
          </p:sp>
          <p:sp>
            <p:nvSpPr>
              <p:cNvPr id="39" name="TextBox 144">
                <a:extLst>
                  <a:ext uri="{FF2B5EF4-FFF2-40B4-BE49-F238E27FC236}">
                    <a16:creationId xmlns:a16="http://schemas.microsoft.com/office/drawing/2014/main" id="{C4669C7A-2AFC-1245-B452-58CA87BE3BCD}"/>
                  </a:ext>
                </a:extLst>
              </p:cNvPr>
              <p:cNvSpPr txBox="1"/>
              <p:nvPr/>
            </p:nvSpPr>
            <p:spPr>
              <a:xfrm>
                <a:off x="4649396" y="1500104"/>
                <a:ext cx="1538463" cy="307777"/>
              </a:xfrm>
              <a:prstGeom prst="rect">
                <a:avLst/>
              </a:prstGeom>
              <a:noFill/>
            </p:spPr>
            <p:txBody>
              <a:bodyPr wrap="none" lIns="0" tIns="0" rIns="0" bIns="0" rtlCol="0">
                <a:spAutoFit/>
              </a:bodyPr>
              <a:lstStyle/>
              <a:p>
                <a:pPr algn="ctr" rtl="0"/>
                <a:r>
                  <a:rPr lang="ar-SA" sz="2000" b="1" dirty="0">
                    <a:solidFill>
                      <a:srgbClr val="7F7F7F"/>
                    </a:solidFill>
                    <a:latin typeface="Calibri" panose="020F0502020204030204" pitchFamily="34" charset="0"/>
                    <a:cs typeface="Calibri" panose="020F0502020204030204" pitchFamily="34" charset="0"/>
                  </a:rPr>
                  <a:t>کشف المتحصلات</a:t>
                </a:r>
                <a:endParaRPr lang="ar-SA" sz="2000" b="1" dirty="0">
                  <a:solidFill>
                    <a:srgbClr val="7F7F7F"/>
                  </a:solidFill>
                  <a:latin typeface="Calibri" panose="020F0502020204030204" pitchFamily="34" charset="0"/>
                  <a:cs typeface="Calibri" panose="020F0502020204030204" pitchFamily="34" charset="0"/>
                  <a:sym typeface="Fira Sans Extra Condensed Medium"/>
                </a:endParaRPr>
              </a:p>
            </p:txBody>
          </p:sp>
          <p:sp>
            <p:nvSpPr>
              <p:cNvPr id="41" name="TextBox 146">
                <a:extLst>
                  <a:ext uri="{FF2B5EF4-FFF2-40B4-BE49-F238E27FC236}">
                    <a16:creationId xmlns:a16="http://schemas.microsoft.com/office/drawing/2014/main" id="{5F286B71-BD25-704F-B574-9B5CA0B5412B}"/>
                  </a:ext>
                </a:extLst>
              </p:cNvPr>
              <p:cNvSpPr txBox="1"/>
              <p:nvPr/>
            </p:nvSpPr>
            <p:spPr>
              <a:xfrm>
                <a:off x="6954140" y="1342443"/>
                <a:ext cx="1693351" cy="615553"/>
              </a:xfrm>
              <a:prstGeom prst="rect">
                <a:avLst/>
              </a:prstGeom>
              <a:noFill/>
            </p:spPr>
            <p:txBody>
              <a:bodyPr wrap="none" lIns="0" tIns="0" rIns="0" bIns="0" rtlCol="0">
                <a:spAutoFit/>
              </a:bodyPr>
              <a:lstStyle/>
              <a:p>
                <a:pPr algn="ctr" rtl="0"/>
                <a:r>
                  <a:rPr lang="ar-SA" sz="2000" b="1" dirty="0">
                    <a:solidFill>
                      <a:srgbClr val="4D99B4"/>
                    </a:solidFill>
                    <a:latin typeface="Calibri" panose="020F0502020204030204" pitchFamily="34" charset="0"/>
                    <a:cs typeface="Calibri" panose="020F0502020204030204" pitchFamily="34" charset="0"/>
                  </a:rPr>
                  <a:t>ايداع المتحصلات في </a:t>
                </a:r>
                <a:br>
                  <a:rPr lang="ar-SA" sz="2000" b="1" dirty="0">
                    <a:solidFill>
                      <a:srgbClr val="4D99B4"/>
                    </a:solidFill>
                    <a:latin typeface="Calibri" panose="020F0502020204030204" pitchFamily="34" charset="0"/>
                    <a:cs typeface="Calibri" panose="020F0502020204030204" pitchFamily="34" charset="0"/>
                  </a:rPr>
                </a:br>
                <a:r>
                  <a:rPr lang="ar-SA" sz="2000" b="1" dirty="0">
                    <a:solidFill>
                      <a:srgbClr val="4D99B4"/>
                    </a:solidFill>
                    <a:latin typeface="Calibri" panose="020F0502020204030204" pitchFamily="34" charset="0"/>
                    <a:cs typeface="Calibri" panose="020F0502020204030204" pitchFamily="34" charset="0"/>
                  </a:rPr>
                  <a:t>الحسابات الجارية</a:t>
                </a:r>
                <a:endParaRPr lang="ar-SA" sz="2000" b="1" dirty="0">
                  <a:solidFill>
                    <a:srgbClr val="4D99B4"/>
                  </a:solidFill>
                  <a:latin typeface="Calibri" panose="020F0502020204030204" pitchFamily="34" charset="0"/>
                  <a:cs typeface="Calibri" panose="020F0502020204030204" pitchFamily="34" charset="0"/>
                  <a:sym typeface="Fira Sans Extra Condensed Medium"/>
                </a:endParaRPr>
              </a:p>
            </p:txBody>
          </p:sp>
          <p:grpSp>
            <p:nvGrpSpPr>
              <p:cNvPr id="48" name="Group 160">
                <a:extLst>
                  <a:ext uri="{FF2B5EF4-FFF2-40B4-BE49-F238E27FC236}">
                    <a16:creationId xmlns:a16="http://schemas.microsoft.com/office/drawing/2014/main" id="{7963DD1A-0EAA-A54E-B0D8-67DD1BE54A15}"/>
                  </a:ext>
                </a:extLst>
              </p:cNvPr>
              <p:cNvGrpSpPr/>
              <p:nvPr/>
            </p:nvGrpSpPr>
            <p:grpSpPr>
              <a:xfrm>
                <a:off x="8826733" y="4850675"/>
                <a:ext cx="334843" cy="334843"/>
                <a:chOff x="4319588" y="2492375"/>
                <a:chExt cx="287338" cy="287338"/>
              </a:xfrm>
              <a:solidFill>
                <a:schemeClr val="bg1"/>
              </a:solidFill>
              <a:effectLst/>
            </p:grpSpPr>
            <p:sp>
              <p:nvSpPr>
                <p:cNvPr id="73" name="Freeform 372">
                  <a:extLst>
                    <a:ext uri="{FF2B5EF4-FFF2-40B4-BE49-F238E27FC236}">
                      <a16:creationId xmlns:a16="http://schemas.microsoft.com/office/drawing/2014/main" id="{E1197654-3D17-7C45-B166-97D523D7D1DD}"/>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73">
                  <a:extLst>
                    <a:ext uri="{FF2B5EF4-FFF2-40B4-BE49-F238E27FC236}">
                      <a16:creationId xmlns:a16="http://schemas.microsoft.com/office/drawing/2014/main" id="{2CA36C5E-224D-F446-9254-172FA4EC92ED}"/>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164">
                <a:extLst>
                  <a:ext uri="{FF2B5EF4-FFF2-40B4-BE49-F238E27FC236}">
                    <a16:creationId xmlns:a16="http://schemas.microsoft.com/office/drawing/2014/main" id="{CEC7F873-75D6-F442-BA6F-6410F127FD26}"/>
                  </a:ext>
                </a:extLst>
              </p:cNvPr>
              <p:cNvGrpSpPr/>
              <p:nvPr/>
            </p:nvGrpSpPr>
            <p:grpSpPr>
              <a:xfrm>
                <a:off x="1629283" y="3678361"/>
                <a:ext cx="7277100" cy="270040"/>
                <a:chOff x="1629283" y="3678361"/>
                <a:chExt cx="7277100" cy="270040"/>
              </a:xfrm>
            </p:grpSpPr>
            <p:cxnSp>
              <p:nvCxnSpPr>
                <p:cNvPr id="50" name="Straight Connector 165">
                  <a:extLst>
                    <a:ext uri="{FF2B5EF4-FFF2-40B4-BE49-F238E27FC236}">
                      <a16:creationId xmlns:a16="http://schemas.microsoft.com/office/drawing/2014/main" id="{C7CD79A4-985E-7949-A23F-B4CA29D49E88}"/>
                    </a:ext>
                  </a:extLst>
                </p:cNvPr>
                <p:cNvCxnSpPr>
                  <a:cxnSpLocks/>
                </p:cNvCxnSpPr>
                <p:nvPr/>
              </p:nvCxnSpPr>
              <p:spPr>
                <a:xfrm>
                  <a:off x="1911964" y="3678361"/>
                  <a:ext cx="69147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167">
                  <a:extLst>
                    <a:ext uri="{FF2B5EF4-FFF2-40B4-BE49-F238E27FC236}">
                      <a16:creationId xmlns:a16="http://schemas.microsoft.com/office/drawing/2014/main" id="{44B83A9D-8DEA-AA4D-B63E-26DF18F2FCDF}"/>
                    </a:ext>
                  </a:extLst>
                </p:cNvPr>
                <p:cNvSpPr/>
                <p:nvPr/>
              </p:nvSpPr>
              <p:spPr>
                <a:xfrm>
                  <a:off x="1629283" y="3679810"/>
                  <a:ext cx="7277100" cy="268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132" name="Google Shape;12561;p59">
              <a:extLst>
                <a:ext uri="{FF2B5EF4-FFF2-40B4-BE49-F238E27FC236}">
                  <a16:creationId xmlns:a16="http://schemas.microsoft.com/office/drawing/2014/main" id="{ED852E7D-128F-2946-A049-A182CA9D8BE8}"/>
                </a:ext>
              </a:extLst>
            </p:cNvPr>
            <p:cNvGrpSpPr/>
            <p:nvPr/>
          </p:nvGrpSpPr>
          <p:grpSpPr>
            <a:xfrm>
              <a:off x="3808913" y="2810423"/>
              <a:ext cx="322914" cy="348543"/>
              <a:chOff x="2662884" y="1513044"/>
              <a:chExt cx="322914" cy="348543"/>
            </a:xfrm>
            <a:solidFill>
              <a:schemeClr val="bg1"/>
            </a:solidFill>
          </p:grpSpPr>
          <p:sp>
            <p:nvSpPr>
              <p:cNvPr id="133" name="Google Shape;12562;p59">
                <a:extLst>
                  <a:ext uri="{FF2B5EF4-FFF2-40B4-BE49-F238E27FC236}">
                    <a16:creationId xmlns:a16="http://schemas.microsoft.com/office/drawing/2014/main" id="{74BE8759-5CB9-474E-8B0F-C4C1FC0B30F0}"/>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563;p59">
                <a:extLst>
                  <a:ext uri="{FF2B5EF4-FFF2-40B4-BE49-F238E27FC236}">
                    <a16:creationId xmlns:a16="http://schemas.microsoft.com/office/drawing/2014/main" id="{DEB2104E-6D4E-F54B-8230-C108C531527C}"/>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564;p59">
                <a:extLst>
                  <a:ext uri="{FF2B5EF4-FFF2-40B4-BE49-F238E27FC236}">
                    <a16:creationId xmlns:a16="http://schemas.microsoft.com/office/drawing/2014/main" id="{AEFA5101-5F47-734E-8B82-988237C8AC3F}"/>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565;p59">
                <a:extLst>
                  <a:ext uri="{FF2B5EF4-FFF2-40B4-BE49-F238E27FC236}">
                    <a16:creationId xmlns:a16="http://schemas.microsoft.com/office/drawing/2014/main" id="{25C9C904-0E1D-0F4D-8D55-0377BD38F526}"/>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566;p59">
                <a:extLst>
                  <a:ext uri="{FF2B5EF4-FFF2-40B4-BE49-F238E27FC236}">
                    <a16:creationId xmlns:a16="http://schemas.microsoft.com/office/drawing/2014/main" id="{8379AC6E-5E7F-A346-A262-D7AA358DD609}"/>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567;p59">
                <a:extLst>
                  <a:ext uri="{FF2B5EF4-FFF2-40B4-BE49-F238E27FC236}">
                    <a16:creationId xmlns:a16="http://schemas.microsoft.com/office/drawing/2014/main" id="{D62E4EF4-D774-DB4D-80C5-A4861149E328}"/>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568;p59">
                <a:extLst>
                  <a:ext uri="{FF2B5EF4-FFF2-40B4-BE49-F238E27FC236}">
                    <a16:creationId xmlns:a16="http://schemas.microsoft.com/office/drawing/2014/main" id="{A7118480-B3D7-FC42-80B3-45E74AD5ABDF}"/>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569;p59">
                <a:extLst>
                  <a:ext uri="{FF2B5EF4-FFF2-40B4-BE49-F238E27FC236}">
                    <a16:creationId xmlns:a16="http://schemas.microsoft.com/office/drawing/2014/main" id="{71DEF0A5-EC76-8440-A600-3F303086306E}"/>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570;p59">
                <a:extLst>
                  <a:ext uri="{FF2B5EF4-FFF2-40B4-BE49-F238E27FC236}">
                    <a16:creationId xmlns:a16="http://schemas.microsoft.com/office/drawing/2014/main" id="{38DB3FC0-1FD4-FD40-846E-D4E7D1081518}"/>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571;p59">
                <a:extLst>
                  <a:ext uri="{FF2B5EF4-FFF2-40B4-BE49-F238E27FC236}">
                    <a16:creationId xmlns:a16="http://schemas.microsoft.com/office/drawing/2014/main" id="{4E58BA60-8B5F-D442-9828-7A98BA52D66F}"/>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1438;p58">
              <a:extLst>
                <a:ext uri="{FF2B5EF4-FFF2-40B4-BE49-F238E27FC236}">
                  <a16:creationId xmlns:a16="http://schemas.microsoft.com/office/drawing/2014/main" id="{26209635-0D03-994E-BA4C-83525157F74A}"/>
                </a:ext>
              </a:extLst>
            </p:cNvPr>
            <p:cNvGrpSpPr/>
            <p:nvPr/>
          </p:nvGrpSpPr>
          <p:grpSpPr>
            <a:xfrm>
              <a:off x="5011970" y="5228149"/>
              <a:ext cx="331993" cy="331993"/>
              <a:chOff x="870939" y="2439293"/>
              <a:chExt cx="331993" cy="331993"/>
            </a:xfrm>
            <a:solidFill>
              <a:schemeClr val="bg1"/>
            </a:solidFill>
          </p:grpSpPr>
          <p:sp>
            <p:nvSpPr>
              <p:cNvPr id="144" name="Google Shape;11439;p58">
                <a:extLst>
                  <a:ext uri="{FF2B5EF4-FFF2-40B4-BE49-F238E27FC236}">
                    <a16:creationId xmlns:a16="http://schemas.microsoft.com/office/drawing/2014/main" id="{EC4B1221-671E-C74A-A13C-F2F93C351499}"/>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440;p58">
                <a:extLst>
                  <a:ext uri="{FF2B5EF4-FFF2-40B4-BE49-F238E27FC236}">
                    <a16:creationId xmlns:a16="http://schemas.microsoft.com/office/drawing/2014/main" id="{82F65E09-55DE-1546-A77A-D0822BD4C10B}"/>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441;p58">
                <a:extLst>
                  <a:ext uri="{FF2B5EF4-FFF2-40B4-BE49-F238E27FC236}">
                    <a16:creationId xmlns:a16="http://schemas.microsoft.com/office/drawing/2014/main" id="{84614AFA-CFC2-974A-860F-43EB7FD78742}"/>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442;p58">
                <a:extLst>
                  <a:ext uri="{FF2B5EF4-FFF2-40B4-BE49-F238E27FC236}">
                    <a16:creationId xmlns:a16="http://schemas.microsoft.com/office/drawing/2014/main" id="{D976BCB0-34B5-9E47-8BF6-C934556145D9}"/>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443;p58">
                <a:extLst>
                  <a:ext uri="{FF2B5EF4-FFF2-40B4-BE49-F238E27FC236}">
                    <a16:creationId xmlns:a16="http://schemas.microsoft.com/office/drawing/2014/main" id="{BB9F409F-77E6-3A42-8781-4F2522A30D19}"/>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444;p58">
                <a:extLst>
                  <a:ext uri="{FF2B5EF4-FFF2-40B4-BE49-F238E27FC236}">
                    <a16:creationId xmlns:a16="http://schemas.microsoft.com/office/drawing/2014/main" id="{BEFF1602-EE6A-384C-92F7-04F221FB74FB}"/>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445;p58">
                <a:extLst>
                  <a:ext uri="{FF2B5EF4-FFF2-40B4-BE49-F238E27FC236}">
                    <a16:creationId xmlns:a16="http://schemas.microsoft.com/office/drawing/2014/main" id="{18D2E25D-4F65-2946-AE97-1EEAE36893F4}"/>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446;p58">
                <a:extLst>
                  <a:ext uri="{FF2B5EF4-FFF2-40B4-BE49-F238E27FC236}">
                    <a16:creationId xmlns:a16="http://schemas.microsoft.com/office/drawing/2014/main" id="{82C85C25-8A74-4145-972A-67A28B744C1A}"/>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447;p58">
                <a:extLst>
                  <a:ext uri="{FF2B5EF4-FFF2-40B4-BE49-F238E27FC236}">
                    <a16:creationId xmlns:a16="http://schemas.microsoft.com/office/drawing/2014/main" id="{6EF7B34E-C4B3-3A41-82DF-F8A9952D5918}"/>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448;p58">
                <a:extLst>
                  <a:ext uri="{FF2B5EF4-FFF2-40B4-BE49-F238E27FC236}">
                    <a16:creationId xmlns:a16="http://schemas.microsoft.com/office/drawing/2014/main" id="{7F3AE36C-1A63-A442-8A5F-AB35876D1C38}"/>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449;p58">
                <a:extLst>
                  <a:ext uri="{FF2B5EF4-FFF2-40B4-BE49-F238E27FC236}">
                    <a16:creationId xmlns:a16="http://schemas.microsoft.com/office/drawing/2014/main" id="{D5C933A4-C045-6341-82D5-58B3B2B5D62B}"/>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450;p58">
                <a:extLst>
                  <a:ext uri="{FF2B5EF4-FFF2-40B4-BE49-F238E27FC236}">
                    <a16:creationId xmlns:a16="http://schemas.microsoft.com/office/drawing/2014/main" id="{5BDE6503-0267-F441-8E3B-07CE066A8E73}"/>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451;p58">
                <a:extLst>
                  <a:ext uri="{FF2B5EF4-FFF2-40B4-BE49-F238E27FC236}">
                    <a16:creationId xmlns:a16="http://schemas.microsoft.com/office/drawing/2014/main" id="{0D42E23A-B4C1-C241-AA91-3EBBA929817D}"/>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452;p58">
                <a:extLst>
                  <a:ext uri="{FF2B5EF4-FFF2-40B4-BE49-F238E27FC236}">
                    <a16:creationId xmlns:a16="http://schemas.microsoft.com/office/drawing/2014/main" id="{CB160157-0913-214C-9DB1-032CC414C353}"/>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453;p58">
                <a:extLst>
                  <a:ext uri="{FF2B5EF4-FFF2-40B4-BE49-F238E27FC236}">
                    <a16:creationId xmlns:a16="http://schemas.microsoft.com/office/drawing/2014/main" id="{CEC23997-F9D1-6E4B-8B58-BDC6DB389A1D}"/>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454;p58">
                <a:extLst>
                  <a:ext uri="{FF2B5EF4-FFF2-40B4-BE49-F238E27FC236}">
                    <a16:creationId xmlns:a16="http://schemas.microsoft.com/office/drawing/2014/main" id="{E420FC09-DE3E-6A48-9831-3741F5412C8D}"/>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0523;p56">
              <a:extLst>
                <a:ext uri="{FF2B5EF4-FFF2-40B4-BE49-F238E27FC236}">
                  <a16:creationId xmlns:a16="http://schemas.microsoft.com/office/drawing/2014/main" id="{E17F3FB2-4BB9-FF4F-85A6-7618D2984656}"/>
                </a:ext>
              </a:extLst>
            </p:cNvPr>
            <p:cNvSpPr/>
            <p:nvPr/>
          </p:nvSpPr>
          <p:spPr>
            <a:xfrm>
              <a:off x="7439645" y="5127407"/>
              <a:ext cx="150829" cy="489274"/>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bg1"/>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pic>
          <p:nvPicPr>
            <p:cNvPr id="11" name="رسم 10" descr="مستند خطوط عريضة">
              <a:extLst>
                <a:ext uri="{FF2B5EF4-FFF2-40B4-BE49-F238E27FC236}">
                  <a16:creationId xmlns:a16="http://schemas.microsoft.com/office/drawing/2014/main" id="{F79F16F6-55EB-CC4A-A939-C89AC41D3A2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07406" y="2701144"/>
              <a:ext cx="487334" cy="487334"/>
            </a:xfrm>
            <a:prstGeom prst="rect">
              <a:avLst/>
            </a:prstGeom>
          </p:spPr>
        </p:pic>
        <p:pic>
          <p:nvPicPr>
            <p:cNvPr id="13" name="رسم 12" descr="نقود خطوط عريضة">
              <a:extLst>
                <a:ext uri="{FF2B5EF4-FFF2-40B4-BE49-F238E27FC236}">
                  <a16:creationId xmlns:a16="http://schemas.microsoft.com/office/drawing/2014/main" id="{A4B20D93-24A5-454B-AB85-AF89958C299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459271" y="2669339"/>
              <a:ext cx="513361" cy="513361"/>
            </a:xfrm>
            <a:prstGeom prst="rect">
              <a:avLst/>
            </a:prstGeom>
          </p:spPr>
        </p:pic>
      </p:grpSp>
      <p:pic>
        <p:nvPicPr>
          <p:cNvPr id="164" name="صورة 163">
            <a:extLst>
              <a:ext uri="{FF2B5EF4-FFF2-40B4-BE49-F238E27FC236}">
                <a16:creationId xmlns:a16="http://schemas.microsoft.com/office/drawing/2014/main" id="{0302F00B-B253-3746-90D7-107736B84283}"/>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
        <p:nvSpPr>
          <p:cNvPr id="2" name="مستطيل 1">
            <a:extLst>
              <a:ext uri="{FF2B5EF4-FFF2-40B4-BE49-F238E27FC236}">
                <a16:creationId xmlns:a16="http://schemas.microsoft.com/office/drawing/2014/main" id="{4D967878-73A2-3746-8C6E-C0BE7BD858E9}"/>
              </a:ext>
            </a:extLst>
          </p:cNvPr>
          <p:cNvSpPr/>
          <p:nvPr/>
        </p:nvSpPr>
        <p:spPr>
          <a:xfrm>
            <a:off x="377515" y="3709711"/>
            <a:ext cx="11436970" cy="1015663"/>
          </a:xfrm>
          <a:prstGeom prst="rect">
            <a:avLst/>
          </a:prstGeom>
        </p:spPr>
        <p:txBody>
          <a:bodyPr wrap="square">
            <a:spAutoFit/>
          </a:bodyPr>
          <a:lstStyle/>
          <a:p>
            <a:pPr lvl="0" algn="ctr">
              <a:defRPr/>
            </a:pPr>
            <a:r>
              <a:rPr lang="ar-SA" sz="2000" b="1" dirty="0">
                <a:solidFill>
                  <a:srgbClr val="4D99B4"/>
                </a:solidFill>
                <a:latin typeface="Calibri" panose="020F0502020204030204" pitchFamily="34" charset="0"/>
                <a:cs typeface="Calibri" panose="020F0502020204030204" pitchFamily="34" charset="0"/>
              </a:rPr>
              <a:t>يقوم أمين الصندوق و تطبيقيا لنظام الايرادات بإيداع المتحصلات في الحسابات الجارية في البنك المركزي او في البنوك حسب نوع المحصلات, ويرفع اشعارات الإيداع الواردة تفيد بإيداع مبالغ لحساب جاري وزارة المالية أو جاري البنك للإدارة المالية ليتم اعداد تسوية لإثبات عملية الايداع محاسبيا.</a:t>
            </a:r>
          </a:p>
        </p:txBody>
      </p:sp>
      <p:pic>
        <p:nvPicPr>
          <p:cNvPr id="94" name="صورة 93">
            <a:extLst>
              <a:ext uri="{FF2B5EF4-FFF2-40B4-BE49-F238E27FC236}">
                <a16:creationId xmlns:a16="http://schemas.microsoft.com/office/drawing/2014/main" id="{DB2D6985-1EFA-144F-8E5B-17C31A2E2E4F}"/>
              </a:ext>
            </a:extLst>
          </p:cNvPr>
          <p:cNvPicPr>
            <a:picLocks noChangeAspect="1"/>
          </p:cNvPicPr>
          <p:nvPr/>
        </p:nvPicPr>
        <p:blipFill rotWithShape="1">
          <a:blip r:embed="rId8">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21802872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a:r>
              <a:rPr lang="ar-SA" b="1" dirty="0">
                <a:latin typeface="Calibri" panose="020F0502020204030204" pitchFamily="34" charset="0"/>
                <a:cs typeface="Calibri" panose="020F0502020204030204" pitchFamily="34" charset="0"/>
              </a:rPr>
              <a:t>الديوان العام للمحاسبة</a:t>
            </a:r>
          </a:p>
        </p:txBody>
      </p:sp>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682770"/>
          </a:xfrm>
        </p:spPr>
        <p:txBody>
          <a:bodyPr anchor="ctr">
            <a:normAutofit/>
          </a:bodyPr>
          <a:lstStyle/>
          <a:p>
            <a:pPr marL="0" indent="0" algn="just">
              <a:buNone/>
            </a:pPr>
            <a:r>
              <a:rPr lang="ar-SA" dirty="0">
                <a:latin typeface="Calibri" panose="020F0502020204030204" pitchFamily="34" charset="0"/>
                <a:cs typeface="Calibri" panose="020F0502020204030204" pitchFamily="34" charset="0"/>
              </a:rPr>
              <a:t>الديوان العام للمحاسبة هو الجهاز الأعلى للرقابة المالية العامة والمحاسبة في المملكة العربية السعودية، وهو جهاز حكومي مستقل يرتبط مباشرةً بالملك.</a:t>
            </a:r>
          </a:p>
          <a:p>
            <a:pPr marL="0" indent="0" algn="just">
              <a:buNone/>
            </a:pPr>
            <a:endParaRPr lang="ar-SA" dirty="0">
              <a:latin typeface="Calibri" panose="020F0502020204030204" pitchFamily="34" charset="0"/>
              <a:cs typeface="Calibri" panose="020F0502020204030204" pitchFamily="34" charset="0"/>
            </a:endParaRPr>
          </a:p>
          <a:p>
            <a:pPr marL="0" indent="0" algn="just">
              <a:buNone/>
            </a:pPr>
            <a:r>
              <a:rPr lang="ar-SA" dirty="0">
                <a:latin typeface="Calibri" panose="020F0502020204030204" pitchFamily="34" charset="0"/>
                <a:cs typeface="Calibri" panose="020F0502020204030204" pitchFamily="34" charset="0"/>
              </a:rPr>
              <a:t>ويقوم بمهام الرقابة اللاحقة على جميع إيرادات الدولة ومصروفاتها، وكذلك مراقبة كافة أموال الدولة المنقولة والثابتة ومراقبة حسن استعمال هذه الأموال واستغلالها والمحافظة عليها، ومدى التزام الأجهزة الحكومية بالأنظمة المالية والإدارية؛ إلى جانب الرقابة على أداء تلك الأجهزة، وتشمل رقابة الديوان كافة الوزارات والمؤسسات والهيئات الحكومية؛ إضافةً إلى المؤسسات الخاصة والشركات التي تساهم الدولة في رأس مالها أو تضمن لها حداً أدنى من الأرباح</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pic>
        <p:nvPicPr>
          <p:cNvPr id="11" name="صورة 10">
            <a:extLst>
              <a:ext uri="{FF2B5EF4-FFF2-40B4-BE49-F238E27FC236}">
                <a16:creationId xmlns:a16="http://schemas.microsoft.com/office/drawing/2014/main" id="{074A5360-C499-CA4A-887A-6F94957FB0C3}"/>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Tree>
    <p:extLst>
      <p:ext uri="{BB962C8B-B14F-4D97-AF65-F5344CB8AC3E}">
        <p14:creationId xmlns:p14="http://schemas.microsoft.com/office/powerpoint/2010/main" val="22692685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135626" y="359348"/>
            <a:ext cx="7741674" cy="1325563"/>
          </a:xfrm>
        </p:spPr>
        <p:txBody>
          <a:bodyPr/>
          <a:lstStyle/>
          <a:p>
            <a:pPr algn="ctr"/>
            <a:r>
              <a:rPr lang="ar-SA" b="1" dirty="0">
                <a:latin typeface="Calibri" panose="020F0502020204030204" pitchFamily="34" charset="0"/>
                <a:cs typeface="Calibri" panose="020F0502020204030204" pitchFamily="34" charset="0"/>
              </a:rPr>
              <a:t>المهام الأساسية للديوان العام للمحاسبة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pic>
        <p:nvPicPr>
          <p:cNvPr id="11" name="صورة 10">
            <a:extLst>
              <a:ext uri="{FF2B5EF4-FFF2-40B4-BE49-F238E27FC236}">
                <a16:creationId xmlns:a16="http://schemas.microsoft.com/office/drawing/2014/main" id="{074A5360-C499-CA4A-887A-6F94957FB0C3}"/>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
        <p:nvSpPr>
          <p:cNvPr id="12" name="Freeform 40">
            <a:extLst>
              <a:ext uri="{FF2B5EF4-FFF2-40B4-BE49-F238E27FC236}">
                <a16:creationId xmlns:a16="http://schemas.microsoft.com/office/drawing/2014/main" id="{43952F6F-8B0D-7A42-AF74-D99AD4FCDCF1}"/>
              </a:ext>
            </a:extLst>
          </p:cNvPr>
          <p:cNvSpPr/>
          <p:nvPr/>
        </p:nvSpPr>
        <p:spPr>
          <a:xfrm rot="8043983">
            <a:off x="10258858" y="2327802"/>
            <a:ext cx="1548484" cy="1634830"/>
          </a:xfrm>
          <a:custGeom>
            <a:avLst/>
            <a:gdLst>
              <a:gd name="connsiteX0" fmla="*/ 4434254 w 4434254"/>
              <a:gd name="connsiteY0" fmla="*/ 0 h 4434252"/>
              <a:gd name="connsiteX1" fmla="*/ 3454684 w 4434254"/>
              <a:gd name="connsiteY1" fmla="*/ 4434252 h 4434252"/>
              <a:gd name="connsiteX2" fmla="*/ 1968016 w 4434254"/>
              <a:gd name="connsiteY2" fmla="*/ 4434252 h 4434252"/>
              <a:gd name="connsiteX3" fmla="*/ 1959597 w 4434254"/>
              <a:gd name="connsiteY3" fmla="*/ 4267530 h 4434252"/>
              <a:gd name="connsiteX4" fmla="*/ 110250 w 4434254"/>
              <a:gd name="connsiteY4" fmla="*/ 2418183 h 4434252"/>
              <a:gd name="connsiteX5" fmla="*/ 0 w 4434254"/>
              <a:gd name="connsiteY5" fmla="*/ 2412616 h 4434252"/>
              <a:gd name="connsiteX6" fmla="*/ 0 w 4434254"/>
              <a:gd name="connsiteY6" fmla="*/ 979569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2">
                <a:moveTo>
                  <a:pt x="4434254" y="0"/>
                </a:moveTo>
                <a:lnTo>
                  <a:pt x="3454684" y="4434252"/>
                </a:lnTo>
                <a:lnTo>
                  <a:pt x="1968016" y="4434252"/>
                </a:lnTo>
                <a:lnTo>
                  <a:pt x="1959597" y="4267530"/>
                </a:lnTo>
                <a:cubicBezTo>
                  <a:pt x="1860570" y="3292422"/>
                  <a:pt x="1085359" y="2517211"/>
                  <a:pt x="110250" y="2418183"/>
                </a:cubicBezTo>
                <a:lnTo>
                  <a:pt x="0" y="2412616"/>
                </a:lnTo>
                <a:lnTo>
                  <a:pt x="0" y="979569"/>
                </a:lnTo>
                <a:close/>
              </a:path>
            </a:pathLst>
          </a:custGeom>
          <a:solidFill>
            <a:srgbClr val="46A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5" name="مستطيل مستدير الزوايا 14">
            <a:extLst>
              <a:ext uri="{FF2B5EF4-FFF2-40B4-BE49-F238E27FC236}">
                <a16:creationId xmlns:a16="http://schemas.microsoft.com/office/drawing/2014/main" id="{376DB5F0-1741-954B-AA85-BEC4E4DDCA33}"/>
              </a:ext>
            </a:extLst>
          </p:cNvPr>
          <p:cNvSpPr/>
          <p:nvPr/>
        </p:nvSpPr>
        <p:spPr>
          <a:xfrm>
            <a:off x="5502645" y="3145217"/>
            <a:ext cx="1879600"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3600" dirty="0"/>
          </a:p>
        </p:txBody>
      </p:sp>
      <p:sp>
        <p:nvSpPr>
          <p:cNvPr id="16" name="مستطيل مستدير الزوايا 15">
            <a:extLst>
              <a:ext uri="{FF2B5EF4-FFF2-40B4-BE49-F238E27FC236}">
                <a16:creationId xmlns:a16="http://schemas.microsoft.com/office/drawing/2014/main" id="{3A80F675-6E5E-834C-870B-3C70731C613E}"/>
              </a:ext>
            </a:extLst>
          </p:cNvPr>
          <p:cNvSpPr/>
          <p:nvPr/>
        </p:nvSpPr>
        <p:spPr>
          <a:xfrm>
            <a:off x="5756010" y="2312418"/>
            <a:ext cx="4269686" cy="34294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r>
              <a:rPr lang="ar-SA" sz="3600" b="1" dirty="0">
                <a:solidFill>
                  <a:srgbClr val="4AA489"/>
                </a:solidFill>
                <a:latin typeface="Calibri" panose="020F0502020204030204" pitchFamily="34" charset="0"/>
                <a:cs typeface="Calibri" panose="020F0502020204030204" pitchFamily="34" charset="0"/>
              </a:rPr>
              <a:t>الرقابة على الأداء</a:t>
            </a:r>
          </a:p>
          <a:p>
            <a:pPr algn="just"/>
            <a:endParaRPr lang="ar-SA" dirty="0">
              <a:latin typeface="Calibri" panose="020F0502020204030204" pitchFamily="34" charset="0"/>
              <a:cs typeface="Calibri" panose="020F0502020204030204" pitchFamily="34" charset="0"/>
            </a:endParaRPr>
          </a:p>
          <a:p>
            <a:pPr algn="just"/>
            <a:endParaRPr lang="ar-SA"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 </a:t>
            </a:r>
            <a:r>
              <a:rPr lang="ar-SA" sz="2400" b="1" dirty="0">
                <a:solidFill>
                  <a:schemeClr val="tx1"/>
                </a:solidFill>
                <a:latin typeface="Calibri" panose="020F0502020204030204" pitchFamily="34" charset="0"/>
                <a:cs typeface="Calibri" panose="020F0502020204030204" pitchFamily="34" charset="0"/>
              </a:rPr>
              <a:t>التأكد من استخدام الجهات المشمولة بالرقابة لمواردها بكفاءة واقتصادية والتحقق من نجاح تلك الجهات في تحقيق الأهداف المرسومة لها.</a:t>
            </a:r>
          </a:p>
        </p:txBody>
      </p:sp>
      <p:sp>
        <p:nvSpPr>
          <p:cNvPr id="17" name="مستطيل مستدير الزوايا 16">
            <a:extLst>
              <a:ext uri="{FF2B5EF4-FFF2-40B4-BE49-F238E27FC236}">
                <a16:creationId xmlns:a16="http://schemas.microsoft.com/office/drawing/2014/main" id="{E7C8EC5F-1695-E245-8D42-9657383B006E}"/>
              </a:ext>
            </a:extLst>
          </p:cNvPr>
          <p:cNvSpPr/>
          <p:nvPr/>
        </p:nvSpPr>
        <p:spPr>
          <a:xfrm>
            <a:off x="393700" y="2312418"/>
            <a:ext cx="4269686" cy="322293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r>
              <a:rPr lang="ar-SA" sz="3600" b="1" dirty="0">
                <a:solidFill>
                  <a:srgbClr val="0070C0"/>
                </a:solidFill>
                <a:latin typeface="Calibri" panose="020F0502020204030204" pitchFamily="34" charset="0"/>
                <a:cs typeface="Calibri" panose="020F0502020204030204" pitchFamily="34" charset="0"/>
              </a:rPr>
              <a:t>المراجعة المالية والالتزام</a:t>
            </a:r>
          </a:p>
          <a:p>
            <a:pPr algn="just"/>
            <a:endParaRPr lang="ar-SA" dirty="0">
              <a:latin typeface="Calibri" panose="020F0502020204030204" pitchFamily="34" charset="0"/>
              <a:cs typeface="Calibri" panose="020F0502020204030204" pitchFamily="34" charset="0"/>
            </a:endParaRPr>
          </a:p>
          <a:p>
            <a:pPr algn="just"/>
            <a:endParaRPr lang="ar-SA" dirty="0">
              <a:latin typeface="Calibri" panose="020F0502020204030204" pitchFamily="34" charset="0"/>
              <a:cs typeface="Calibri" panose="020F0502020204030204" pitchFamily="34" charset="0"/>
            </a:endParaRPr>
          </a:p>
          <a:p>
            <a:r>
              <a:rPr lang="ar-SA" sz="2400" b="1" dirty="0">
                <a:solidFill>
                  <a:schemeClr val="tx1"/>
                </a:solidFill>
                <a:latin typeface="Calibri" panose="020F0502020204030204" pitchFamily="34" charset="0"/>
                <a:cs typeface="Calibri" panose="020F0502020204030204" pitchFamily="34" charset="0"/>
              </a:rPr>
              <a:t>مراقبة كافة أموال الدولة والتحقق من تطبيق النظم واللوائح الإدارية والمالية والمحاسبية النافذة.</a:t>
            </a:r>
          </a:p>
        </p:txBody>
      </p:sp>
      <p:sp>
        <p:nvSpPr>
          <p:cNvPr id="18" name="Freeform 40">
            <a:extLst>
              <a:ext uri="{FF2B5EF4-FFF2-40B4-BE49-F238E27FC236}">
                <a16:creationId xmlns:a16="http://schemas.microsoft.com/office/drawing/2014/main" id="{82D2FE85-6195-E646-8357-D086A66282B5}"/>
              </a:ext>
            </a:extLst>
          </p:cNvPr>
          <p:cNvSpPr/>
          <p:nvPr/>
        </p:nvSpPr>
        <p:spPr>
          <a:xfrm rot="8043983">
            <a:off x="4805765" y="2350825"/>
            <a:ext cx="1548484" cy="1634830"/>
          </a:xfrm>
          <a:custGeom>
            <a:avLst/>
            <a:gdLst>
              <a:gd name="connsiteX0" fmla="*/ 4434254 w 4434254"/>
              <a:gd name="connsiteY0" fmla="*/ 0 h 4434252"/>
              <a:gd name="connsiteX1" fmla="*/ 3454684 w 4434254"/>
              <a:gd name="connsiteY1" fmla="*/ 4434252 h 4434252"/>
              <a:gd name="connsiteX2" fmla="*/ 1968016 w 4434254"/>
              <a:gd name="connsiteY2" fmla="*/ 4434252 h 4434252"/>
              <a:gd name="connsiteX3" fmla="*/ 1959597 w 4434254"/>
              <a:gd name="connsiteY3" fmla="*/ 4267530 h 4434252"/>
              <a:gd name="connsiteX4" fmla="*/ 110250 w 4434254"/>
              <a:gd name="connsiteY4" fmla="*/ 2418183 h 4434252"/>
              <a:gd name="connsiteX5" fmla="*/ 0 w 4434254"/>
              <a:gd name="connsiteY5" fmla="*/ 2412616 h 4434252"/>
              <a:gd name="connsiteX6" fmla="*/ 0 w 4434254"/>
              <a:gd name="connsiteY6" fmla="*/ 979569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2">
                <a:moveTo>
                  <a:pt x="4434254" y="0"/>
                </a:moveTo>
                <a:lnTo>
                  <a:pt x="3454684" y="4434252"/>
                </a:lnTo>
                <a:lnTo>
                  <a:pt x="1968016" y="4434252"/>
                </a:lnTo>
                <a:lnTo>
                  <a:pt x="1959597" y="4267530"/>
                </a:lnTo>
                <a:cubicBezTo>
                  <a:pt x="1860570" y="3292422"/>
                  <a:pt x="1085359" y="2517211"/>
                  <a:pt x="110250" y="2418183"/>
                </a:cubicBezTo>
                <a:lnTo>
                  <a:pt x="0" y="2412616"/>
                </a:lnTo>
                <a:lnTo>
                  <a:pt x="0" y="97956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0070C0"/>
              </a:solidFill>
            </a:endParaRPr>
          </a:p>
        </p:txBody>
      </p:sp>
      <p:sp>
        <p:nvSpPr>
          <p:cNvPr id="2" name="مربع نص 1">
            <a:extLst>
              <a:ext uri="{FF2B5EF4-FFF2-40B4-BE49-F238E27FC236}">
                <a16:creationId xmlns:a16="http://schemas.microsoft.com/office/drawing/2014/main" id="{4E91D316-4927-6149-AECC-4C6E913B6C39}"/>
              </a:ext>
            </a:extLst>
          </p:cNvPr>
          <p:cNvSpPr txBox="1"/>
          <p:nvPr/>
        </p:nvSpPr>
        <p:spPr>
          <a:xfrm>
            <a:off x="10583451" y="2859372"/>
            <a:ext cx="693421" cy="830997"/>
          </a:xfrm>
          <a:prstGeom prst="rect">
            <a:avLst/>
          </a:prstGeom>
          <a:noFill/>
        </p:spPr>
        <p:txBody>
          <a:bodyPr wrap="square" rtlCol="1">
            <a:spAutoFit/>
          </a:bodyPr>
          <a:lstStyle/>
          <a:p>
            <a:r>
              <a:rPr lang="ar-SA" sz="4800" b="1" dirty="0">
                <a:solidFill>
                  <a:schemeClr val="bg1"/>
                </a:solidFill>
                <a:latin typeface="Calibri" panose="020F0502020204030204" pitchFamily="34" charset="0"/>
                <a:cs typeface="Calibri" panose="020F0502020204030204" pitchFamily="34" charset="0"/>
              </a:rPr>
              <a:t>١</a:t>
            </a:r>
          </a:p>
        </p:txBody>
      </p:sp>
      <p:sp>
        <p:nvSpPr>
          <p:cNvPr id="5" name="مستطيل 4">
            <a:extLst>
              <a:ext uri="{FF2B5EF4-FFF2-40B4-BE49-F238E27FC236}">
                <a16:creationId xmlns:a16="http://schemas.microsoft.com/office/drawing/2014/main" id="{281AD41F-F3D5-3E44-97AE-EA9A9BEB627E}"/>
              </a:ext>
            </a:extLst>
          </p:cNvPr>
          <p:cNvSpPr/>
          <p:nvPr/>
        </p:nvSpPr>
        <p:spPr>
          <a:xfrm>
            <a:off x="5331381" y="2919837"/>
            <a:ext cx="497252" cy="830997"/>
          </a:xfrm>
          <a:prstGeom prst="rect">
            <a:avLst/>
          </a:prstGeom>
        </p:spPr>
        <p:txBody>
          <a:bodyPr wrap="none">
            <a:spAutoFit/>
          </a:bodyPr>
          <a:lstStyle/>
          <a:p>
            <a:r>
              <a:rPr lang="ar-SA" sz="4800" b="1" dirty="0">
                <a:solidFill>
                  <a:schemeClr val="bg1"/>
                </a:solidFill>
                <a:latin typeface="Calibri" panose="020F0502020204030204" pitchFamily="34" charset="0"/>
                <a:cs typeface="Calibri" panose="020F0502020204030204" pitchFamily="34" charset="0"/>
              </a:rPr>
              <a:t>٢</a:t>
            </a:r>
            <a:endParaRPr lang="ar-SA" b="1" dirty="0">
              <a:solidFill>
                <a:schemeClr val="bg1"/>
              </a:solidFill>
              <a:latin typeface="Calibri" panose="020F0502020204030204" pitchFamily="34" charset="0"/>
              <a:cs typeface="Calibri" panose="020F0502020204030204" pitchFamily="34" charset="0"/>
            </a:endParaRPr>
          </a:p>
        </p:txBody>
      </p:sp>
      <p:pic>
        <p:nvPicPr>
          <p:cNvPr id="19" name="صورة 18">
            <a:extLst>
              <a:ext uri="{FF2B5EF4-FFF2-40B4-BE49-F238E27FC236}">
                <a16:creationId xmlns:a16="http://schemas.microsoft.com/office/drawing/2014/main" id="{B66CBE3B-38D2-7748-B504-6E5A67CD553D}"/>
              </a:ext>
            </a:extLst>
          </p:cNvPr>
          <p:cNvPicPr>
            <a:picLocks noChangeAspect="1"/>
          </p:cNvPicPr>
          <p:nvPr/>
        </p:nvPicPr>
        <p:blipFill rotWithShape="1">
          <a:blip r:embed="rId4">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8627452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135626" y="359348"/>
            <a:ext cx="7741674" cy="1325563"/>
          </a:xfrm>
        </p:spPr>
        <p:txBody>
          <a:bodyPr/>
          <a:lstStyle/>
          <a:p>
            <a:pPr algn="ctr"/>
            <a:r>
              <a:rPr lang="ar-SA" b="1" dirty="0">
                <a:latin typeface="Calibri" panose="020F0502020204030204" pitchFamily="34" charset="0"/>
                <a:cs typeface="Calibri" panose="020F0502020204030204" pitchFamily="34" charset="0"/>
              </a:rPr>
              <a:t>المهام الأساسية للديوان العام للمحاسبة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0" name="مجموعة 9">
            <a:extLst>
              <a:ext uri="{FF2B5EF4-FFF2-40B4-BE49-F238E27FC236}">
                <a16:creationId xmlns:a16="http://schemas.microsoft.com/office/drawing/2014/main" id="{B573F60D-B97F-3041-8A5A-939E29F6C044}"/>
              </a:ext>
            </a:extLst>
          </p:cNvPr>
          <p:cNvGrpSpPr/>
          <p:nvPr/>
        </p:nvGrpSpPr>
        <p:grpSpPr>
          <a:xfrm>
            <a:off x="10397366" y="81535"/>
            <a:ext cx="1691239" cy="1603376"/>
            <a:chOff x="10397366" y="81535"/>
            <a:chExt cx="1691239" cy="1603376"/>
          </a:xfrm>
        </p:grpSpPr>
        <p:pic>
          <p:nvPicPr>
            <p:cNvPr id="9" name="صورة 8">
              <a:extLst>
                <a:ext uri="{FF2B5EF4-FFF2-40B4-BE49-F238E27FC236}">
                  <a16:creationId xmlns:a16="http://schemas.microsoft.com/office/drawing/2014/main" id="{0FAFF369-3BA7-5444-B10E-8AD7B2BA04CC}"/>
                </a:ext>
              </a:extLst>
            </p:cNvPr>
            <p:cNvPicPr>
              <a:picLocks noChangeAspect="1"/>
            </p:cNvPicPr>
            <p:nvPr/>
          </p:nvPicPr>
          <p:blipFill rotWithShape="1">
            <a:blip r:embed="rId2">
              <a:alphaModFix amt="20000"/>
            </a:blip>
            <a:srcRect l="52564" t="67674" r="26977" b="-1"/>
            <a:stretch/>
          </p:blipFill>
          <p:spPr>
            <a:xfrm>
              <a:off x="10397366" y="81535"/>
              <a:ext cx="1691239" cy="1603376"/>
            </a:xfrm>
            <a:prstGeom prst="ellipse">
              <a:avLst/>
            </a:prstGeom>
            <a:effectLst>
              <a:glow>
                <a:schemeClr val="accent1"/>
              </a:glow>
            </a:effectLst>
          </p:spPr>
        </p:pic>
        <p:pic>
          <p:nvPicPr>
            <p:cNvPr id="4" name="صورة 3">
              <a:extLst>
                <a:ext uri="{FF2B5EF4-FFF2-40B4-BE49-F238E27FC236}">
                  <a16:creationId xmlns:a16="http://schemas.microsoft.com/office/drawing/2014/main" id="{29478BAD-5F5D-9446-A24E-9CD16D2C2196}"/>
                </a:ext>
              </a:extLst>
            </p:cNvPr>
            <p:cNvPicPr>
              <a:picLocks noChangeAspect="1"/>
            </p:cNvPicPr>
            <p:nvPr/>
          </p:nvPicPr>
          <p:blipFill>
            <a:blip r:embed="rId3"/>
            <a:stretch>
              <a:fillRect/>
            </a:stretch>
          </p:blipFill>
          <p:spPr>
            <a:xfrm>
              <a:off x="10449125" y="81535"/>
              <a:ext cx="1603375" cy="1603375"/>
            </a:xfrm>
            <a:prstGeom prst="rect">
              <a:avLst/>
            </a:prstGeom>
          </p:spPr>
        </p:pic>
      </p:grpSp>
      <p:pic>
        <p:nvPicPr>
          <p:cNvPr id="11" name="صورة 10">
            <a:extLst>
              <a:ext uri="{FF2B5EF4-FFF2-40B4-BE49-F238E27FC236}">
                <a16:creationId xmlns:a16="http://schemas.microsoft.com/office/drawing/2014/main" id="{074A5360-C499-CA4A-887A-6F94957FB0C3}"/>
              </a:ext>
            </a:extLst>
          </p:cNvPr>
          <p:cNvPicPr>
            <a:picLocks noChangeAspect="1"/>
          </p:cNvPicPr>
          <p:nvPr/>
        </p:nvPicPr>
        <p:blipFill rotWithShape="1">
          <a:blip r:embed="rId3">
            <a:alphaModFix amt="5000"/>
          </a:blip>
          <a:srcRect l="36268" b="48983"/>
          <a:stretch/>
        </p:blipFill>
        <p:spPr>
          <a:xfrm>
            <a:off x="0" y="4545582"/>
            <a:ext cx="2888762" cy="2312418"/>
          </a:xfrm>
          <a:prstGeom prst="rect">
            <a:avLst/>
          </a:prstGeom>
        </p:spPr>
      </p:pic>
      <p:sp>
        <p:nvSpPr>
          <p:cNvPr id="15" name="مستطيل مستدير الزوايا 14">
            <a:extLst>
              <a:ext uri="{FF2B5EF4-FFF2-40B4-BE49-F238E27FC236}">
                <a16:creationId xmlns:a16="http://schemas.microsoft.com/office/drawing/2014/main" id="{376DB5F0-1741-954B-AA85-BEC4E4DDCA33}"/>
              </a:ext>
            </a:extLst>
          </p:cNvPr>
          <p:cNvSpPr/>
          <p:nvPr/>
        </p:nvSpPr>
        <p:spPr>
          <a:xfrm>
            <a:off x="10974297" y="2391217"/>
            <a:ext cx="1879600"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3600" dirty="0"/>
          </a:p>
        </p:txBody>
      </p:sp>
      <p:sp>
        <p:nvSpPr>
          <p:cNvPr id="17" name="مستطيل مستدير الزوايا 16">
            <a:extLst>
              <a:ext uri="{FF2B5EF4-FFF2-40B4-BE49-F238E27FC236}">
                <a16:creationId xmlns:a16="http://schemas.microsoft.com/office/drawing/2014/main" id="{E7C8EC5F-1695-E245-8D42-9657383B006E}"/>
              </a:ext>
            </a:extLst>
          </p:cNvPr>
          <p:cNvSpPr/>
          <p:nvPr/>
        </p:nvSpPr>
        <p:spPr>
          <a:xfrm>
            <a:off x="152838" y="1558418"/>
            <a:ext cx="9982200" cy="509310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r>
              <a:rPr lang="ar-SA" sz="3600" b="1" dirty="0">
                <a:solidFill>
                  <a:srgbClr val="0070C0"/>
                </a:solidFill>
                <a:latin typeface="Calibri" panose="020F0502020204030204" pitchFamily="34" charset="0"/>
                <a:cs typeface="Calibri" panose="020F0502020204030204" pitchFamily="34" charset="0"/>
              </a:rPr>
              <a:t>المراجعة المالية والالتزام</a:t>
            </a:r>
          </a:p>
          <a:p>
            <a:pPr algn="just"/>
            <a:endParaRPr lang="ar-SA" dirty="0">
              <a:latin typeface="Calibri" panose="020F0502020204030204" pitchFamily="34" charset="0"/>
              <a:cs typeface="Calibri" panose="020F0502020204030204" pitchFamily="34" charset="0"/>
            </a:endParaRPr>
          </a:p>
          <a:p>
            <a:pPr algn="just"/>
            <a:endParaRPr lang="ar-SA" dirty="0">
              <a:latin typeface="Calibri" panose="020F0502020204030204" pitchFamily="34" charset="0"/>
              <a:cs typeface="Calibri" panose="020F0502020204030204" pitchFamily="34" charset="0"/>
            </a:endParaRPr>
          </a:p>
          <a:p>
            <a:pPr algn="just"/>
            <a:r>
              <a:rPr lang="ar-SA" sz="2400" b="1" dirty="0">
                <a:solidFill>
                  <a:schemeClr val="tx1"/>
                </a:solidFill>
                <a:latin typeface="Calibri" panose="020F0502020204030204" pitchFamily="34" charset="0"/>
                <a:cs typeface="Calibri" panose="020F0502020204030204" pitchFamily="34" charset="0"/>
              </a:rPr>
              <a:t>تعتبر أعمال المراجعة المالية والالتزام من أبرز المهام الرئيسة للديوان، ويشمل ذلك تدقيق ومراجعة مستندات الحسابات الشهرية والسجلات المحاسبية والعقود، وسجلات المستودعات، والإيرادات وحساباتها وصناديقها وسجلاتها وإجراءات تحصيلها والتصرف فيها؛ لكافة الجهات المشمولة برقابة الديوان، ويهدف الديوان من ذلك بشكل رئيس إلى التحقق من التزام الجهات بالأنظمة والقرارات والتعليمات النافذة في أداء مهامها وإبرام عقودها ومتابعة تنفيذ عقود مشروعاتها، وبرامجها المعتمدة في خطط التنمية وميزانياتها السنوية، وكذلك التحقق من صحة البيانات والحسابات والسجلات المالية والمحاسبية.</a:t>
            </a:r>
          </a:p>
        </p:txBody>
      </p:sp>
      <p:sp>
        <p:nvSpPr>
          <p:cNvPr id="18" name="Freeform 40">
            <a:extLst>
              <a:ext uri="{FF2B5EF4-FFF2-40B4-BE49-F238E27FC236}">
                <a16:creationId xmlns:a16="http://schemas.microsoft.com/office/drawing/2014/main" id="{82D2FE85-6195-E646-8357-D086A66282B5}"/>
              </a:ext>
            </a:extLst>
          </p:cNvPr>
          <p:cNvSpPr/>
          <p:nvPr/>
        </p:nvSpPr>
        <p:spPr>
          <a:xfrm rot="8043983">
            <a:off x="10277417" y="1596825"/>
            <a:ext cx="1548484" cy="1634830"/>
          </a:xfrm>
          <a:custGeom>
            <a:avLst/>
            <a:gdLst>
              <a:gd name="connsiteX0" fmla="*/ 4434254 w 4434254"/>
              <a:gd name="connsiteY0" fmla="*/ 0 h 4434252"/>
              <a:gd name="connsiteX1" fmla="*/ 3454684 w 4434254"/>
              <a:gd name="connsiteY1" fmla="*/ 4434252 h 4434252"/>
              <a:gd name="connsiteX2" fmla="*/ 1968016 w 4434254"/>
              <a:gd name="connsiteY2" fmla="*/ 4434252 h 4434252"/>
              <a:gd name="connsiteX3" fmla="*/ 1959597 w 4434254"/>
              <a:gd name="connsiteY3" fmla="*/ 4267530 h 4434252"/>
              <a:gd name="connsiteX4" fmla="*/ 110250 w 4434254"/>
              <a:gd name="connsiteY4" fmla="*/ 2418183 h 4434252"/>
              <a:gd name="connsiteX5" fmla="*/ 0 w 4434254"/>
              <a:gd name="connsiteY5" fmla="*/ 2412616 h 4434252"/>
              <a:gd name="connsiteX6" fmla="*/ 0 w 4434254"/>
              <a:gd name="connsiteY6" fmla="*/ 979569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2">
                <a:moveTo>
                  <a:pt x="4434254" y="0"/>
                </a:moveTo>
                <a:lnTo>
                  <a:pt x="3454684" y="4434252"/>
                </a:lnTo>
                <a:lnTo>
                  <a:pt x="1968016" y="4434252"/>
                </a:lnTo>
                <a:lnTo>
                  <a:pt x="1959597" y="4267530"/>
                </a:lnTo>
                <a:cubicBezTo>
                  <a:pt x="1860570" y="3292422"/>
                  <a:pt x="1085359" y="2517211"/>
                  <a:pt x="110250" y="2418183"/>
                </a:cubicBezTo>
                <a:lnTo>
                  <a:pt x="0" y="2412616"/>
                </a:lnTo>
                <a:lnTo>
                  <a:pt x="0" y="97956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0070C0"/>
              </a:solidFill>
            </a:endParaRPr>
          </a:p>
        </p:txBody>
      </p:sp>
      <p:sp>
        <p:nvSpPr>
          <p:cNvPr id="5" name="مستطيل 4">
            <a:extLst>
              <a:ext uri="{FF2B5EF4-FFF2-40B4-BE49-F238E27FC236}">
                <a16:creationId xmlns:a16="http://schemas.microsoft.com/office/drawing/2014/main" id="{281AD41F-F3D5-3E44-97AE-EA9A9BEB627E}"/>
              </a:ext>
            </a:extLst>
          </p:cNvPr>
          <p:cNvSpPr/>
          <p:nvPr/>
        </p:nvSpPr>
        <p:spPr>
          <a:xfrm>
            <a:off x="10803033" y="2165837"/>
            <a:ext cx="497252" cy="830997"/>
          </a:xfrm>
          <a:prstGeom prst="rect">
            <a:avLst/>
          </a:prstGeom>
        </p:spPr>
        <p:txBody>
          <a:bodyPr wrap="none">
            <a:spAutoFit/>
          </a:bodyPr>
          <a:lstStyle/>
          <a:p>
            <a:r>
              <a:rPr lang="ar-SA" sz="4800" b="1" dirty="0">
                <a:solidFill>
                  <a:schemeClr val="bg1"/>
                </a:solidFill>
                <a:latin typeface="Calibri" panose="020F0502020204030204" pitchFamily="34" charset="0"/>
                <a:cs typeface="Calibri" panose="020F0502020204030204" pitchFamily="34" charset="0"/>
              </a:rPr>
              <a:t>٢</a:t>
            </a:r>
            <a:endParaRPr lang="ar-SA"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33401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a:extLst>
              <a:ext uri="{FF2B5EF4-FFF2-40B4-BE49-F238E27FC236}">
                <a16:creationId xmlns:a16="http://schemas.microsoft.com/office/drawing/2014/main" id="{80BB49A9-66E0-8442-B135-DDE22D5C6507}"/>
              </a:ext>
            </a:extLst>
          </p:cNvPr>
          <p:cNvSpPr/>
          <p:nvPr/>
        </p:nvSpPr>
        <p:spPr>
          <a:xfrm>
            <a:off x="1252339" y="3013500"/>
            <a:ext cx="3579826" cy="830997"/>
          </a:xfrm>
          <a:prstGeom prst="rect">
            <a:avLst/>
          </a:prstGeom>
        </p:spPr>
        <p:txBody>
          <a:bodyPr wrap="none">
            <a:spAutoFit/>
          </a:bodyPr>
          <a:lstStyle/>
          <a:p>
            <a:pPr algn="ctr"/>
            <a:r>
              <a:rPr lang="ar-SA" sz="4800" b="1" dirty="0">
                <a:latin typeface="Calibri" panose="020F0502020204030204" pitchFamily="34" charset="0"/>
                <a:cs typeface="Calibri" panose="020F0502020204030204" pitchFamily="34" charset="0"/>
              </a:rPr>
              <a:t>شكرا لاستماعكم</a:t>
            </a:r>
          </a:p>
        </p:txBody>
      </p:sp>
      <p:pic>
        <p:nvPicPr>
          <p:cNvPr id="8" name="صورة 7">
            <a:extLst>
              <a:ext uri="{FF2B5EF4-FFF2-40B4-BE49-F238E27FC236}">
                <a16:creationId xmlns:a16="http://schemas.microsoft.com/office/drawing/2014/main" id="{95BFD3E0-40E7-C641-A090-C5A6B3B43272}"/>
              </a:ext>
            </a:extLst>
          </p:cNvPr>
          <p:cNvPicPr>
            <a:picLocks noChangeAspect="1"/>
          </p:cNvPicPr>
          <p:nvPr/>
        </p:nvPicPr>
        <p:blipFill rotWithShape="1">
          <a:blip r:embed="rId2">
            <a:alphaModFix amt="5000"/>
          </a:blip>
          <a:srcRect l="36268" b="48983"/>
          <a:stretch/>
        </p:blipFill>
        <p:spPr>
          <a:xfrm>
            <a:off x="0" y="4545582"/>
            <a:ext cx="2888762" cy="2312418"/>
          </a:xfrm>
          <a:prstGeom prst="rect">
            <a:avLst/>
          </a:prstGeom>
        </p:spPr>
      </p:pic>
      <p:grpSp>
        <p:nvGrpSpPr>
          <p:cNvPr id="9" name="مجموعة 8">
            <a:extLst>
              <a:ext uri="{FF2B5EF4-FFF2-40B4-BE49-F238E27FC236}">
                <a16:creationId xmlns:a16="http://schemas.microsoft.com/office/drawing/2014/main" id="{E544EE1C-D0E2-1A48-9941-AB0DD99A6DF2}"/>
              </a:ext>
            </a:extLst>
          </p:cNvPr>
          <p:cNvGrpSpPr/>
          <p:nvPr/>
        </p:nvGrpSpPr>
        <p:grpSpPr>
          <a:xfrm>
            <a:off x="6463218" y="1162660"/>
            <a:ext cx="4639125" cy="4532678"/>
            <a:chOff x="6078901" y="788218"/>
            <a:chExt cx="5405598" cy="5281563"/>
          </a:xfrm>
        </p:grpSpPr>
        <p:pic>
          <p:nvPicPr>
            <p:cNvPr id="10" name="صورة 9">
              <a:extLst>
                <a:ext uri="{FF2B5EF4-FFF2-40B4-BE49-F238E27FC236}">
                  <a16:creationId xmlns:a16="http://schemas.microsoft.com/office/drawing/2014/main" id="{65786FAF-7AE6-F64C-98DE-E60C35E60A3F}"/>
                </a:ext>
              </a:extLst>
            </p:cNvPr>
            <p:cNvPicPr>
              <a:picLocks noChangeAspect="1"/>
            </p:cNvPicPr>
            <p:nvPr/>
          </p:nvPicPr>
          <p:blipFill rotWithShape="1">
            <a:blip r:embed="rId3">
              <a:alphaModFix amt="20000"/>
            </a:blip>
            <a:srcRect l="52564" t="67674" r="26977" b="-1"/>
            <a:stretch/>
          </p:blipFill>
          <p:spPr>
            <a:xfrm>
              <a:off x="6078901" y="805403"/>
              <a:ext cx="5405598" cy="5124768"/>
            </a:xfrm>
            <a:prstGeom prst="ellipse">
              <a:avLst/>
            </a:prstGeom>
            <a:effectLst>
              <a:glow>
                <a:schemeClr val="accent1"/>
              </a:glow>
            </a:effectLst>
          </p:spPr>
        </p:pic>
        <p:pic>
          <p:nvPicPr>
            <p:cNvPr id="11" name="صورة 10">
              <a:extLst>
                <a:ext uri="{FF2B5EF4-FFF2-40B4-BE49-F238E27FC236}">
                  <a16:creationId xmlns:a16="http://schemas.microsoft.com/office/drawing/2014/main" id="{3D1859AA-47D7-834A-8EFB-7FAF670C9082}"/>
                </a:ext>
              </a:extLst>
            </p:cNvPr>
            <p:cNvPicPr>
              <a:picLocks noChangeAspect="1"/>
            </p:cNvPicPr>
            <p:nvPr/>
          </p:nvPicPr>
          <p:blipFill>
            <a:blip r:embed="rId2"/>
            <a:stretch>
              <a:fillRect/>
            </a:stretch>
          </p:blipFill>
          <p:spPr>
            <a:xfrm>
              <a:off x="6168565" y="788218"/>
              <a:ext cx="5281563" cy="5281563"/>
            </a:xfrm>
            <a:prstGeom prst="rect">
              <a:avLst/>
            </a:prstGeom>
          </p:spPr>
        </p:pic>
      </p:grpSp>
    </p:spTree>
    <p:extLst>
      <p:ext uri="{BB962C8B-B14F-4D97-AF65-F5344CB8AC3E}">
        <p14:creationId xmlns:p14="http://schemas.microsoft.com/office/powerpoint/2010/main" val="21357754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descr="صورة تحتوي على نص, كتاب&#10;&#10;تم إنشاء الوصف تلقائياً">
            <a:extLst>
              <a:ext uri="{FF2B5EF4-FFF2-40B4-BE49-F238E27FC236}">
                <a16:creationId xmlns:a16="http://schemas.microsoft.com/office/drawing/2014/main" id="{566B884A-2D81-5144-AF5B-F1144E68F3C3}"/>
              </a:ext>
            </a:extLst>
          </p:cNvPr>
          <p:cNvPicPr>
            <a:picLocks noChangeAspect="1"/>
          </p:cNvPicPr>
          <p:nvPr/>
        </p:nvPicPr>
        <p:blipFill rotWithShape="1">
          <a:blip r:embed="rId2"/>
          <a:srcRect t="27502" b="16248"/>
          <a:stretch/>
        </p:blipFill>
        <p:spPr>
          <a:xfrm>
            <a:off x="20" y="10"/>
            <a:ext cx="12191980" cy="6857990"/>
          </a:xfrm>
          <a:prstGeom prst="rect">
            <a:avLst/>
          </a:prstGeom>
        </p:spPr>
      </p:pic>
      <p:sp>
        <p:nvSpPr>
          <p:cNvPr id="11" name="مستطيل مستدير الزوايا 10">
            <a:extLst>
              <a:ext uri="{FF2B5EF4-FFF2-40B4-BE49-F238E27FC236}">
                <a16:creationId xmlns:a16="http://schemas.microsoft.com/office/drawing/2014/main" id="{DEE3247C-3B34-E643-AB1D-006EF0DA8A89}"/>
              </a:ext>
            </a:extLst>
          </p:cNvPr>
          <p:cNvSpPr/>
          <p:nvPr/>
        </p:nvSpPr>
        <p:spPr>
          <a:xfrm>
            <a:off x="1569485" y="2765537"/>
            <a:ext cx="9053030" cy="1326926"/>
          </a:xfrm>
          <a:prstGeom prst="roundRect">
            <a:avLst/>
          </a:prstGeom>
          <a:solidFill>
            <a:srgbClr val="4D99B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90000"/>
              </a:lnSpc>
              <a:spcBef>
                <a:spcPts val="1000"/>
              </a:spcBef>
            </a:pPr>
            <a:r>
              <a:rPr lang="ar-SA" sz="4400" b="1" dirty="0">
                <a:solidFill>
                  <a:schemeClr val="bg1"/>
                </a:solidFill>
                <a:latin typeface="Calibri" panose="020F0502020204030204" pitchFamily="34" charset="0"/>
                <a:cs typeface="Calibri" panose="020F0502020204030204" pitchFamily="34" charset="0"/>
              </a:rPr>
              <a:t>نظم الرقابة الداخلية على الموارد البشرية</a:t>
            </a:r>
          </a:p>
        </p:txBody>
      </p:sp>
    </p:spTree>
    <p:extLst>
      <p:ext uri="{BB962C8B-B14F-4D97-AF65-F5344CB8AC3E}">
        <p14:creationId xmlns:p14="http://schemas.microsoft.com/office/powerpoint/2010/main" val="617902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صورة 16" descr="صورة تحتوي على نص, كتاب&#10;&#10;تم إنشاء الوصف تلقائياً">
            <a:extLst>
              <a:ext uri="{FF2B5EF4-FFF2-40B4-BE49-F238E27FC236}">
                <a16:creationId xmlns:a16="http://schemas.microsoft.com/office/drawing/2014/main" id="{3681BEEB-F96A-0247-BE81-121645333E6E}"/>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a:r>
              <a:rPr lang="ar-SA" b="1" dirty="0">
                <a:latin typeface="Calibri" panose="020F0502020204030204" pitchFamily="34" charset="0"/>
                <a:cs typeface="Calibri" panose="020F0502020204030204" pitchFamily="34" charset="0"/>
              </a:rPr>
              <a:t>مقدمة</a:t>
            </a:r>
          </a:p>
        </p:txBody>
      </p:sp>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682770"/>
          </a:xfrm>
        </p:spPr>
        <p:txBody>
          <a:bodyPr anchor="ctr">
            <a:normAutofit/>
          </a:bodyPr>
          <a:lstStyle/>
          <a:p>
            <a:pPr marL="0" indent="0" algn="just">
              <a:buNone/>
            </a:pPr>
            <a:r>
              <a:rPr lang="ar-SA" sz="3200" dirty="0">
                <a:latin typeface="Calibri" panose="020F0502020204030204" pitchFamily="34" charset="0"/>
                <a:cs typeface="Calibri" panose="020F0502020204030204" pitchFamily="34" charset="0"/>
              </a:rPr>
              <a:t>تمثـل المـوارد البشـرية الركيـزة الأساسـية الـتي يقـوم عليهـا نظـام الرقابـة الداخليـة مــن حيــث مــن يقــوم بتصــميمه وتطبيقــه كمــا أن هــذه الإجــراءات في الأســاس تطبــق علــى المــوارد البشــرية باعتبــارهم هــم مــن يقــوم بتنفيـذ المهـام والمعــاملات في المنظمة.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4" name="صورة 3">
            <a:extLst>
              <a:ext uri="{FF2B5EF4-FFF2-40B4-BE49-F238E27FC236}">
                <a16:creationId xmlns:a16="http://schemas.microsoft.com/office/drawing/2014/main" id="{C5E84804-A882-464F-B8AE-3A26999A2378}"/>
              </a:ext>
            </a:extLst>
          </p:cNvPr>
          <p:cNvPicPr>
            <a:picLocks noChangeAspect="1"/>
          </p:cNvPicPr>
          <p:nvPr/>
        </p:nvPicPr>
        <p:blipFill rotWithShape="1">
          <a:blip r:embed="rId3"/>
          <a:srcRect l="76042" t="27660" r="7708" b="27660"/>
          <a:stretch/>
        </p:blipFill>
        <p:spPr>
          <a:xfrm>
            <a:off x="10591800" y="139299"/>
            <a:ext cx="1454150" cy="1528723"/>
          </a:xfrm>
          <a:prstGeom prst="round1Rect">
            <a:avLst/>
          </a:prstGeom>
        </p:spPr>
      </p:pic>
      <p:pic>
        <p:nvPicPr>
          <p:cNvPr id="7" name="صورة 6">
            <a:extLst>
              <a:ext uri="{FF2B5EF4-FFF2-40B4-BE49-F238E27FC236}">
                <a16:creationId xmlns:a16="http://schemas.microsoft.com/office/drawing/2014/main" id="{F7277836-84F6-FC4A-A392-75390E8EF41E}"/>
              </a:ext>
            </a:extLst>
          </p:cNvPr>
          <p:cNvPicPr>
            <a:picLocks noChangeAspect="1"/>
          </p:cNvPicPr>
          <p:nvPr/>
        </p:nvPicPr>
        <p:blipFill rotWithShape="1">
          <a:blip r:embed="rId4">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8608806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صورة 66" descr="صورة تحتوي على نص, كتاب&#10;&#10;تم إنشاء الوصف تلقائياً">
            <a:extLst>
              <a:ext uri="{FF2B5EF4-FFF2-40B4-BE49-F238E27FC236}">
                <a16:creationId xmlns:a16="http://schemas.microsoft.com/office/drawing/2014/main" id="{DD170ADC-EA44-6546-A439-AEBFD5D6F04A}"/>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699" y="359348"/>
            <a:ext cx="9982199" cy="1325563"/>
          </a:xfrm>
        </p:spPr>
        <p:txBody>
          <a:bodyPr>
            <a:normAutofit/>
          </a:bodyPr>
          <a:lstStyle/>
          <a:p>
            <a:pPr algn="ctr"/>
            <a:r>
              <a:rPr lang="ar-SA" sz="3600" b="1" dirty="0">
                <a:latin typeface="Calibri" panose="020F0502020204030204" pitchFamily="34" charset="0"/>
                <a:cs typeface="Calibri" panose="020F0502020204030204" pitchFamily="34" charset="0"/>
              </a:rPr>
              <a:t>أهداف نظام الرقابة الداخلية على الموارد البشـرية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2" name="مجموعة 11">
            <a:extLst>
              <a:ext uri="{FF2B5EF4-FFF2-40B4-BE49-F238E27FC236}">
                <a16:creationId xmlns:a16="http://schemas.microsoft.com/office/drawing/2014/main" id="{70B3D815-FA27-4048-AE2F-97018747E6DC}"/>
              </a:ext>
            </a:extLst>
          </p:cNvPr>
          <p:cNvGrpSpPr/>
          <p:nvPr/>
        </p:nvGrpSpPr>
        <p:grpSpPr>
          <a:xfrm>
            <a:off x="1423882" y="2145094"/>
            <a:ext cx="9825642" cy="4221691"/>
            <a:chOff x="1281992" y="1924377"/>
            <a:chExt cx="7879810" cy="3385644"/>
          </a:xfrm>
        </p:grpSpPr>
        <p:grpSp>
          <p:nvGrpSpPr>
            <p:cNvPr id="13" name="Group 67">
              <a:extLst>
                <a:ext uri="{FF2B5EF4-FFF2-40B4-BE49-F238E27FC236}">
                  <a16:creationId xmlns:a16="http://schemas.microsoft.com/office/drawing/2014/main" id="{A1F1D3AA-02C0-C545-ACAA-C54C8D4A804C}"/>
                </a:ext>
              </a:extLst>
            </p:cNvPr>
            <p:cNvGrpSpPr/>
            <p:nvPr/>
          </p:nvGrpSpPr>
          <p:grpSpPr>
            <a:xfrm>
              <a:off x="1566737" y="1924377"/>
              <a:ext cx="1515823" cy="1306744"/>
              <a:chOff x="6490010" y="3925229"/>
              <a:chExt cx="3207983" cy="2765503"/>
            </a:xfrm>
          </p:grpSpPr>
          <p:sp>
            <p:nvSpPr>
              <p:cNvPr id="62" name="Hexagon 68">
                <a:extLst>
                  <a:ext uri="{FF2B5EF4-FFF2-40B4-BE49-F238E27FC236}">
                    <a16:creationId xmlns:a16="http://schemas.microsoft.com/office/drawing/2014/main" id="{C2454890-E067-2941-A5B9-63EFD1A0F49B}"/>
                  </a:ext>
                </a:extLst>
              </p:cNvPr>
              <p:cNvSpPr/>
              <p:nvPr/>
            </p:nvSpPr>
            <p:spPr>
              <a:xfrm>
                <a:off x="6490010" y="3925229"/>
                <a:ext cx="3207983" cy="2765503"/>
              </a:xfrm>
              <a:prstGeom prst="hexagon">
                <a:avLst/>
              </a:prstGeom>
              <a:solidFill>
                <a:srgbClr val="597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3" name="Hexagon 69">
                <a:extLst>
                  <a:ext uri="{FF2B5EF4-FFF2-40B4-BE49-F238E27FC236}">
                    <a16:creationId xmlns:a16="http://schemas.microsoft.com/office/drawing/2014/main" id="{5BED324A-1E9D-7646-AB1D-A43B785E8FF5}"/>
                  </a:ext>
                </a:extLst>
              </p:cNvPr>
              <p:cNvSpPr/>
              <p:nvPr/>
            </p:nvSpPr>
            <p:spPr>
              <a:xfrm>
                <a:off x="6785210" y="4179712"/>
                <a:ext cx="2617582" cy="22565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grpSp>
        <p:grpSp>
          <p:nvGrpSpPr>
            <p:cNvPr id="17" name="Group 70">
              <a:extLst>
                <a:ext uri="{FF2B5EF4-FFF2-40B4-BE49-F238E27FC236}">
                  <a16:creationId xmlns:a16="http://schemas.microsoft.com/office/drawing/2014/main" id="{160F941B-FAAD-7846-8733-AF5C502B8BCF}"/>
                </a:ext>
              </a:extLst>
            </p:cNvPr>
            <p:cNvGrpSpPr/>
            <p:nvPr/>
          </p:nvGrpSpPr>
          <p:grpSpPr>
            <a:xfrm>
              <a:off x="1566737" y="3824369"/>
              <a:ext cx="1515823" cy="1306744"/>
              <a:chOff x="6490010" y="3925229"/>
              <a:chExt cx="3207983" cy="2765503"/>
            </a:xfrm>
          </p:grpSpPr>
          <p:sp>
            <p:nvSpPr>
              <p:cNvPr id="60" name="Hexagon 71">
                <a:extLst>
                  <a:ext uri="{FF2B5EF4-FFF2-40B4-BE49-F238E27FC236}">
                    <a16:creationId xmlns:a16="http://schemas.microsoft.com/office/drawing/2014/main" id="{C9515F1D-D374-FC46-836B-BC4A73AD5FA2}"/>
                  </a:ext>
                </a:extLst>
              </p:cNvPr>
              <p:cNvSpPr/>
              <p:nvPr/>
            </p:nvSpPr>
            <p:spPr>
              <a:xfrm>
                <a:off x="6490010" y="3925229"/>
                <a:ext cx="3207983" cy="2765503"/>
              </a:xfrm>
              <a:prstGeom prst="hexagon">
                <a:avLst/>
              </a:prstGeom>
              <a:solidFill>
                <a:srgbClr val="4D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1" name="Hexagon 72">
                <a:extLst>
                  <a:ext uri="{FF2B5EF4-FFF2-40B4-BE49-F238E27FC236}">
                    <a16:creationId xmlns:a16="http://schemas.microsoft.com/office/drawing/2014/main" id="{05F36083-93D8-AD4A-8D53-D9162F57C9AA}"/>
                  </a:ext>
                </a:extLst>
              </p:cNvPr>
              <p:cNvSpPr/>
              <p:nvPr/>
            </p:nvSpPr>
            <p:spPr>
              <a:xfrm>
                <a:off x="6785210" y="4179712"/>
                <a:ext cx="2617582" cy="22565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grpSp>
        <p:grpSp>
          <p:nvGrpSpPr>
            <p:cNvPr id="18" name="Group 76">
              <a:extLst>
                <a:ext uri="{FF2B5EF4-FFF2-40B4-BE49-F238E27FC236}">
                  <a16:creationId xmlns:a16="http://schemas.microsoft.com/office/drawing/2014/main" id="{C90915C3-6CB8-8244-B99D-E0F6DF8CDA21}"/>
                </a:ext>
              </a:extLst>
            </p:cNvPr>
            <p:cNvGrpSpPr/>
            <p:nvPr/>
          </p:nvGrpSpPr>
          <p:grpSpPr>
            <a:xfrm>
              <a:off x="3222047" y="2881922"/>
              <a:ext cx="1515823" cy="1306744"/>
              <a:chOff x="6490010" y="3925229"/>
              <a:chExt cx="3207983" cy="2765503"/>
            </a:xfrm>
          </p:grpSpPr>
          <p:sp>
            <p:nvSpPr>
              <p:cNvPr id="58" name="Hexagon 77">
                <a:extLst>
                  <a:ext uri="{FF2B5EF4-FFF2-40B4-BE49-F238E27FC236}">
                    <a16:creationId xmlns:a16="http://schemas.microsoft.com/office/drawing/2014/main" id="{F5087D2B-FB9C-A646-A7F1-ED26593F6D7A}"/>
                  </a:ext>
                </a:extLst>
              </p:cNvPr>
              <p:cNvSpPr/>
              <p:nvPr/>
            </p:nvSpPr>
            <p:spPr>
              <a:xfrm>
                <a:off x="6490010" y="3925229"/>
                <a:ext cx="3207983" cy="2765503"/>
              </a:xfrm>
              <a:prstGeom prst="hexagon">
                <a:avLst/>
              </a:prstGeom>
              <a:solidFill>
                <a:srgbClr val="30A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9" name="Hexagon 78">
                <a:extLst>
                  <a:ext uri="{FF2B5EF4-FFF2-40B4-BE49-F238E27FC236}">
                    <a16:creationId xmlns:a16="http://schemas.microsoft.com/office/drawing/2014/main" id="{5F493900-5236-184B-ADC5-882F434AFD77}"/>
                  </a:ext>
                </a:extLst>
              </p:cNvPr>
              <p:cNvSpPr/>
              <p:nvPr/>
            </p:nvSpPr>
            <p:spPr>
              <a:xfrm>
                <a:off x="6785210" y="4179712"/>
                <a:ext cx="2617582" cy="22565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grpSp>
        <p:sp>
          <p:nvSpPr>
            <p:cNvPr id="26" name="TextBox 89">
              <a:extLst>
                <a:ext uri="{FF2B5EF4-FFF2-40B4-BE49-F238E27FC236}">
                  <a16:creationId xmlns:a16="http://schemas.microsoft.com/office/drawing/2014/main" id="{EB6B5D6E-737D-D445-80B1-89D15728FF05}"/>
                </a:ext>
              </a:extLst>
            </p:cNvPr>
            <p:cNvSpPr txBox="1"/>
            <p:nvPr/>
          </p:nvSpPr>
          <p:spPr>
            <a:xfrm>
              <a:off x="8010526" y="4173575"/>
              <a:ext cx="1151276" cy="461665"/>
            </a:xfrm>
            <a:prstGeom prst="rect">
              <a:avLst/>
            </a:prstGeom>
            <a:noFill/>
          </p:spPr>
          <p:txBody>
            <a:bodyPr wrap="none" rtlCol="0" anchor="ctr">
              <a:spAutoFit/>
            </a:bodyPr>
            <a:lstStyle/>
            <a:p>
              <a:pPr algn="ctr"/>
              <a:r>
                <a:rPr lang="ar-SA" sz="2400" dirty="0">
                  <a:solidFill>
                    <a:schemeClr val="bg1"/>
                  </a:solidFill>
                  <a:latin typeface="DIN Next LT Arabic" panose="020B0503020203050203" pitchFamily="34" charset="-78"/>
                  <a:cs typeface="DIN Next LT Arabic" panose="020B0503020203050203" pitchFamily="34" charset="-78"/>
                </a:rPr>
                <a:t>السهولة</a:t>
              </a:r>
              <a:endParaRPr lang="en-US" sz="2400" dirty="0">
                <a:solidFill>
                  <a:schemeClr val="bg1"/>
                </a:solidFill>
                <a:latin typeface="DIN Next LT Arabic" panose="020B0503020203050203" pitchFamily="34" charset="-78"/>
                <a:cs typeface="DIN Next LT Arabic" panose="020B0503020203050203" pitchFamily="34" charset="-78"/>
              </a:endParaRPr>
            </a:p>
          </p:txBody>
        </p:sp>
        <p:grpSp>
          <p:nvGrpSpPr>
            <p:cNvPr id="28" name="Group 93">
              <a:extLst>
                <a:ext uri="{FF2B5EF4-FFF2-40B4-BE49-F238E27FC236}">
                  <a16:creationId xmlns:a16="http://schemas.microsoft.com/office/drawing/2014/main" id="{D068D8B7-2386-ED46-A9E4-FFB174E12213}"/>
                </a:ext>
              </a:extLst>
            </p:cNvPr>
            <p:cNvGrpSpPr/>
            <p:nvPr/>
          </p:nvGrpSpPr>
          <p:grpSpPr>
            <a:xfrm>
              <a:off x="1281992" y="2593504"/>
              <a:ext cx="5774025" cy="831275"/>
              <a:chOff x="2161309" y="4056481"/>
              <a:chExt cx="11548049" cy="1662546"/>
            </a:xfrm>
          </p:grpSpPr>
          <p:cxnSp>
            <p:nvCxnSpPr>
              <p:cNvPr id="52" name="Straight Connector 94">
                <a:extLst>
                  <a:ext uri="{FF2B5EF4-FFF2-40B4-BE49-F238E27FC236}">
                    <a16:creationId xmlns:a16="http://schemas.microsoft.com/office/drawing/2014/main" id="{F3A7B291-49DE-6745-B59D-10FF19A19722}"/>
                  </a:ext>
                </a:extLst>
              </p:cNvPr>
              <p:cNvCxnSpPr>
                <a:cxnSpLocks/>
              </p:cNvCxnSpPr>
              <p:nvPr/>
            </p:nvCxnSpPr>
            <p:spPr>
              <a:xfrm flipH="1" flipV="1">
                <a:off x="6302139" y="4118109"/>
                <a:ext cx="7407219" cy="3981"/>
              </a:xfrm>
              <a:prstGeom prst="line">
                <a:avLst/>
              </a:prstGeom>
              <a:ln w="38100">
                <a:solidFill>
                  <a:srgbClr val="59758E"/>
                </a:solidFill>
              </a:ln>
            </p:spPr>
            <p:style>
              <a:lnRef idx="1">
                <a:schemeClr val="accent1"/>
              </a:lnRef>
              <a:fillRef idx="0">
                <a:schemeClr val="accent1"/>
              </a:fillRef>
              <a:effectRef idx="0">
                <a:schemeClr val="accent1"/>
              </a:effectRef>
              <a:fontRef idx="minor">
                <a:schemeClr val="tx1"/>
              </a:fontRef>
            </p:style>
          </p:cxnSp>
          <p:cxnSp>
            <p:nvCxnSpPr>
              <p:cNvPr id="53" name="Straight Connector 95">
                <a:extLst>
                  <a:ext uri="{FF2B5EF4-FFF2-40B4-BE49-F238E27FC236}">
                    <a16:creationId xmlns:a16="http://schemas.microsoft.com/office/drawing/2014/main" id="{887F15FB-93BD-E744-BF38-211FD91E04E8}"/>
                  </a:ext>
                </a:extLst>
              </p:cNvPr>
              <p:cNvCxnSpPr/>
              <p:nvPr/>
            </p:nvCxnSpPr>
            <p:spPr>
              <a:xfrm flipH="1">
                <a:off x="5559136" y="4056481"/>
                <a:ext cx="761255" cy="1652155"/>
              </a:xfrm>
              <a:prstGeom prst="line">
                <a:avLst/>
              </a:prstGeom>
              <a:ln w="38100">
                <a:solidFill>
                  <a:srgbClr val="59758E"/>
                </a:solidFill>
              </a:ln>
            </p:spPr>
            <p:style>
              <a:lnRef idx="1">
                <a:schemeClr val="accent1"/>
              </a:lnRef>
              <a:fillRef idx="0">
                <a:schemeClr val="accent1"/>
              </a:fillRef>
              <a:effectRef idx="0">
                <a:schemeClr val="accent1"/>
              </a:effectRef>
              <a:fontRef idx="minor">
                <a:schemeClr val="tx1"/>
              </a:fontRef>
            </p:style>
          </p:cxnSp>
          <p:cxnSp>
            <p:nvCxnSpPr>
              <p:cNvPr id="54" name="Straight Connector 96">
                <a:extLst>
                  <a:ext uri="{FF2B5EF4-FFF2-40B4-BE49-F238E27FC236}">
                    <a16:creationId xmlns:a16="http://schemas.microsoft.com/office/drawing/2014/main" id="{8D710AC7-F45F-424C-A1B8-1C4CF3FB8ACA}"/>
                  </a:ext>
                </a:extLst>
              </p:cNvPr>
              <p:cNvCxnSpPr/>
              <p:nvPr/>
            </p:nvCxnSpPr>
            <p:spPr>
              <a:xfrm flipH="1">
                <a:off x="2989787" y="5719027"/>
                <a:ext cx="2579740" cy="0"/>
              </a:xfrm>
              <a:prstGeom prst="line">
                <a:avLst/>
              </a:prstGeom>
              <a:ln w="38100">
                <a:solidFill>
                  <a:srgbClr val="59758E"/>
                </a:solidFill>
              </a:ln>
            </p:spPr>
            <p:style>
              <a:lnRef idx="1">
                <a:schemeClr val="accent1"/>
              </a:lnRef>
              <a:fillRef idx="0">
                <a:schemeClr val="accent1"/>
              </a:fillRef>
              <a:effectRef idx="0">
                <a:schemeClr val="accent1"/>
              </a:effectRef>
              <a:fontRef idx="minor">
                <a:schemeClr val="tx1"/>
              </a:fontRef>
            </p:style>
          </p:cxnSp>
          <p:cxnSp>
            <p:nvCxnSpPr>
              <p:cNvPr id="55" name="Straight Connector 97">
                <a:extLst>
                  <a:ext uri="{FF2B5EF4-FFF2-40B4-BE49-F238E27FC236}">
                    <a16:creationId xmlns:a16="http://schemas.microsoft.com/office/drawing/2014/main" id="{2ADBDB23-6C09-7F48-82EA-C0DBE1DDBE8D}"/>
                  </a:ext>
                </a:extLst>
              </p:cNvPr>
              <p:cNvCxnSpPr/>
              <p:nvPr/>
            </p:nvCxnSpPr>
            <p:spPr>
              <a:xfrm flipH="1" flipV="1">
                <a:off x="2161309" y="4077263"/>
                <a:ext cx="848463" cy="1641764"/>
              </a:xfrm>
              <a:prstGeom prst="line">
                <a:avLst/>
              </a:prstGeom>
              <a:ln w="38100">
                <a:solidFill>
                  <a:srgbClr val="59758E"/>
                </a:solidFill>
              </a:ln>
            </p:spPr>
            <p:style>
              <a:lnRef idx="1">
                <a:schemeClr val="accent1"/>
              </a:lnRef>
              <a:fillRef idx="0">
                <a:schemeClr val="accent1"/>
              </a:fillRef>
              <a:effectRef idx="0">
                <a:schemeClr val="accent1"/>
              </a:effectRef>
              <a:fontRef idx="minor">
                <a:schemeClr val="tx1"/>
              </a:fontRef>
            </p:style>
          </p:cxnSp>
        </p:grpSp>
        <p:grpSp>
          <p:nvGrpSpPr>
            <p:cNvPr id="29" name="Group 98">
              <a:extLst>
                <a:ext uri="{FF2B5EF4-FFF2-40B4-BE49-F238E27FC236}">
                  <a16:creationId xmlns:a16="http://schemas.microsoft.com/office/drawing/2014/main" id="{4F06BFE1-640E-4A44-ABD8-5D85A6296A6D}"/>
                </a:ext>
              </a:extLst>
            </p:cNvPr>
            <p:cNvGrpSpPr/>
            <p:nvPr/>
          </p:nvGrpSpPr>
          <p:grpSpPr>
            <a:xfrm>
              <a:off x="1281992" y="4478748"/>
              <a:ext cx="7721321" cy="831273"/>
              <a:chOff x="2161309" y="4218709"/>
              <a:chExt cx="15442641" cy="1662546"/>
            </a:xfrm>
          </p:grpSpPr>
          <p:cxnSp>
            <p:nvCxnSpPr>
              <p:cNvPr id="48" name="Straight Connector 99">
                <a:extLst>
                  <a:ext uri="{FF2B5EF4-FFF2-40B4-BE49-F238E27FC236}">
                    <a16:creationId xmlns:a16="http://schemas.microsoft.com/office/drawing/2014/main" id="{7C6ECA01-1415-0148-862C-F1A3BD69E0E1}"/>
                  </a:ext>
                </a:extLst>
              </p:cNvPr>
              <p:cNvCxnSpPr>
                <a:cxnSpLocks/>
              </p:cNvCxnSpPr>
              <p:nvPr/>
            </p:nvCxnSpPr>
            <p:spPr>
              <a:xfrm flipH="1">
                <a:off x="6320391" y="4239490"/>
                <a:ext cx="11283559" cy="0"/>
              </a:xfrm>
              <a:prstGeom prst="line">
                <a:avLst/>
              </a:prstGeom>
              <a:ln w="38100">
                <a:solidFill>
                  <a:srgbClr val="4D99B4"/>
                </a:solidFill>
              </a:ln>
            </p:spPr>
            <p:style>
              <a:lnRef idx="1">
                <a:schemeClr val="accent1"/>
              </a:lnRef>
              <a:fillRef idx="0">
                <a:schemeClr val="accent1"/>
              </a:fillRef>
              <a:effectRef idx="0">
                <a:schemeClr val="accent1"/>
              </a:effectRef>
              <a:fontRef idx="minor">
                <a:schemeClr val="tx1"/>
              </a:fontRef>
            </p:style>
          </p:cxnSp>
          <p:cxnSp>
            <p:nvCxnSpPr>
              <p:cNvPr id="49" name="Straight Connector 100">
                <a:extLst>
                  <a:ext uri="{FF2B5EF4-FFF2-40B4-BE49-F238E27FC236}">
                    <a16:creationId xmlns:a16="http://schemas.microsoft.com/office/drawing/2014/main" id="{25260AB4-201A-5E46-BB65-7B92AAFDA6D4}"/>
                  </a:ext>
                </a:extLst>
              </p:cNvPr>
              <p:cNvCxnSpPr/>
              <p:nvPr/>
            </p:nvCxnSpPr>
            <p:spPr>
              <a:xfrm flipH="1">
                <a:off x="5559136" y="4218709"/>
                <a:ext cx="761255" cy="1652155"/>
              </a:xfrm>
              <a:prstGeom prst="line">
                <a:avLst/>
              </a:prstGeom>
              <a:ln w="38100">
                <a:solidFill>
                  <a:srgbClr val="4D99B4"/>
                </a:solidFill>
              </a:ln>
            </p:spPr>
            <p:style>
              <a:lnRef idx="1">
                <a:schemeClr val="accent1"/>
              </a:lnRef>
              <a:fillRef idx="0">
                <a:schemeClr val="accent1"/>
              </a:fillRef>
              <a:effectRef idx="0">
                <a:schemeClr val="accent1"/>
              </a:effectRef>
              <a:fontRef idx="minor">
                <a:schemeClr val="tx1"/>
              </a:fontRef>
            </p:style>
          </p:cxnSp>
          <p:cxnSp>
            <p:nvCxnSpPr>
              <p:cNvPr id="50" name="Straight Connector 101">
                <a:extLst>
                  <a:ext uri="{FF2B5EF4-FFF2-40B4-BE49-F238E27FC236}">
                    <a16:creationId xmlns:a16="http://schemas.microsoft.com/office/drawing/2014/main" id="{226AE79A-4A76-BE4B-99BD-3C42C23771E4}"/>
                  </a:ext>
                </a:extLst>
              </p:cNvPr>
              <p:cNvCxnSpPr/>
              <p:nvPr/>
            </p:nvCxnSpPr>
            <p:spPr>
              <a:xfrm flipH="1">
                <a:off x="2989787" y="5881255"/>
                <a:ext cx="2579740" cy="0"/>
              </a:xfrm>
              <a:prstGeom prst="line">
                <a:avLst/>
              </a:prstGeom>
              <a:ln w="38100">
                <a:solidFill>
                  <a:srgbClr val="4D99B4"/>
                </a:solidFill>
              </a:ln>
            </p:spPr>
            <p:style>
              <a:lnRef idx="1">
                <a:schemeClr val="accent1"/>
              </a:lnRef>
              <a:fillRef idx="0">
                <a:schemeClr val="accent1"/>
              </a:fillRef>
              <a:effectRef idx="0">
                <a:schemeClr val="accent1"/>
              </a:effectRef>
              <a:fontRef idx="minor">
                <a:schemeClr val="tx1"/>
              </a:fontRef>
            </p:style>
          </p:cxnSp>
          <p:cxnSp>
            <p:nvCxnSpPr>
              <p:cNvPr id="51" name="Straight Connector 102">
                <a:extLst>
                  <a:ext uri="{FF2B5EF4-FFF2-40B4-BE49-F238E27FC236}">
                    <a16:creationId xmlns:a16="http://schemas.microsoft.com/office/drawing/2014/main" id="{5108D7B8-C1A8-8241-ADE4-116C4541D7A7}"/>
                  </a:ext>
                </a:extLst>
              </p:cNvPr>
              <p:cNvCxnSpPr/>
              <p:nvPr/>
            </p:nvCxnSpPr>
            <p:spPr>
              <a:xfrm flipH="1" flipV="1">
                <a:off x="2161309" y="4239491"/>
                <a:ext cx="848463" cy="1641764"/>
              </a:xfrm>
              <a:prstGeom prst="line">
                <a:avLst/>
              </a:prstGeom>
              <a:ln w="38100">
                <a:solidFill>
                  <a:srgbClr val="4D99B4"/>
                </a:solidFill>
              </a:ln>
            </p:spPr>
            <p:style>
              <a:lnRef idx="1">
                <a:schemeClr val="accent1"/>
              </a:lnRef>
              <a:fillRef idx="0">
                <a:schemeClr val="accent1"/>
              </a:fillRef>
              <a:effectRef idx="0">
                <a:schemeClr val="accent1"/>
              </a:effectRef>
              <a:fontRef idx="minor">
                <a:schemeClr val="tx1"/>
              </a:fontRef>
            </p:style>
          </p:cxnSp>
        </p:grpSp>
        <p:grpSp>
          <p:nvGrpSpPr>
            <p:cNvPr id="30" name="Group 108">
              <a:extLst>
                <a:ext uri="{FF2B5EF4-FFF2-40B4-BE49-F238E27FC236}">
                  <a16:creationId xmlns:a16="http://schemas.microsoft.com/office/drawing/2014/main" id="{1198F662-E96D-A842-9247-07C0C3DB893F}"/>
                </a:ext>
              </a:extLst>
            </p:cNvPr>
            <p:cNvGrpSpPr/>
            <p:nvPr/>
          </p:nvGrpSpPr>
          <p:grpSpPr>
            <a:xfrm>
              <a:off x="2937302" y="3524539"/>
              <a:ext cx="5071322" cy="831273"/>
              <a:chOff x="2161309" y="4218709"/>
              <a:chExt cx="10142643" cy="1662546"/>
            </a:xfrm>
          </p:grpSpPr>
          <p:cxnSp>
            <p:nvCxnSpPr>
              <p:cNvPr id="44" name="Straight Connector 109">
                <a:extLst>
                  <a:ext uri="{FF2B5EF4-FFF2-40B4-BE49-F238E27FC236}">
                    <a16:creationId xmlns:a16="http://schemas.microsoft.com/office/drawing/2014/main" id="{4465CCD5-B2BC-8A40-998C-F75096BA6C85}"/>
                  </a:ext>
                </a:extLst>
              </p:cNvPr>
              <p:cNvCxnSpPr>
                <a:cxnSpLocks/>
              </p:cNvCxnSpPr>
              <p:nvPr/>
            </p:nvCxnSpPr>
            <p:spPr>
              <a:xfrm flipH="1">
                <a:off x="6320391" y="4239490"/>
                <a:ext cx="5983561" cy="0"/>
              </a:xfrm>
              <a:prstGeom prst="line">
                <a:avLst/>
              </a:prstGeom>
              <a:ln w="38100">
                <a:solidFill>
                  <a:srgbClr val="30A4A5"/>
                </a:solidFill>
              </a:ln>
            </p:spPr>
            <p:style>
              <a:lnRef idx="1">
                <a:schemeClr val="accent1"/>
              </a:lnRef>
              <a:fillRef idx="0">
                <a:schemeClr val="accent1"/>
              </a:fillRef>
              <a:effectRef idx="0">
                <a:schemeClr val="accent1"/>
              </a:effectRef>
              <a:fontRef idx="minor">
                <a:schemeClr val="tx1"/>
              </a:fontRef>
            </p:style>
          </p:cxnSp>
          <p:cxnSp>
            <p:nvCxnSpPr>
              <p:cNvPr id="45" name="Straight Connector 110">
                <a:extLst>
                  <a:ext uri="{FF2B5EF4-FFF2-40B4-BE49-F238E27FC236}">
                    <a16:creationId xmlns:a16="http://schemas.microsoft.com/office/drawing/2014/main" id="{E7667ABE-7691-F54A-B76C-83D3E4C22E74}"/>
                  </a:ext>
                </a:extLst>
              </p:cNvPr>
              <p:cNvCxnSpPr/>
              <p:nvPr/>
            </p:nvCxnSpPr>
            <p:spPr>
              <a:xfrm flipH="1">
                <a:off x="5559136" y="4218709"/>
                <a:ext cx="761255" cy="1652155"/>
              </a:xfrm>
              <a:prstGeom prst="line">
                <a:avLst/>
              </a:prstGeom>
              <a:ln w="38100">
                <a:solidFill>
                  <a:srgbClr val="30A4A5"/>
                </a:solidFill>
              </a:ln>
            </p:spPr>
            <p:style>
              <a:lnRef idx="1">
                <a:schemeClr val="accent1"/>
              </a:lnRef>
              <a:fillRef idx="0">
                <a:schemeClr val="accent1"/>
              </a:fillRef>
              <a:effectRef idx="0">
                <a:schemeClr val="accent1"/>
              </a:effectRef>
              <a:fontRef idx="minor">
                <a:schemeClr val="tx1"/>
              </a:fontRef>
            </p:style>
          </p:cxnSp>
          <p:cxnSp>
            <p:nvCxnSpPr>
              <p:cNvPr id="46" name="Straight Connector 111">
                <a:extLst>
                  <a:ext uri="{FF2B5EF4-FFF2-40B4-BE49-F238E27FC236}">
                    <a16:creationId xmlns:a16="http://schemas.microsoft.com/office/drawing/2014/main" id="{4980BE51-7B4C-6941-BD41-1DC191E1EAEA}"/>
                  </a:ext>
                </a:extLst>
              </p:cNvPr>
              <p:cNvCxnSpPr/>
              <p:nvPr/>
            </p:nvCxnSpPr>
            <p:spPr>
              <a:xfrm flipH="1">
                <a:off x="2989787" y="5881255"/>
                <a:ext cx="2579740" cy="0"/>
              </a:xfrm>
              <a:prstGeom prst="line">
                <a:avLst/>
              </a:prstGeom>
              <a:ln w="38100">
                <a:solidFill>
                  <a:srgbClr val="30A4A5"/>
                </a:solidFill>
              </a:ln>
            </p:spPr>
            <p:style>
              <a:lnRef idx="1">
                <a:schemeClr val="accent1"/>
              </a:lnRef>
              <a:fillRef idx="0">
                <a:schemeClr val="accent1"/>
              </a:fillRef>
              <a:effectRef idx="0">
                <a:schemeClr val="accent1"/>
              </a:effectRef>
              <a:fontRef idx="minor">
                <a:schemeClr val="tx1"/>
              </a:fontRef>
            </p:style>
          </p:cxnSp>
          <p:cxnSp>
            <p:nvCxnSpPr>
              <p:cNvPr id="47" name="Straight Connector 112">
                <a:extLst>
                  <a:ext uri="{FF2B5EF4-FFF2-40B4-BE49-F238E27FC236}">
                    <a16:creationId xmlns:a16="http://schemas.microsoft.com/office/drawing/2014/main" id="{46352877-9738-A647-AB0B-785BAFDCAED1}"/>
                  </a:ext>
                </a:extLst>
              </p:cNvPr>
              <p:cNvCxnSpPr/>
              <p:nvPr/>
            </p:nvCxnSpPr>
            <p:spPr>
              <a:xfrm flipH="1" flipV="1">
                <a:off x="2161309" y="4239491"/>
                <a:ext cx="848463" cy="1641764"/>
              </a:xfrm>
              <a:prstGeom prst="line">
                <a:avLst/>
              </a:prstGeom>
              <a:ln w="38100">
                <a:solidFill>
                  <a:srgbClr val="30A4A5"/>
                </a:solidFill>
              </a:ln>
            </p:spPr>
            <p:style>
              <a:lnRef idx="1">
                <a:schemeClr val="accent1"/>
              </a:lnRef>
              <a:fillRef idx="0">
                <a:schemeClr val="accent1"/>
              </a:fillRef>
              <a:effectRef idx="0">
                <a:schemeClr val="accent1"/>
              </a:effectRef>
              <a:fontRef idx="minor">
                <a:schemeClr val="tx1"/>
              </a:fontRef>
            </p:style>
          </p:cxnSp>
        </p:grpSp>
        <p:sp>
          <p:nvSpPr>
            <p:cNvPr id="32" name="Subtitle 2">
              <a:extLst>
                <a:ext uri="{FF2B5EF4-FFF2-40B4-BE49-F238E27FC236}">
                  <a16:creationId xmlns:a16="http://schemas.microsoft.com/office/drawing/2014/main" id="{7ACA8BC3-B322-F74D-B6DE-5CBB4F4831B2}"/>
                </a:ext>
              </a:extLst>
            </p:cNvPr>
            <p:cNvSpPr txBox="1">
              <a:spLocks/>
            </p:cNvSpPr>
            <p:nvPr/>
          </p:nvSpPr>
          <p:spPr>
            <a:xfrm>
              <a:off x="2783614" y="2072957"/>
              <a:ext cx="4718077" cy="47930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ar-SA" sz="3200" b="1" dirty="0">
                  <a:solidFill>
                    <a:srgbClr val="59758E"/>
                  </a:solidFill>
                  <a:latin typeface="Calibri" panose="020F0502020204030204" pitchFamily="34" charset="0"/>
                  <a:cs typeface="Calibri" panose="020F0502020204030204" pitchFamily="34" charset="0"/>
                </a:rPr>
                <a:t>الاستغلال الأمثل للموارد البشرية</a:t>
              </a:r>
            </a:p>
          </p:txBody>
        </p:sp>
        <p:sp>
          <p:nvSpPr>
            <p:cNvPr id="33" name="Subtitle 2">
              <a:extLst>
                <a:ext uri="{FF2B5EF4-FFF2-40B4-BE49-F238E27FC236}">
                  <a16:creationId xmlns:a16="http://schemas.microsoft.com/office/drawing/2014/main" id="{D2BDEE3F-95A8-6C48-96BE-941C0A907F0F}"/>
                </a:ext>
              </a:extLst>
            </p:cNvPr>
            <p:cNvSpPr txBox="1">
              <a:spLocks/>
            </p:cNvSpPr>
            <p:nvPr/>
          </p:nvSpPr>
          <p:spPr>
            <a:xfrm>
              <a:off x="4925074" y="2981577"/>
              <a:ext cx="3017177" cy="47930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ar-SA" sz="3200" b="1" dirty="0">
                  <a:solidFill>
                    <a:srgbClr val="40977C"/>
                  </a:solidFill>
                  <a:latin typeface="Calibri" panose="020F0502020204030204" pitchFamily="34" charset="0"/>
                  <a:cs typeface="Calibri" panose="020F0502020204030204" pitchFamily="34" charset="0"/>
                </a:rPr>
                <a:t>تــوفير معلومــات موثقــة </a:t>
              </a:r>
            </a:p>
          </p:txBody>
        </p:sp>
        <p:sp>
          <p:nvSpPr>
            <p:cNvPr id="34" name="Subtitle 2">
              <a:extLst>
                <a:ext uri="{FF2B5EF4-FFF2-40B4-BE49-F238E27FC236}">
                  <a16:creationId xmlns:a16="http://schemas.microsoft.com/office/drawing/2014/main" id="{CA6F6482-2F3A-A04A-832B-AD1559F6C0CF}"/>
                </a:ext>
              </a:extLst>
            </p:cNvPr>
            <p:cNvSpPr txBox="1">
              <a:spLocks/>
            </p:cNvSpPr>
            <p:nvPr/>
          </p:nvSpPr>
          <p:spPr>
            <a:xfrm>
              <a:off x="4991378" y="3956675"/>
              <a:ext cx="3727190" cy="47930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ar-SA" sz="3200" b="1" dirty="0">
                  <a:solidFill>
                    <a:srgbClr val="4D99B4"/>
                  </a:solidFill>
                  <a:latin typeface="Calibri" panose="020F0502020204030204" pitchFamily="34" charset="0"/>
                  <a:cs typeface="Calibri" panose="020F0502020204030204" pitchFamily="34" charset="0"/>
                </a:rPr>
                <a:t>الالتزام بتطبيـــق الأنظمة الإداريـــة </a:t>
              </a:r>
            </a:p>
          </p:txBody>
        </p:sp>
      </p:grpSp>
      <p:sp>
        <p:nvSpPr>
          <p:cNvPr id="64" name="مستطيل مستدير الزوايا 63">
            <a:extLst>
              <a:ext uri="{FF2B5EF4-FFF2-40B4-BE49-F238E27FC236}">
                <a16:creationId xmlns:a16="http://schemas.microsoft.com/office/drawing/2014/main" id="{CACDCF66-1115-6C42-859D-86DA98A1614A}"/>
              </a:ext>
            </a:extLst>
          </p:cNvPr>
          <p:cNvSpPr/>
          <p:nvPr/>
        </p:nvSpPr>
        <p:spPr>
          <a:xfrm>
            <a:off x="2485133" y="2614414"/>
            <a:ext cx="518948" cy="6148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6600" b="1" dirty="0">
                <a:solidFill>
                  <a:srgbClr val="59758E"/>
                </a:solidFill>
                <a:latin typeface="Calibri" panose="020F0502020204030204" pitchFamily="34" charset="0"/>
                <a:ea typeface="+mj-ea"/>
                <a:cs typeface="Calibri" panose="020F0502020204030204" pitchFamily="34" charset="0"/>
              </a:rPr>
              <a:t>١</a:t>
            </a:r>
            <a:endParaRPr lang="ar-SA" sz="2000" b="1" dirty="0">
              <a:solidFill>
                <a:srgbClr val="59758E"/>
              </a:solidFill>
              <a:latin typeface="Calibri" panose="020F0502020204030204" pitchFamily="34" charset="0"/>
              <a:ea typeface="+mj-ea"/>
              <a:cs typeface="Calibri" panose="020F0502020204030204" pitchFamily="34" charset="0"/>
            </a:endParaRPr>
          </a:p>
        </p:txBody>
      </p:sp>
      <p:sp>
        <p:nvSpPr>
          <p:cNvPr id="65" name="مستطيل مستدير الزوايا 64">
            <a:extLst>
              <a:ext uri="{FF2B5EF4-FFF2-40B4-BE49-F238E27FC236}">
                <a16:creationId xmlns:a16="http://schemas.microsoft.com/office/drawing/2014/main" id="{E8BED8BF-474F-FA40-845A-D7946E699567}"/>
              </a:ext>
            </a:extLst>
          </p:cNvPr>
          <p:cNvSpPr/>
          <p:nvPr/>
        </p:nvSpPr>
        <p:spPr>
          <a:xfrm>
            <a:off x="4560705" y="3852405"/>
            <a:ext cx="518948" cy="6148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6600" b="1" dirty="0">
                <a:solidFill>
                  <a:srgbClr val="40977C"/>
                </a:solidFill>
                <a:latin typeface="Calibri" panose="020F0502020204030204" pitchFamily="34" charset="0"/>
                <a:ea typeface="+mj-ea"/>
                <a:cs typeface="Calibri" panose="020F0502020204030204" pitchFamily="34" charset="0"/>
              </a:rPr>
              <a:t>٢</a:t>
            </a:r>
            <a:endParaRPr lang="ar-SA" sz="2000" b="1" dirty="0">
              <a:solidFill>
                <a:srgbClr val="40977C"/>
              </a:solidFill>
              <a:latin typeface="Calibri" panose="020F0502020204030204" pitchFamily="34" charset="0"/>
              <a:ea typeface="+mj-ea"/>
              <a:cs typeface="Calibri" panose="020F0502020204030204" pitchFamily="34" charset="0"/>
            </a:endParaRPr>
          </a:p>
        </p:txBody>
      </p:sp>
      <p:sp>
        <p:nvSpPr>
          <p:cNvPr id="66" name="مستطيل مستدير الزوايا 65">
            <a:extLst>
              <a:ext uri="{FF2B5EF4-FFF2-40B4-BE49-F238E27FC236}">
                <a16:creationId xmlns:a16="http://schemas.microsoft.com/office/drawing/2014/main" id="{EA3AA6B1-511F-7342-80A8-9632AD10826F}"/>
              </a:ext>
            </a:extLst>
          </p:cNvPr>
          <p:cNvSpPr/>
          <p:nvPr/>
        </p:nvSpPr>
        <p:spPr>
          <a:xfrm>
            <a:off x="2475181" y="5035767"/>
            <a:ext cx="518948" cy="6148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6600" b="1" dirty="0">
                <a:solidFill>
                  <a:srgbClr val="4D99B4"/>
                </a:solidFill>
                <a:latin typeface="Calibri" panose="020F0502020204030204" pitchFamily="34" charset="0"/>
                <a:ea typeface="+mj-ea"/>
                <a:cs typeface="Calibri" panose="020F0502020204030204" pitchFamily="34" charset="0"/>
              </a:rPr>
              <a:t>٣</a:t>
            </a:r>
            <a:endParaRPr lang="ar-SA" sz="2000" b="1" dirty="0">
              <a:solidFill>
                <a:srgbClr val="4D99B4"/>
              </a:solidFill>
              <a:latin typeface="Calibri" panose="020F0502020204030204" pitchFamily="34" charset="0"/>
              <a:ea typeface="+mj-ea"/>
              <a:cs typeface="Calibri" panose="020F0502020204030204" pitchFamily="34" charset="0"/>
            </a:endParaRPr>
          </a:p>
        </p:txBody>
      </p:sp>
      <p:pic>
        <p:nvPicPr>
          <p:cNvPr id="38" name="صورة 37">
            <a:extLst>
              <a:ext uri="{FF2B5EF4-FFF2-40B4-BE49-F238E27FC236}">
                <a16:creationId xmlns:a16="http://schemas.microsoft.com/office/drawing/2014/main" id="{5818D850-5E41-D441-AC3E-65F9A9C893BC}"/>
              </a:ext>
            </a:extLst>
          </p:cNvPr>
          <p:cNvPicPr>
            <a:picLocks noChangeAspect="1"/>
          </p:cNvPicPr>
          <p:nvPr/>
        </p:nvPicPr>
        <p:blipFill rotWithShape="1">
          <a:blip r:embed="rId3"/>
          <a:srcRect l="76042" t="27660" r="7708" b="27660"/>
          <a:stretch/>
        </p:blipFill>
        <p:spPr>
          <a:xfrm>
            <a:off x="10591800" y="139299"/>
            <a:ext cx="1454150" cy="1528723"/>
          </a:xfrm>
          <a:prstGeom prst="round1Rect">
            <a:avLst/>
          </a:prstGeom>
        </p:spPr>
      </p:pic>
      <p:pic>
        <p:nvPicPr>
          <p:cNvPr id="39" name="صورة 38">
            <a:extLst>
              <a:ext uri="{FF2B5EF4-FFF2-40B4-BE49-F238E27FC236}">
                <a16:creationId xmlns:a16="http://schemas.microsoft.com/office/drawing/2014/main" id="{0B8CC93D-B9E4-AD4A-8068-5072B1436F3B}"/>
              </a:ext>
            </a:extLst>
          </p:cNvPr>
          <p:cNvPicPr>
            <a:picLocks noChangeAspect="1"/>
          </p:cNvPicPr>
          <p:nvPr/>
        </p:nvPicPr>
        <p:blipFill rotWithShape="1">
          <a:blip r:embed="rId4">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40716475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صورة 19" descr="صورة تحتوي على نص, كتاب&#10;&#10;تم إنشاء الوصف تلقائياً">
            <a:extLst>
              <a:ext uri="{FF2B5EF4-FFF2-40B4-BE49-F238E27FC236}">
                <a16:creationId xmlns:a16="http://schemas.microsoft.com/office/drawing/2014/main" id="{C496C37A-E81E-3542-A081-6F06B0C9C38F}"/>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699" y="359348"/>
            <a:ext cx="9982199" cy="1325563"/>
          </a:xfrm>
        </p:spPr>
        <p:txBody>
          <a:bodyPr>
            <a:normAutofit/>
          </a:bodyPr>
          <a:lstStyle/>
          <a:p>
            <a:pPr algn="ctr"/>
            <a:r>
              <a:rPr lang="ar-SA" sz="3600" b="1" dirty="0">
                <a:latin typeface="Calibri" panose="020F0502020204030204" pitchFamily="34" charset="0"/>
                <a:cs typeface="Calibri" panose="020F0502020204030204" pitchFamily="34" charset="0"/>
              </a:rPr>
              <a:t>أهداف نظام الرقابة الداخلية على الموارد البشـرية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2" name="مجموعة 11">
            <a:extLst>
              <a:ext uri="{FF2B5EF4-FFF2-40B4-BE49-F238E27FC236}">
                <a16:creationId xmlns:a16="http://schemas.microsoft.com/office/drawing/2014/main" id="{70B3D815-FA27-4048-AE2F-97018747E6DC}"/>
              </a:ext>
            </a:extLst>
          </p:cNvPr>
          <p:cNvGrpSpPr/>
          <p:nvPr/>
        </p:nvGrpSpPr>
        <p:grpSpPr>
          <a:xfrm>
            <a:off x="163284" y="1684911"/>
            <a:ext cx="9825642" cy="3848662"/>
            <a:chOff x="1281992" y="1924377"/>
            <a:chExt cx="7879810" cy="3086488"/>
          </a:xfrm>
        </p:grpSpPr>
        <p:grpSp>
          <p:nvGrpSpPr>
            <p:cNvPr id="13" name="Group 67">
              <a:extLst>
                <a:ext uri="{FF2B5EF4-FFF2-40B4-BE49-F238E27FC236}">
                  <a16:creationId xmlns:a16="http://schemas.microsoft.com/office/drawing/2014/main" id="{A1F1D3AA-02C0-C545-ACAA-C54C8D4A804C}"/>
                </a:ext>
              </a:extLst>
            </p:cNvPr>
            <p:cNvGrpSpPr/>
            <p:nvPr/>
          </p:nvGrpSpPr>
          <p:grpSpPr>
            <a:xfrm>
              <a:off x="1566737" y="1924377"/>
              <a:ext cx="1515823" cy="1306744"/>
              <a:chOff x="6490010" y="3925229"/>
              <a:chExt cx="3207983" cy="2765503"/>
            </a:xfrm>
          </p:grpSpPr>
          <p:sp>
            <p:nvSpPr>
              <p:cNvPr id="62" name="Hexagon 68">
                <a:extLst>
                  <a:ext uri="{FF2B5EF4-FFF2-40B4-BE49-F238E27FC236}">
                    <a16:creationId xmlns:a16="http://schemas.microsoft.com/office/drawing/2014/main" id="{C2454890-E067-2941-A5B9-63EFD1A0F49B}"/>
                  </a:ext>
                </a:extLst>
              </p:cNvPr>
              <p:cNvSpPr/>
              <p:nvPr/>
            </p:nvSpPr>
            <p:spPr>
              <a:xfrm>
                <a:off x="6490010" y="3925229"/>
                <a:ext cx="3207983" cy="2765503"/>
              </a:xfrm>
              <a:prstGeom prst="hexagon">
                <a:avLst/>
              </a:prstGeom>
              <a:solidFill>
                <a:srgbClr val="597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3" name="Hexagon 69">
                <a:extLst>
                  <a:ext uri="{FF2B5EF4-FFF2-40B4-BE49-F238E27FC236}">
                    <a16:creationId xmlns:a16="http://schemas.microsoft.com/office/drawing/2014/main" id="{5BED324A-1E9D-7646-AB1D-A43B785E8FF5}"/>
                  </a:ext>
                </a:extLst>
              </p:cNvPr>
              <p:cNvSpPr/>
              <p:nvPr/>
            </p:nvSpPr>
            <p:spPr>
              <a:xfrm>
                <a:off x="6785210" y="4179712"/>
                <a:ext cx="2617582" cy="22565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grpSp>
        <p:sp>
          <p:nvSpPr>
            <p:cNvPr id="61" name="Hexagon 72">
              <a:extLst>
                <a:ext uri="{FF2B5EF4-FFF2-40B4-BE49-F238E27FC236}">
                  <a16:creationId xmlns:a16="http://schemas.microsoft.com/office/drawing/2014/main" id="{05F36083-93D8-AD4A-8D53-D9162F57C9AA}"/>
                </a:ext>
              </a:extLst>
            </p:cNvPr>
            <p:cNvSpPr/>
            <p:nvPr/>
          </p:nvSpPr>
          <p:spPr>
            <a:xfrm>
              <a:off x="1706224" y="3944616"/>
              <a:ext cx="1236850" cy="1066249"/>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9" name="Hexagon 78">
              <a:extLst>
                <a:ext uri="{FF2B5EF4-FFF2-40B4-BE49-F238E27FC236}">
                  <a16:creationId xmlns:a16="http://schemas.microsoft.com/office/drawing/2014/main" id="{5F493900-5236-184B-ADC5-882F434AFD77}"/>
                </a:ext>
              </a:extLst>
            </p:cNvPr>
            <p:cNvSpPr/>
            <p:nvPr/>
          </p:nvSpPr>
          <p:spPr>
            <a:xfrm>
              <a:off x="3361533" y="3002169"/>
              <a:ext cx="1236850" cy="1066249"/>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26" name="TextBox 89">
              <a:extLst>
                <a:ext uri="{FF2B5EF4-FFF2-40B4-BE49-F238E27FC236}">
                  <a16:creationId xmlns:a16="http://schemas.microsoft.com/office/drawing/2014/main" id="{EB6B5D6E-737D-D445-80B1-89D15728FF05}"/>
                </a:ext>
              </a:extLst>
            </p:cNvPr>
            <p:cNvSpPr txBox="1"/>
            <p:nvPr/>
          </p:nvSpPr>
          <p:spPr>
            <a:xfrm>
              <a:off x="8010526" y="4173575"/>
              <a:ext cx="1151276" cy="461665"/>
            </a:xfrm>
            <a:prstGeom prst="rect">
              <a:avLst/>
            </a:prstGeom>
            <a:noFill/>
          </p:spPr>
          <p:txBody>
            <a:bodyPr wrap="none" rtlCol="0" anchor="ctr">
              <a:spAutoFit/>
            </a:bodyPr>
            <a:lstStyle/>
            <a:p>
              <a:pPr algn="ctr"/>
              <a:r>
                <a:rPr lang="ar-SA" sz="2400" dirty="0">
                  <a:solidFill>
                    <a:schemeClr val="bg1"/>
                  </a:solidFill>
                  <a:latin typeface="DIN Next LT Arabic" panose="020B0503020203050203" pitchFamily="34" charset="-78"/>
                  <a:cs typeface="DIN Next LT Arabic" panose="020B0503020203050203" pitchFamily="34" charset="-78"/>
                </a:rPr>
                <a:t>السهولة</a:t>
              </a:r>
              <a:endParaRPr lang="en-US" sz="2400" dirty="0">
                <a:solidFill>
                  <a:schemeClr val="bg1"/>
                </a:solidFill>
                <a:latin typeface="DIN Next LT Arabic" panose="020B0503020203050203" pitchFamily="34" charset="-78"/>
                <a:cs typeface="DIN Next LT Arabic" panose="020B0503020203050203" pitchFamily="34" charset="-78"/>
              </a:endParaRPr>
            </a:p>
          </p:txBody>
        </p:sp>
        <p:grpSp>
          <p:nvGrpSpPr>
            <p:cNvPr id="28" name="Group 93">
              <a:extLst>
                <a:ext uri="{FF2B5EF4-FFF2-40B4-BE49-F238E27FC236}">
                  <a16:creationId xmlns:a16="http://schemas.microsoft.com/office/drawing/2014/main" id="{D068D8B7-2386-ED46-A9E4-FFB174E12213}"/>
                </a:ext>
              </a:extLst>
            </p:cNvPr>
            <p:cNvGrpSpPr/>
            <p:nvPr/>
          </p:nvGrpSpPr>
          <p:grpSpPr>
            <a:xfrm>
              <a:off x="1281992" y="2593504"/>
              <a:ext cx="5786669" cy="831275"/>
              <a:chOff x="2161309" y="4056481"/>
              <a:chExt cx="11573337" cy="1662546"/>
            </a:xfrm>
          </p:grpSpPr>
          <p:cxnSp>
            <p:nvCxnSpPr>
              <p:cNvPr id="52" name="Straight Connector 94">
                <a:extLst>
                  <a:ext uri="{FF2B5EF4-FFF2-40B4-BE49-F238E27FC236}">
                    <a16:creationId xmlns:a16="http://schemas.microsoft.com/office/drawing/2014/main" id="{F3A7B291-49DE-6745-B59D-10FF19A19722}"/>
                  </a:ext>
                </a:extLst>
              </p:cNvPr>
              <p:cNvCxnSpPr>
                <a:cxnSpLocks/>
              </p:cNvCxnSpPr>
              <p:nvPr/>
            </p:nvCxnSpPr>
            <p:spPr>
              <a:xfrm flipH="1" flipV="1">
                <a:off x="6327426" y="4092821"/>
                <a:ext cx="7407220" cy="3981"/>
              </a:xfrm>
              <a:prstGeom prst="line">
                <a:avLst/>
              </a:prstGeom>
              <a:ln w="38100">
                <a:solidFill>
                  <a:srgbClr val="59758E"/>
                </a:solidFill>
              </a:ln>
            </p:spPr>
            <p:style>
              <a:lnRef idx="1">
                <a:schemeClr val="accent1"/>
              </a:lnRef>
              <a:fillRef idx="0">
                <a:schemeClr val="accent1"/>
              </a:fillRef>
              <a:effectRef idx="0">
                <a:schemeClr val="accent1"/>
              </a:effectRef>
              <a:fontRef idx="minor">
                <a:schemeClr val="tx1"/>
              </a:fontRef>
            </p:style>
          </p:cxnSp>
          <p:cxnSp>
            <p:nvCxnSpPr>
              <p:cNvPr id="53" name="Straight Connector 95">
                <a:extLst>
                  <a:ext uri="{FF2B5EF4-FFF2-40B4-BE49-F238E27FC236}">
                    <a16:creationId xmlns:a16="http://schemas.microsoft.com/office/drawing/2014/main" id="{887F15FB-93BD-E744-BF38-211FD91E04E8}"/>
                  </a:ext>
                </a:extLst>
              </p:cNvPr>
              <p:cNvCxnSpPr/>
              <p:nvPr/>
            </p:nvCxnSpPr>
            <p:spPr>
              <a:xfrm flipH="1">
                <a:off x="5559136" y="4056481"/>
                <a:ext cx="761255" cy="1652155"/>
              </a:xfrm>
              <a:prstGeom prst="line">
                <a:avLst/>
              </a:prstGeom>
              <a:ln w="38100">
                <a:solidFill>
                  <a:srgbClr val="59758E"/>
                </a:solidFill>
              </a:ln>
            </p:spPr>
            <p:style>
              <a:lnRef idx="1">
                <a:schemeClr val="accent1"/>
              </a:lnRef>
              <a:fillRef idx="0">
                <a:schemeClr val="accent1"/>
              </a:fillRef>
              <a:effectRef idx="0">
                <a:schemeClr val="accent1"/>
              </a:effectRef>
              <a:fontRef idx="minor">
                <a:schemeClr val="tx1"/>
              </a:fontRef>
            </p:style>
          </p:cxnSp>
          <p:cxnSp>
            <p:nvCxnSpPr>
              <p:cNvPr id="54" name="Straight Connector 96">
                <a:extLst>
                  <a:ext uri="{FF2B5EF4-FFF2-40B4-BE49-F238E27FC236}">
                    <a16:creationId xmlns:a16="http://schemas.microsoft.com/office/drawing/2014/main" id="{8D710AC7-F45F-424C-A1B8-1C4CF3FB8ACA}"/>
                  </a:ext>
                </a:extLst>
              </p:cNvPr>
              <p:cNvCxnSpPr/>
              <p:nvPr/>
            </p:nvCxnSpPr>
            <p:spPr>
              <a:xfrm flipH="1">
                <a:off x="2989787" y="5719027"/>
                <a:ext cx="2579740" cy="0"/>
              </a:xfrm>
              <a:prstGeom prst="line">
                <a:avLst/>
              </a:prstGeom>
              <a:ln w="38100">
                <a:solidFill>
                  <a:srgbClr val="59758E"/>
                </a:solidFill>
              </a:ln>
            </p:spPr>
            <p:style>
              <a:lnRef idx="1">
                <a:schemeClr val="accent1"/>
              </a:lnRef>
              <a:fillRef idx="0">
                <a:schemeClr val="accent1"/>
              </a:fillRef>
              <a:effectRef idx="0">
                <a:schemeClr val="accent1"/>
              </a:effectRef>
              <a:fontRef idx="minor">
                <a:schemeClr val="tx1"/>
              </a:fontRef>
            </p:style>
          </p:cxnSp>
          <p:cxnSp>
            <p:nvCxnSpPr>
              <p:cNvPr id="55" name="Straight Connector 97">
                <a:extLst>
                  <a:ext uri="{FF2B5EF4-FFF2-40B4-BE49-F238E27FC236}">
                    <a16:creationId xmlns:a16="http://schemas.microsoft.com/office/drawing/2014/main" id="{2ADBDB23-6C09-7F48-82EA-C0DBE1DDBE8D}"/>
                  </a:ext>
                </a:extLst>
              </p:cNvPr>
              <p:cNvCxnSpPr/>
              <p:nvPr/>
            </p:nvCxnSpPr>
            <p:spPr>
              <a:xfrm flipH="1" flipV="1">
                <a:off x="2161309" y="4077263"/>
                <a:ext cx="848463" cy="1641764"/>
              </a:xfrm>
              <a:prstGeom prst="line">
                <a:avLst/>
              </a:prstGeom>
              <a:ln w="38100">
                <a:solidFill>
                  <a:srgbClr val="59758E"/>
                </a:solidFill>
              </a:ln>
            </p:spPr>
            <p:style>
              <a:lnRef idx="1">
                <a:schemeClr val="accent1"/>
              </a:lnRef>
              <a:fillRef idx="0">
                <a:schemeClr val="accent1"/>
              </a:fillRef>
              <a:effectRef idx="0">
                <a:schemeClr val="accent1"/>
              </a:effectRef>
              <a:fontRef idx="minor">
                <a:schemeClr val="tx1"/>
              </a:fontRef>
            </p:style>
          </p:cxnSp>
        </p:grpSp>
        <p:sp>
          <p:nvSpPr>
            <p:cNvPr id="32" name="Subtitle 2">
              <a:extLst>
                <a:ext uri="{FF2B5EF4-FFF2-40B4-BE49-F238E27FC236}">
                  <a16:creationId xmlns:a16="http://schemas.microsoft.com/office/drawing/2014/main" id="{7ACA8BC3-B322-F74D-B6DE-5CBB4F4831B2}"/>
                </a:ext>
              </a:extLst>
            </p:cNvPr>
            <p:cNvSpPr txBox="1">
              <a:spLocks/>
            </p:cNvSpPr>
            <p:nvPr/>
          </p:nvSpPr>
          <p:spPr>
            <a:xfrm>
              <a:off x="2783614" y="2072957"/>
              <a:ext cx="4718077" cy="47930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ar-SA" sz="3200" b="1" dirty="0">
                  <a:solidFill>
                    <a:srgbClr val="59758E"/>
                  </a:solidFill>
                  <a:latin typeface="Calibri" panose="020F0502020204030204" pitchFamily="34" charset="0"/>
                  <a:cs typeface="Calibri" panose="020F0502020204030204" pitchFamily="34" charset="0"/>
                </a:rPr>
                <a:t>الاستغلال الأمثل للموارد البشرية</a:t>
              </a:r>
            </a:p>
          </p:txBody>
        </p:sp>
      </p:grpSp>
      <p:sp>
        <p:nvSpPr>
          <p:cNvPr id="64" name="مستطيل مستدير الزوايا 63">
            <a:extLst>
              <a:ext uri="{FF2B5EF4-FFF2-40B4-BE49-F238E27FC236}">
                <a16:creationId xmlns:a16="http://schemas.microsoft.com/office/drawing/2014/main" id="{CACDCF66-1115-6C42-859D-86DA98A1614A}"/>
              </a:ext>
            </a:extLst>
          </p:cNvPr>
          <p:cNvSpPr/>
          <p:nvPr/>
        </p:nvSpPr>
        <p:spPr>
          <a:xfrm>
            <a:off x="1194971" y="2224800"/>
            <a:ext cx="518948" cy="6148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6600" b="1" dirty="0">
                <a:solidFill>
                  <a:srgbClr val="59758E"/>
                </a:solidFill>
                <a:latin typeface="Calibri" panose="020F0502020204030204" pitchFamily="34" charset="0"/>
                <a:ea typeface="+mj-ea"/>
                <a:cs typeface="Calibri" panose="020F0502020204030204" pitchFamily="34" charset="0"/>
              </a:rPr>
              <a:t>١</a:t>
            </a:r>
            <a:endParaRPr lang="ar-SA" sz="2000" b="1" dirty="0">
              <a:solidFill>
                <a:srgbClr val="59758E"/>
              </a:solidFill>
              <a:latin typeface="Calibri" panose="020F0502020204030204" pitchFamily="34" charset="0"/>
              <a:ea typeface="+mj-ea"/>
              <a:cs typeface="Calibri" panose="020F0502020204030204" pitchFamily="34" charset="0"/>
            </a:endParaRPr>
          </a:p>
        </p:txBody>
      </p:sp>
      <p:sp>
        <p:nvSpPr>
          <p:cNvPr id="2" name="مستطيل مستدير الزوايا 1">
            <a:extLst>
              <a:ext uri="{FF2B5EF4-FFF2-40B4-BE49-F238E27FC236}">
                <a16:creationId xmlns:a16="http://schemas.microsoft.com/office/drawing/2014/main" id="{F5AE71F2-D5AA-2D4C-9144-6EB6EA1FC707}"/>
              </a:ext>
            </a:extLst>
          </p:cNvPr>
          <p:cNvSpPr/>
          <p:nvPr/>
        </p:nvSpPr>
        <p:spPr>
          <a:xfrm>
            <a:off x="2335379" y="2307412"/>
            <a:ext cx="9815929" cy="34379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2400" dirty="0">
                <a:solidFill>
                  <a:schemeClr val="tx1"/>
                </a:solidFill>
                <a:latin typeface="Calibri" panose="020F0502020204030204" pitchFamily="34" charset="0"/>
                <a:cs typeface="Calibri" panose="020F0502020204030204" pitchFamily="34" charset="0"/>
              </a:rPr>
              <a:t>تشكل إدارة الموارد البشرية صعوبة بالغة نظراً لأنها تختص بالتعامل مع البشر والـتي يغلـب عليهـا الجانب السـلوكي، حيـث لا يمكـن توقـع ردات الفعـل أو التنبـؤ بنوعيـة التصـرفات الـتي قـد تصـدر مـن المـوظفين بشـكل واضـح، ولهـذا  فإن الاستغلال الكفء لهذه الموارد يتميز بالحساسـية الشـديدة ممـا يتطلـب إدارتـه بحـذر ويحتـاج إلى تسـخير إجـراءات دقيقـة ، تمكـن من استغلال الطاقات بما يحقق أهداف المنظمة. </a:t>
            </a:r>
          </a:p>
        </p:txBody>
      </p:sp>
      <p:pic>
        <p:nvPicPr>
          <p:cNvPr id="21" name="صورة 20">
            <a:extLst>
              <a:ext uri="{FF2B5EF4-FFF2-40B4-BE49-F238E27FC236}">
                <a16:creationId xmlns:a16="http://schemas.microsoft.com/office/drawing/2014/main" id="{367BA986-2EAB-3748-8D74-DBFD6A90FC56}"/>
              </a:ext>
            </a:extLst>
          </p:cNvPr>
          <p:cNvPicPr>
            <a:picLocks noChangeAspect="1"/>
          </p:cNvPicPr>
          <p:nvPr/>
        </p:nvPicPr>
        <p:blipFill rotWithShape="1">
          <a:blip r:embed="rId3"/>
          <a:srcRect l="76042" t="27660" r="7708" b="27660"/>
          <a:stretch/>
        </p:blipFill>
        <p:spPr>
          <a:xfrm>
            <a:off x="10591800" y="139299"/>
            <a:ext cx="1454150" cy="1528723"/>
          </a:xfrm>
          <a:prstGeom prst="round1Rect">
            <a:avLst/>
          </a:prstGeom>
        </p:spPr>
      </p:pic>
    </p:spTree>
    <p:extLst>
      <p:ext uri="{BB962C8B-B14F-4D97-AF65-F5344CB8AC3E}">
        <p14:creationId xmlns:p14="http://schemas.microsoft.com/office/powerpoint/2010/main" val="14211348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صورة 37" descr="صورة تحتوي على نص, كتاب&#10;&#10;تم إنشاء الوصف تلقائياً">
            <a:extLst>
              <a:ext uri="{FF2B5EF4-FFF2-40B4-BE49-F238E27FC236}">
                <a16:creationId xmlns:a16="http://schemas.microsoft.com/office/drawing/2014/main" id="{461DB5E3-9BD0-B743-84FC-5052E0F6E60B}"/>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699" y="359348"/>
            <a:ext cx="9982199" cy="1325563"/>
          </a:xfrm>
        </p:spPr>
        <p:txBody>
          <a:bodyPr>
            <a:normAutofit/>
          </a:bodyPr>
          <a:lstStyle/>
          <a:p>
            <a:pPr algn="ctr"/>
            <a:r>
              <a:rPr lang="ar-SA" sz="3600" b="1" dirty="0">
                <a:latin typeface="Calibri" panose="020F0502020204030204" pitchFamily="34" charset="0"/>
                <a:cs typeface="Calibri" panose="020F0502020204030204" pitchFamily="34" charset="0"/>
              </a:rPr>
              <a:t>أهداف نظام الرقابة الداخلية على الموارد البشـرية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2" name="مجموعة 11">
            <a:extLst>
              <a:ext uri="{FF2B5EF4-FFF2-40B4-BE49-F238E27FC236}">
                <a16:creationId xmlns:a16="http://schemas.microsoft.com/office/drawing/2014/main" id="{70B3D815-FA27-4048-AE2F-97018747E6DC}"/>
              </a:ext>
            </a:extLst>
          </p:cNvPr>
          <p:cNvGrpSpPr/>
          <p:nvPr/>
        </p:nvGrpSpPr>
        <p:grpSpPr>
          <a:xfrm>
            <a:off x="163284" y="1684911"/>
            <a:ext cx="9825642" cy="3848662"/>
            <a:chOff x="1281992" y="1924377"/>
            <a:chExt cx="7879810" cy="3086488"/>
          </a:xfrm>
        </p:grpSpPr>
        <p:grpSp>
          <p:nvGrpSpPr>
            <p:cNvPr id="13" name="Group 67">
              <a:extLst>
                <a:ext uri="{FF2B5EF4-FFF2-40B4-BE49-F238E27FC236}">
                  <a16:creationId xmlns:a16="http://schemas.microsoft.com/office/drawing/2014/main" id="{A1F1D3AA-02C0-C545-ACAA-C54C8D4A804C}"/>
                </a:ext>
              </a:extLst>
            </p:cNvPr>
            <p:cNvGrpSpPr/>
            <p:nvPr/>
          </p:nvGrpSpPr>
          <p:grpSpPr>
            <a:xfrm>
              <a:off x="1566737" y="1924377"/>
              <a:ext cx="1515823" cy="1306744"/>
              <a:chOff x="6490010" y="3925229"/>
              <a:chExt cx="3207983" cy="2765503"/>
            </a:xfrm>
          </p:grpSpPr>
          <p:sp>
            <p:nvSpPr>
              <p:cNvPr id="62" name="Hexagon 68">
                <a:extLst>
                  <a:ext uri="{FF2B5EF4-FFF2-40B4-BE49-F238E27FC236}">
                    <a16:creationId xmlns:a16="http://schemas.microsoft.com/office/drawing/2014/main" id="{C2454890-E067-2941-A5B9-63EFD1A0F49B}"/>
                  </a:ext>
                </a:extLst>
              </p:cNvPr>
              <p:cNvSpPr/>
              <p:nvPr/>
            </p:nvSpPr>
            <p:spPr>
              <a:xfrm>
                <a:off x="6490010" y="3925229"/>
                <a:ext cx="3207983" cy="2765503"/>
              </a:xfrm>
              <a:prstGeom prst="hexagon">
                <a:avLst/>
              </a:prstGeom>
              <a:solidFill>
                <a:srgbClr val="409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3" name="Hexagon 69">
                <a:extLst>
                  <a:ext uri="{FF2B5EF4-FFF2-40B4-BE49-F238E27FC236}">
                    <a16:creationId xmlns:a16="http://schemas.microsoft.com/office/drawing/2014/main" id="{5BED324A-1E9D-7646-AB1D-A43B785E8FF5}"/>
                  </a:ext>
                </a:extLst>
              </p:cNvPr>
              <p:cNvSpPr/>
              <p:nvPr/>
            </p:nvSpPr>
            <p:spPr>
              <a:xfrm>
                <a:off x="6785210" y="4179712"/>
                <a:ext cx="2617582" cy="22565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grpSp>
        <p:sp>
          <p:nvSpPr>
            <p:cNvPr id="61" name="Hexagon 72">
              <a:extLst>
                <a:ext uri="{FF2B5EF4-FFF2-40B4-BE49-F238E27FC236}">
                  <a16:creationId xmlns:a16="http://schemas.microsoft.com/office/drawing/2014/main" id="{05F36083-93D8-AD4A-8D53-D9162F57C9AA}"/>
                </a:ext>
              </a:extLst>
            </p:cNvPr>
            <p:cNvSpPr/>
            <p:nvPr/>
          </p:nvSpPr>
          <p:spPr>
            <a:xfrm>
              <a:off x="1706224" y="3944616"/>
              <a:ext cx="1236850" cy="1066249"/>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9" name="Hexagon 78">
              <a:extLst>
                <a:ext uri="{FF2B5EF4-FFF2-40B4-BE49-F238E27FC236}">
                  <a16:creationId xmlns:a16="http://schemas.microsoft.com/office/drawing/2014/main" id="{5F493900-5236-184B-ADC5-882F434AFD77}"/>
                </a:ext>
              </a:extLst>
            </p:cNvPr>
            <p:cNvSpPr/>
            <p:nvPr/>
          </p:nvSpPr>
          <p:spPr>
            <a:xfrm>
              <a:off x="3361533" y="3002169"/>
              <a:ext cx="1236850" cy="1066249"/>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26" name="TextBox 89">
              <a:extLst>
                <a:ext uri="{FF2B5EF4-FFF2-40B4-BE49-F238E27FC236}">
                  <a16:creationId xmlns:a16="http://schemas.microsoft.com/office/drawing/2014/main" id="{EB6B5D6E-737D-D445-80B1-89D15728FF05}"/>
                </a:ext>
              </a:extLst>
            </p:cNvPr>
            <p:cNvSpPr txBox="1"/>
            <p:nvPr/>
          </p:nvSpPr>
          <p:spPr>
            <a:xfrm>
              <a:off x="8010526" y="4173575"/>
              <a:ext cx="1151276" cy="461665"/>
            </a:xfrm>
            <a:prstGeom prst="rect">
              <a:avLst/>
            </a:prstGeom>
            <a:noFill/>
          </p:spPr>
          <p:txBody>
            <a:bodyPr wrap="none" rtlCol="0" anchor="ctr">
              <a:spAutoFit/>
            </a:bodyPr>
            <a:lstStyle/>
            <a:p>
              <a:pPr algn="ctr"/>
              <a:r>
                <a:rPr lang="ar-SA" sz="2400" dirty="0">
                  <a:solidFill>
                    <a:schemeClr val="bg1"/>
                  </a:solidFill>
                  <a:latin typeface="DIN Next LT Arabic" panose="020B0503020203050203" pitchFamily="34" charset="-78"/>
                  <a:cs typeface="DIN Next LT Arabic" panose="020B0503020203050203" pitchFamily="34" charset="-78"/>
                </a:rPr>
                <a:t>السهولة</a:t>
              </a:r>
              <a:endParaRPr lang="en-US" sz="2400" dirty="0">
                <a:solidFill>
                  <a:schemeClr val="bg1"/>
                </a:solidFill>
                <a:latin typeface="DIN Next LT Arabic" panose="020B0503020203050203" pitchFamily="34" charset="-78"/>
                <a:cs typeface="DIN Next LT Arabic" panose="020B0503020203050203" pitchFamily="34" charset="-78"/>
              </a:endParaRPr>
            </a:p>
          </p:txBody>
        </p:sp>
        <p:grpSp>
          <p:nvGrpSpPr>
            <p:cNvPr id="28" name="Group 93">
              <a:extLst>
                <a:ext uri="{FF2B5EF4-FFF2-40B4-BE49-F238E27FC236}">
                  <a16:creationId xmlns:a16="http://schemas.microsoft.com/office/drawing/2014/main" id="{D068D8B7-2386-ED46-A9E4-FFB174E12213}"/>
                </a:ext>
              </a:extLst>
            </p:cNvPr>
            <p:cNvGrpSpPr/>
            <p:nvPr/>
          </p:nvGrpSpPr>
          <p:grpSpPr>
            <a:xfrm>
              <a:off x="1281992" y="2593504"/>
              <a:ext cx="5786669" cy="831275"/>
              <a:chOff x="2161309" y="4056481"/>
              <a:chExt cx="11573337" cy="1662546"/>
            </a:xfrm>
          </p:grpSpPr>
          <p:cxnSp>
            <p:nvCxnSpPr>
              <p:cNvPr id="52" name="Straight Connector 94">
                <a:extLst>
                  <a:ext uri="{FF2B5EF4-FFF2-40B4-BE49-F238E27FC236}">
                    <a16:creationId xmlns:a16="http://schemas.microsoft.com/office/drawing/2014/main" id="{F3A7B291-49DE-6745-B59D-10FF19A19722}"/>
                  </a:ext>
                </a:extLst>
              </p:cNvPr>
              <p:cNvCxnSpPr>
                <a:cxnSpLocks/>
              </p:cNvCxnSpPr>
              <p:nvPr/>
            </p:nvCxnSpPr>
            <p:spPr>
              <a:xfrm flipH="1" flipV="1">
                <a:off x="6327426" y="4092821"/>
                <a:ext cx="7407220" cy="3981"/>
              </a:xfrm>
              <a:prstGeom prst="line">
                <a:avLst/>
              </a:prstGeom>
              <a:ln w="38100">
                <a:solidFill>
                  <a:srgbClr val="40977C"/>
                </a:solidFill>
              </a:ln>
            </p:spPr>
            <p:style>
              <a:lnRef idx="1">
                <a:schemeClr val="accent1"/>
              </a:lnRef>
              <a:fillRef idx="0">
                <a:schemeClr val="accent1"/>
              </a:fillRef>
              <a:effectRef idx="0">
                <a:schemeClr val="accent1"/>
              </a:effectRef>
              <a:fontRef idx="minor">
                <a:schemeClr val="tx1"/>
              </a:fontRef>
            </p:style>
          </p:cxnSp>
          <p:cxnSp>
            <p:nvCxnSpPr>
              <p:cNvPr id="53" name="Straight Connector 95">
                <a:extLst>
                  <a:ext uri="{FF2B5EF4-FFF2-40B4-BE49-F238E27FC236}">
                    <a16:creationId xmlns:a16="http://schemas.microsoft.com/office/drawing/2014/main" id="{887F15FB-93BD-E744-BF38-211FD91E04E8}"/>
                  </a:ext>
                </a:extLst>
              </p:cNvPr>
              <p:cNvCxnSpPr/>
              <p:nvPr/>
            </p:nvCxnSpPr>
            <p:spPr>
              <a:xfrm flipH="1">
                <a:off x="5559136" y="4056481"/>
                <a:ext cx="761255" cy="1652155"/>
              </a:xfrm>
              <a:prstGeom prst="line">
                <a:avLst/>
              </a:prstGeom>
              <a:ln w="38100">
                <a:solidFill>
                  <a:srgbClr val="40977C"/>
                </a:solidFill>
              </a:ln>
            </p:spPr>
            <p:style>
              <a:lnRef idx="1">
                <a:schemeClr val="accent1"/>
              </a:lnRef>
              <a:fillRef idx="0">
                <a:schemeClr val="accent1"/>
              </a:fillRef>
              <a:effectRef idx="0">
                <a:schemeClr val="accent1"/>
              </a:effectRef>
              <a:fontRef idx="minor">
                <a:schemeClr val="tx1"/>
              </a:fontRef>
            </p:style>
          </p:cxnSp>
          <p:cxnSp>
            <p:nvCxnSpPr>
              <p:cNvPr id="54" name="Straight Connector 96">
                <a:extLst>
                  <a:ext uri="{FF2B5EF4-FFF2-40B4-BE49-F238E27FC236}">
                    <a16:creationId xmlns:a16="http://schemas.microsoft.com/office/drawing/2014/main" id="{8D710AC7-F45F-424C-A1B8-1C4CF3FB8ACA}"/>
                  </a:ext>
                </a:extLst>
              </p:cNvPr>
              <p:cNvCxnSpPr/>
              <p:nvPr/>
            </p:nvCxnSpPr>
            <p:spPr>
              <a:xfrm flipH="1">
                <a:off x="2989787" y="5719027"/>
                <a:ext cx="2579740" cy="0"/>
              </a:xfrm>
              <a:prstGeom prst="line">
                <a:avLst/>
              </a:prstGeom>
              <a:ln w="38100">
                <a:solidFill>
                  <a:srgbClr val="40977C"/>
                </a:solidFill>
              </a:ln>
            </p:spPr>
            <p:style>
              <a:lnRef idx="1">
                <a:schemeClr val="accent1"/>
              </a:lnRef>
              <a:fillRef idx="0">
                <a:schemeClr val="accent1"/>
              </a:fillRef>
              <a:effectRef idx="0">
                <a:schemeClr val="accent1"/>
              </a:effectRef>
              <a:fontRef idx="minor">
                <a:schemeClr val="tx1"/>
              </a:fontRef>
            </p:style>
          </p:cxnSp>
          <p:cxnSp>
            <p:nvCxnSpPr>
              <p:cNvPr id="55" name="Straight Connector 97">
                <a:extLst>
                  <a:ext uri="{FF2B5EF4-FFF2-40B4-BE49-F238E27FC236}">
                    <a16:creationId xmlns:a16="http://schemas.microsoft.com/office/drawing/2014/main" id="{2ADBDB23-6C09-7F48-82EA-C0DBE1DDBE8D}"/>
                  </a:ext>
                </a:extLst>
              </p:cNvPr>
              <p:cNvCxnSpPr/>
              <p:nvPr/>
            </p:nvCxnSpPr>
            <p:spPr>
              <a:xfrm flipH="1" flipV="1">
                <a:off x="2161309" y="4077263"/>
                <a:ext cx="848463" cy="1641764"/>
              </a:xfrm>
              <a:prstGeom prst="line">
                <a:avLst/>
              </a:prstGeom>
              <a:ln w="38100">
                <a:solidFill>
                  <a:srgbClr val="40977C"/>
                </a:solidFill>
              </a:ln>
            </p:spPr>
            <p:style>
              <a:lnRef idx="1">
                <a:schemeClr val="accent1"/>
              </a:lnRef>
              <a:fillRef idx="0">
                <a:schemeClr val="accent1"/>
              </a:fillRef>
              <a:effectRef idx="0">
                <a:schemeClr val="accent1"/>
              </a:effectRef>
              <a:fontRef idx="minor">
                <a:schemeClr val="tx1"/>
              </a:fontRef>
            </p:style>
          </p:cxnSp>
        </p:grpSp>
        <p:sp>
          <p:nvSpPr>
            <p:cNvPr id="32" name="Subtitle 2">
              <a:extLst>
                <a:ext uri="{FF2B5EF4-FFF2-40B4-BE49-F238E27FC236}">
                  <a16:creationId xmlns:a16="http://schemas.microsoft.com/office/drawing/2014/main" id="{7ACA8BC3-B322-F74D-B6DE-5CBB4F4831B2}"/>
                </a:ext>
              </a:extLst>
            </p:cNvPr>
            <p:cNvSpPr txBox="1">
              <a:spLocks/>
            </p:cNvSpPr>
            <p:nvPr/>
          </p:nvSpPr>
          <p:spPr>
            <a:xfrm>
              <a:off x="2783614" y="2072957"/>
              <a:ext cx="4718077" cy="47930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ar-SA" sz="3200" b="1" dirty="0">
                  <a:solidFill>
                    <a:srgbClr val="40977C"/>
                  </a:solidFill>
                  <a:latin typeface="Calibri" panose="020F0502020204030204" pitchFamily="34" charset="0"/>
                  <a:cs typeface="Calibri" panose="020F0502020204030204" pitchFamily="34" charset="0"/>
                </a:rPr>
                <a:t>تــوفير معلومــات موثقــة </a:t>
              </a:r>
            </a:p>
          </p:txBody>
        </p:sp>
      </p:grpSp>
      <p:sp>
        <p:nvSpPr>
          <p:cNvPr id="64" name="مستطيل مستدير الزوايا 63">
            <a:extLst>
              <a:ext uri="{FF2B5EF4-FFF2-40B4-BE49-F238E27FC236}">
                <a16:creationId xmlns:a16="http://schemas.microsoft.com/office/drawing/2014/main" id="{CACDCF66-1115-6C42-859D-86DA98A1614A}"/>
              </a:ext>
            </a:extLst>
          </p:cNvPr>
          <p:cNvSpPr/>
          <p:nvPr/>
        </p:nvSpPr>
        <p:spPr>
          <a:xfrm>
            <a:off x="1194971" y="2234500"/>
            <a:ext cx="518948" cy="6148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6600" b="1" dirty="0">
                <a:solidFill>
                  <a:srgbClr val="40977C"/>
                </a:solidFill>
                <a:latin typeface="Calibri" panose="020F0502020204030204" pitchFamily="34" charset="0"/>
                <a:ea typeface="+mj-ea"/>
                <a:cs typeface="Calibri" panose="020F0502020204030204" pitchFamily="34" charset="0"/>
              </a:rPr>
              <a:t>٢</a:t>
            </a:r>
            <a:endParaRPr lang="ar-SA" sz="2000" b="1" dirty="0">
              <a:solidFill>
                <a:srgbClr val="40977C"/>
              </a:solidFill>
              <a:latin typeface="Calibri" panose="020F0502020204030204" pitchFamily="34" charset="0"/>
              <a:ea typeface="+mj-ea"/>
              <a:cs typeface="Calibri" panose="020F0502020204030204" pitchFamily="34" charset="0"/>
            </a:endParaRPr>
          </a:p>
        </p:txBody>
      </p:sp>
      <p:sp>
        <p:nvSpPr>
          <p:cNvPr id="2" name="مستطيل مستدير الزوايا 1">
            <a:extLst>
              <a:ext uri="{FF2B5EF4-FFF2-40B4-BE49-F238E27FC236}">
                <a16:creationId xmlns:a16="http://schemas.microsoft.com/office/drawing/2014/main" id="{F5AE71F2-D5AA-2D4C-9144-6EB6EA1FC707}"/>
              </a:ext>
            </a:extLst>
          </p:cNvPr>
          <p:cNvSpPr/>
          <p:nvPr/>
        </p:nvSpPr>
        <p:spPr>
          <a:xfrm>
            <a:off x="503640" y="2512793"/>
            <a:ext cx="11688360" cy="43410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ar-SA" sz="2400" dirty="0">
                <a:solidFill>
                  <a:schemeClr val="tx1"/>
                </a:solidFill>
                <a:latin typeface="Calibri" panose="020F0502020204030204" pitchFamily="34" charset="0"/>
                <a:cs typeface="Calibri" panose="020F0502020204030204" pitchFamily="34" charset="0"/>
              </a:rPr>
              <a:t>تمثــل تكلفــة المــوارد البشــرية مــن بــين أهــم وأكــبر التكاليف في الهيكــل الإجمــالي لتكــاليف</a:t>
            </a:r>
            <a:br>
              <a:rPr lang="ar-SA" sz="2400" dirty="0">
                <a:solidFill>
                  <a:schemeClr val="tx1"/>
                </a:solidFill>
                <a:latin typeface="Calibri" panose="020F0502020204030204" pitchFamily="34" charset="0"/>
                <a:cs typeface="Calibri" panose="020F0502020204030204" pitchFamily="34" charset="0"/>
              </a:rPr>
            </a:br>
            <a:r>
              <a:rPr lang="ar-SA" sz="2400" dirty="0">
                <a:solidFill>
                  <a:schemeClr val="tx1"/>
                </a:solidFill>
                <a:latin typeface="Calibri" panose="020F0502020204030204" pitchFamily="34" charset="0"/>
                <a:cs typeface="Calibri" panose="020F0502020204030204" pitchFamily="34" charset="0"/>
              </a:rPr>
              <a:t> وتحــديا يصــعب السيطرة عليه من طرف الادارة ، كما يعتبر السيطرة عليها والتحكم فيها</a:t>
            </a:r>
            <a:br>
              <a:rPr lang="ar-SA" sz="2400" dirty="0">
                <a:solidFill>
                  <a:schemeClr val="tx1"/>
                </a:solidFill>
                <a:latin typeface="Calibri" panose="020F0502020204030204" pitchFamily="34" charset="0"/>
                <a:cs typeface="Calibri" panose="020F0502020204030204" pitchFamily="34" charset="0"/>
              </a:rPr>
            </a:br>
            <a:r>
              <a:rPr lang="ar-SA" sz="2400" dirty="0">
                <a:solidFill>
                  <a:schemeClr val="tx1"/>
                </a:solidFill>
                <a:latin typeface="Calibri" panose="020F0502020204030204" pitchFamily="34" charset="0"/>
                <a:cs typeface="Calibri" panose="020F0502020204030204" pitchFamily="34" charset="0"/>
              </a:rPr>
              <a:t> هدف استراتيجي تسعى المنظمة إلى تحقيقـه ولا يـتم هـذا إلا من خلال توفير المعلومات الدقيقة </a:t>
            </a:r>
            <a:br>
              <a:rPr lang="ar-SA" sz="2400" dirty="0">
                <a:solidFill>
                  <a:schemeClr val="tx1"/>
                </a:solidFill>
                <a:latin typeface="Calibri" panose="020F0502020204030204" pitchFamily="34" charset="0"/>
                <a:cs typeface="Calibri" panose="020F0502020204030204" pitchFamily="34" charset="0"/>
              </a:rPr>
            </a:br>
            <a:r>
              <a:rPr lang="ar-SA" sz="2400" dirty="0">
                <a:solidFill>
                  <a:schemeClr val="tx1"/>
                </a:solidFill>
                <a:latin typeface="Calibri" panose="020F0502020204030204" pitchFamily="34" charset="0"/>
                <a:cs typeface="Calibri" panose="020F0502020204030204" pitchFamily="34" charset="0"/>
              </a:rPr>
              <a:t>على مختلف الجوانب التي تؤثر على الموارد البشرية ويتم هذا من خلال توفير ما يلي :</a:t>
            </a:r>
          </a:p>
          <a:p>
            <a:endParaRPr lang="ar-SA" sz="2000" dirty="0">
              <a:solidFill>
                <a:schemeClr val="tx1"/>
              </a:solidFill>
              <a:latin typeface="Calibri" panose="020F0502020204030204" pitchFamily="34" charset="0"/>
              <a:cs typeface="Calibri" panose="020F0502020204030204" pitchFamily="34" charset="0"/>
            </a:endParaRPr>
          </a:p>
          <a:p>
            <a:r>
              <a:rPr lang="ar-SA" sz="2000" dirty="0">
                <a:solidFill>
                  <a:schemeClr val="tx1"/>
                </a:solidFill>
                <a:latin typeface="Calibri" panose="020F0502020204030204" pitchFamily="34" charset="0"/>
                <a:cs typeface="Calibri" panose="020F0502020204030204" pitchFamily="34" charset="0"/>
              </a:rPr>
              <a:t>- معلومات شهرية حول ساعة العمل القانونية والإضافية من أجل تحديد الأجور والرواتب.</a:t>
            </a:r>
          </a:p>
          <a:p>
            <a:r>
              <a:rPr lang="ar-SA" sz="2000" dirty="0">
                <a:solidFill>
                  <a:schemeClr val="tx1"/>
                </a:solidFill>
                <a:latin typeface="Calibri" panose="020F0502020204030204" pitchFamily="34" charset="0"/>
                <a:cs typeface="Calibri" panose="020F0502020204030204" pitchFamily="34" charset="0"/>
              </a:rPr>
              <a:t>- التقرير حول الإنجازات والأعمال المقدمة من طرف الموظفين.</a:t>
            </a:r>
          </a:p>
          <a:p>
            <a:r>
              <a:rPr lang="ar-SA" sz="2000" dirty="0">
                <a:solidFill>
                  <a:schemeClr val="tx1"/>
                </a:solidFill>
                <a:latin typeface="Calibri" panose="020F0502020204030204" pitchFamily="34" charset="0"/>
                <a:cs typeface="Calibri" panose="020F0502020204030204" pitchFamily="34" charset="0"/>
              </a:rPr>
              <a:t>- معلومات حول تقييم أداء الموظفين.</a:t>
            </a:r>
          </a:p>
          <a:p>
            <a:r>
              <a:rPr lang="ar-SA" sz="2000" dirty="0">
                <a:solidFill>
                  <a:schemeClr val="tx1"/>
                </a:solidFill>
                <a:latin typeface="Calibri" panose="020F0502020204030204" pitchFamily="34" charset="0"/>
                <a:cs typeface="Calibri" panose="020F0502020204030204" pitchFamily="34" charset="0"/>
              </a:rPr>
              <a:t>- معلومات حول مستويات الرضى لدى الموظفين.</a:t>
            </a:r>
          </a:p>
          <a:p>
            <a:r>
              <a:rPr lang="ar-SA" sz="2000" dirty="0">
                <a:solidFill>
                  <a:schemeClr val="tx1"/>
                </a:solidFill>
                <a:latin typeface="Calibri" panose="020F0502020204030204" pitchFamily="34" charset="0"/>
                <a:cs typeface="Calibri" panose="020F0502020204030204" pitchFamily="34" charset="0"/>
              </a:rPr>
              <a:t>- معلومات مالية مرتبطة بمصاريف الأجور والرواتب والمكافآت.</a:t>
            </a:r>
          </a:p>
          <a:p>
            <a:r>
              <a:rPr lang="ar-SA" sz="2000" dirty="0">
                <a:solidFill>
                  <a:schemeClr val="tx1"/>
                </a:solidFill>
                <a:latin typeface="Calibri" panose="020F0502020204030204" pitchFamily="34" charset="0"/>
                <a:cs typeface="Calibri" panose="020F0502020204030204" pitchFamily="34" charset="0"/>
              </a:rPr>
              <a:t>- معلومات مالية عن الالتزامات التي ستدفعها المنظمة مستقبلاً لصالح الموظفين من أجل رصد المبالغ اللازمة. </a:t>
            </a:r>
          </a:p>
        </p:txBody>
      </p:sp>
      <p:pic>
        <p:nvPicPr>
          <p:cNvPr id="21" name="صورة 20">
            <a:extLst>
              <a:ext uri="{FF2B5EF4-FFF2-40B4-BE49-F238E27FC236}">
                <a16:creationId xmlns:a16="http://schemas.microsoft.com/office/drawing/2014/main" id="{C6018850-5BC7-694A-8C67-812AD5D1C4FF}"/>
              </a:ext>
            </a:extLst>
          </p:cNvPr>
          <p:cNvPicPr>
            <a:picLocks noChangeAspect="1"/>
          </p:cNvPicPr>
          <p:nvPr/>
        </p:nvPicPr>
        <p:blipFill rotWithShape="1">
          <a:blip r:embed="rId3"/>
          <a:srcRect l="76042" t="27660" r="7708" b="27660"/>
          <a:stretch/>
        </p:blipFill>
        <p:spPr>
          <a:xfrm>
            <a:off x="10591800" y="139299"/>
            <a:ext cx="1454150" cy="1528723"/>
          </a:xfrm>
          <a:prstGeom prst="round1Rect">
            <a:avLst/>
          </a:prstGeom>
        </p:spPr>
      </p:pic>
    </p:spTree>
    <p:extLst>
      <p:ext uri="{BB962C8B-B14F-4D97-AF65-F5344CB8AC3E}">
        <p14:creationId xmlns:p14="http://schemas.microsoft.com/office/powerpoint/2010/main" val="74420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8D88BE17-0930-4747-92F0-050D4E727281}"/>
              </a:ext>
            </a:extLst>
          </p:cNvPr>
          <p:cNvSpPr>
            <a:spLocks noGrp="1"/>
          </p:cNvSpPr>
          <p:nvPr>
            <p:ph idx="1"/>
          </p:nvPr>
        </p:nvSpPr>
        <p:spPr>
          <a:xfrm>
            <a:off x="2589212" y="1151905"/>
            <a:ext cx="8915400" cy="5575465"/>
          </a:xfrm>
        </p:spPr>
        <p:txBody>
          <a:bodyPr>
            <a:noAutofit/>
          </a:bodyPr>
          <a:lstStyle/>
          <a:p>
            <a:pPr marL="0" indent="0">
              <a:buNone/>
            </a:pPr>
            <a:r>
              <a:rPr lang="ar-SA" b="1" dirty="0">
                <a:solidFill>
                  <a:srgbClr val="1A7099"/>
                </a:solidFill>
                <a:latin typeface="Calibri" panose="020F0502020204030204" pitchFamily="34" charset="0"/>
                <a:cs typeface="Calibri" panose="020F0502020204030204" pitchFamily="34" charset="0"/>
              </a:rPr>
              <a:t>الموضوعات:</a:t>
            </a:r>
            <a:endParaRPr lang="ar-SA" sz="2400" dirty="0">
              <a:solidFill>
                <a:srgbClr val="1A7099"/>
              </a:solidFill>
              <a:latin typeface="Calibri" panose="020F0502020204030204" pitchFamily="34" charset="0"/>
              <a:cs typeface="Calibri" panose="020F0502020204030204" pitchFamily="34" charset="0"/>
            </a:endParaRPr>
          </a:p>
          <a:p>
            <a:pPr marL="1930400" indent="-180975"/>
            <a:r>
              <a:rPr lang="ar-SA" sz="2400" dirty="0">
                <a:solidFill>
                  <a:srgbClr val="3C4B4D"/>
                </a:solidFill>
                <a:latin typeface="Calibri" panose="020F0502020204030204" pitchFamily="34" charset="0"/>
                <a:cs typeface="Calibri" panose="020F0502020204030204" pitchFamily="34" charset="0"/>
              </a:rPr>
              <a:t>مفهوم نظام الرقابة الداخلية.</a:t>
            </a:r>
          </a:p>
          <a:p>
            <a:pPr marL="1930400" indent="-180975"/>
            <a:r>
              <a:rPr lang="ar-SA" sz="2400" dirty="0">
                <a:solidFill>
                  <a:srgbClr val="3C4B4D"/>
                </a:solidFill>
                <a:latin typeface="Calibri" panose="020F0502020204030204" pitchFamily="34" charset="0"/>
                <a:cs typeface="Calibri" panose="020F0502020204030204" pitchFamily="34" charset="0"/>
              </a:rPr>
              <a:t>العوامل التي ساعدت على تطور الرقابة الداخلية.</a:t>
            </a:r>
          </a:p>
          <a:p>
            <a:pPr marL="1930400" indent="-180975"/>
            <a:r>
              <a:rPr lang="ar-SA" sz="2400" dirty="0">
                <a:solidFill>
                  <a:srgbClr val="3C4B4D"/>
                </a:solidFill>
                <a:latin typeface="Calibri" panose="020F0502020204030204" pitchFamily="34" charset="0"/>
                <a:cs typeface="Calibri" panose="020F0502020204030204" pitchFamily="34" charset="0"/>
              </a:rPr>
              <a:t>مراحل تطور نظم الرقابة الداخلية</a:t>
            </a:r>
          </a:p>
          <a:p>
            <a:pPr marL="1930400" indent="-180975"/>
            <a:r>
              <a:rPr lang="ar-SA" sz="2400" dirty="0">
                <a:solidFill>
                  <a:srgbClr val="3C4B4D"/>
                </a:solidFill>
                <a:latin typeface="Calibri" panose="020F0502020204030204" pitchFamily="34" charset="0"/>
                <a:cs typeface="Calibri" panose="020F0502020204030204" pitchFamily="34" charset="0"/>
              </a:rPr>
              <a:t>أهداف نظام الرقابة الداخلية.</a:t>
            </a:r>
          </a:p>
          <a:p>
            <a:pPr marL="1930400" indent="-180975"/>
            <a:r>
              <a:rPr lang="ar-SA" sz="2400" dirty="0">
                <a:solidFill>
                  <a:srgbClr val="3C4B4D"/>
                </a:solidFill>
                <a:latin typeface="Calibri" panose="020F0502020204030204" pitchFamily="34" charset="0"/>
                <a:cs typeface="Calibri" panose="020F0502020204030204" pitchFamily="34" charset="0"/>
              </a:rPr>
              <a:t>مقومات نظام الرقابة الداخلية.</a:t>
            </a:r>
          </a:p>
          <a:p>
            <a:pPr marL="1930400" indent="-180975"/>
            <a:r>
              <a:rPr lang="ar-SA" sz="2400" dirty="0">
                <a:solidFill>
                  <a:srgbClr val="3C4B4D"/>
                </a:solidFill>
                <a:latin typeface="Calibri" panose="020F0502020204030204" pitchFamily="34" charset="0"/>
                <a:cs typeface="Calibri" panose="020F0502020204030204" pitchFamily="34" charset="0"/>
              </a:rPr>
              <a:t>مسؤولية الإدارة اتجاه نظم الرقابة الداخلية.</a:t>
            </a:r>
          </a:p>
          <a:p>
            <a:pPr marL="1930400" indent="-180975"/>
            <a:r>
              <a:rPr lang="ar-SA" sz="2400" dirty="0">
                <a:solidFill>
                  <a:srgbClr val="3C4B4D"/>
                </a:solidFill>
                <a:latin typeface="Calibri" panose="020F0502020204030204" pitchFamily="34" charset="0"/>
                <a:cs typeface="Calibri" panose="020F0502020204030204" pitchFamily="34" charset="0"/>
              </a:rPr>
              <a:t>مسؤولية المراجع الداخلي عن نظم الرقابة الداخلية.</a:t>
            </a:r>
          </a:p>
          <a:p>
            <a:pPr marL="1930400" indent="-180975"/>
            <a:r>
              <a:rPr lang="ar-SA" sz="2400" dirty="0">
                <a:solidFill>
                  <a:srgbClr val="3C4B4D"/>
                </a:solidFill>
                <a:latin typeface="Calibri" panose="020F0502020204030204" pitchFamily="34" charset="0"/>
                <a:cs typeface="Calibri" panose="020F0502020204030204" pitchFamily="34" charset="0"/>
              </a:rPr>
              <a:t>الضوابط الرقابية.</a:t>
            </a:r>
          </a:p>
          <a:p>
            <a:pPr marL="1930400" indent="-180975"/>
            <a:r>
              <a:rPr lang="ar-SA" sz="2400" dirty="0">
                <a:solidFill>
                  <a:srgbClr val="3C4B4D"/>
                </a:solidFill>
                <a:latin typeface="Calibri" panose="020F0502020204030204" pitchFamily="34" charset="0"/>
                <a:cs typeface="Calibri" panose="020F0502020204030204" pitchFamily="34" charset="0"/>
              </a:rPr>
              <a:t>مصادر المعلومات لفهم نظام الرقابة الداخلية.</a:t>
            </a:r>
          </a:p>
          <a:p>
            <a:pPr marL="1930400" indent="-180975"/>
            <a:r>
              <a:rPr lang="ar-SA" sz="2400" dirty="0">
                <a:solidFill>
                  <a:srgbClr val="3C4B4D"/>
                </a:solidFill>
                <a:latin typeface="Calibri" panose="020F0502020204030204" pitchFamily="34" charset="0"/>
                <a:cs typeface="Calibri" panose="020F0502020204030204" pitchFamily="34" charset="0"/>
              </a:rPr>
              <a:t>الجهات القادرة على اكتشاف نقاط ضعف الرقابة الداخلية.</a:t>
            </a:r>
          </a:p>
          <a:p>
            <a:pPr marL="1930400" indent="-180975"/>
            <a:r>
              <a:rPr lang="ar-SA" sz="2400" dirty="0">
                <a:solidFill>
                  <a:srgbClr val="3C4B4D"/>
                </a:solidFill>
                <a:latin typeface="Calibri" panose="020F0502020204030204" pitchFamily="34" charset="0"/>
                <a:cs typeface="Calibri" panose="020F0502020204030204" pitchFamily="34" charset="0"/>
              </a:rPr>
              <a:t>مكونات</a:t>
            </a:r>
            <a:r>
              <a:rPr lang="en-US" sz="2400" dirty="0">
                <a:solidFill>
                  <a:srgbClr val="3C4B4D"/>
                </a:solidFill>
                <a:latin typeface="Calibri" panose="020F0502020204030204" pitchFamily="34" charset="0"/>
                <a:cs typeface="Calibri" panose="020F0502020204030204" pitchFamily="34" charset="0"/>
              </a:rPr>
              <a:t> </a:t>
            </a:r>
            <a:r>
              <a:rPr lang="ar-SA" sz="2400" dirty="0">
                <a:solidFill>
                  <a:srgbClr val="3C4B4D"/>
                </a:solidFill>
                <a:latin typeface="Calibri" panose="020F0502020204030204" pitchFamily="34" charset="0"/>
                <a:cs typeface="Calibri" panose="020F0502020204030204" pitchFamily="34" charset="0"/>
              </a:rPr>
              <a:t>نظم</a:t>
            </a:r>
            <a:r>
              <a:rPr lang="en-US" sz="2400" dirty="0">
                <a:solidFill>
                  <a:srgbClr val="3C4B4D"/>
                </a:solidFill>
                <a:latin typeface="Calibri" panose="020F0502020204030204" pitchFamily="34" charset="0"/>
                <a:cs typeface="Calibri" panose="020F0502020204030204" pitchFamily="34" charset="0"/>
              </a:rPr>
              <a:t> </a:t>
            </a:r>
            <a:r>
              <a:rPr lang="ar-SA" sz="2400" dirty="0">
                <a:solidFill>
                  <a:srgbClr val="3C4B4D"/>
                </a:solidFill>
                <a:latin typeface="Calibri" panose="020F0502020204030204" pitchFamily="34" charset="0"/>
                <a:cs typeface="Calibri" panose="020F0502020204030204" pitchFamily="34" charset="0"/>
              </a:rPr>
              <a:t>الرقابة</a:t>
            </a:r>
            <a:r>
              <a:rPr lang="en-US" sz="2400" dirty="0">
                <a:solidFill>
                  <a:srgbClr val="3C4B4D"/>
                </a:solidFill>
                <a:latin typeface="Calibri" panose="020F0502020204030204" pitchFamily="34" charset="0"/>
                <a:cs typeface="Calibri" panose="020F0502020204030204" pitchFamily="34" charset="0"/>
              </a:rPr>
              <a:t> </a:t>
            </a:r>
            <a:r>
              <a:rPr lang="ar-SA" sz="2400" dirty="0">
                <a:solidFill>
                  <a:srgbClr val="3C4B4D"/>
                </a:solidFill>
                <a:latin typeface="Calibri" panose="020F0502020204030204" pitchFamily="34" charset="0"/>
                <a:cs typeface="Calibri" panose="020F0502020204030204" pitchFamily="34" charset="0"/>
              </a:rPr>
              <a:t>الداخلية ( نموذج </a:t>
            </a:r>
            <a:r>
              <a:rPr lang="en-US" sz="2400" dirty="0">
                <a:solidFill>
                  <a:srgbClr val="3C4B4D"/>
                </a:solidFill>
                <a:latin typeface="Calibri" panose="020F0502020204030204" pitchFamily="34" charset="0"/>
                <a:cs typeface="Calibri" panose="020F0502020204030204" pitchFamily="34" charset="0"/>
              </a:rPr>
              <a:t>COSO</a:t>
            </a:r>
            <a:r>
              <a:rPr lang="ar-SA" sz="2400" dirty="0">
                <a:solidFill>
                  <a:srgbClr val="3C4B4D"/>
                </a:solidFill>
                <a:latin typeface="Calibri" panose="020F0502020204030204" pitchFamily="34" charset="0"/>
                <a:cs typeface="Calibri" panose="020F0502020204030204" pitchFamily="34" charset="0"/>
              </a:rPr>
              <a:t>).</a:t>
            </a:r>
            <a:r>
              <a:rPr lang="en-US" sz="2400" dirty="0">
                <a:solidFill>
                  <a:srgbClr val="3C4B4D"/>
                </a:solidFill>
                <a:latin typeface="Calibri" panose="020F0502020204030204" pitchFamily="34" charset="0"/>
                <a:cs typeface="Calibri" panose="020F0502020204030204" pitchFamily="34" charset="0"/>
              </a:rPr>
              <a:t/>
            </a:r>
            <a:br>
              <a:rPr lang="en-US" sz="2400" dirty="0">
                <a:solidFill>
                  <a:srgbClr val="3C4B4D"/>
                </a:solidFill>
                <a:latin typeface="Calibri" panose="020F0502020204030204" pitchFamily="34" charset="0"/>
                <a:cs typeface="Calibri" panose="020F0502020204030204" pitchFamily="34" charset="0"/>
              </a:rPr>
            </a:br>
            <a:endParaRPr lang="ar-SA" sz="2400" dirty="0">
              <a:solidFill>
                <a:srgbClr val="3C4B4D"/>
              </a:solidFill>
              <a:latin typeface="Calibri" panose="020F0502020204030204" pitchFamily="34" charset="0"/>
              <a:cs typeface="Calibri" panose="020F0502020204030204" pitchFamily="34" charset="0"/>
            </a:endParaRPr>
          </a:p>
        </p:txBody>
      </p:sp>
      <p:pic>
        <p:nvPicPr>
          <p:cNvPr id="4" name="عنصر نائب للمحتوى 4">
            <a:extLst>
              <a:ext uri="{FF2B5EF4-FFF2-40B4-BE49-F238E27FC236}">
                <a16:creationId xmlns:a16="http://schemas.microsoft.com/office/drawing/2014/main" id="{905E6632-08FE-EC4E-BACC-9F44F8872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93" y="1872256"/>
            <a:ext cx="3398950" cy="3471269"/>
          </a:xfrm>
          <a:prstGeom prst="rect">
            <a:avLst/>
          </a:prstGeom>
        </p:spPr>
      </p:pic>
    </p:spTree>
    <p:extLst>
      <p:ext uri="{BB962C8B-B14F-4D97-AF65-F5344CB8AC3E}">
        <p14:creationId xmlns:p14="http://schemas.microsoft.com/office/powerpoint/2010/main" val="181932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028824"/>
            <a:ext cx="10847386" cy="4386264"/>
          </a:xfrm>
        </p:spPr>
        <p:txBody>
          <a:bodyPr anchor="ctr">
            <a:noAutofit/>
          </a:bodyPr>
          <a:lstStyle/>
          <a:p>
            <a:pPr marL="0" indent="0" algn="r" defTabSz="914400" rtl="1" eaLnBrk="1" latinLnBrk="0" hangingPunct="1">
              <a:lnSpc>
                <a:spcPct val="90000"/>
              </a:lnSpc>
              <a:spcBef>
                <a:spcPts val="1000"/>
              </a:spcBef>
              <a:buFont typeface="Arial" panose="020B0604020202020204" pitchFamily="34" charset="0"/>
              <a:buNone/>
            </a:pPr>
            <a:r>
              <a:rPr lang="ar-SA" sz="2800" b="1" dirty="0">
                <a:solidFill>
                  <a:schemeClr val="accent5">
                    <a:lumMod val="50000"/>
                  </a:schemeClr>
                </a:solidFill>
                <a:latin typeface="Calibri" panose="020F0502020204030204" pitchFamily="34" charset="0"/>
                <a:cs typeface="Calibri" panose="020F0502020204030204" pitchFamily="34" charset="0"/>
              </a:rPr>
              <a:t>ثانياً: الضوابط الكشفية:</a:t>
            </a:r>
            <a:endParaRPr lang="ar-SA" sz="2800" b="1"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r>
              <a:rPr lang="ar-SA" sz="2800" dirty="0">
                <a:latin typeface="Calibri" panose="020F0502020204030204" pitchFamily="34" charset="0"/>
                <a:cs typeface="Calibri" panose="020F0502020204030204" pitchFamily="34" charset="0"/>
              </a:rPr>
              <a:t>وهي ضوابط يتم تصميمها ليتم من خلالها تحديد الاخطاء عند وقوعها وتعتبر هذه الضوابط أكثر كلفة من الضوابط الوقائية، كما انها ضرورية حيث أنها تقيس مدى كفاءة الضوابط الوقائية.</a:t>
            </a:r>
          </a:p>
          <a:p>
            <a:pPr marL="0" indent="0" algn="r" defTabSz="914400" rtl="1" eaLnBrk="1" latinLnBrk="0" hangingPunct="1">
              <a:lnSpc>
                <a:spcPct val="90000"/>
              </a:lnSpc>
              <a:spcBef>
                <a:spcPts val="1000"/>
              </a:spcBef>
              <a:buFont typeface="Arial" panose="020B0604020202020204" pitchFamily="34" charset="0"/>
              <a:buNone/>
            </a:pPr>
            <a:endParaRPr lang="ar-SA" sz="2800" dirty="0">
              <a:latin typeface="Calibri" panose="020F0502020204030204" pitchFamily="34" charset="0"/>
              <a:cs typeface="Calibri" panose="020F0502020204030204" pitchFamily="34" charset="0"/>
            </a:endParaRPr>
          </a:p>
          <a:p>
            <a:r>
              <a:rPr lang="ar-SA" sz="2800" dirty="0">
                <a:latin typeface="Calibri" panose="020F0502020204030204" pitchFamily="34" charset="0"/>
                <a:cs typeface="Calibri" panose="020F0502020204030204" pitchFamily="34" charset="0"/>
              </a:rPr>
              <a:t>ومن الامثلة على ذلك:</a:t>
            </a:r>
          </a:p>
          <a:p>
            <a:pPr marL="342900" indent="-342900" algn="r" defTabSz="914400" rtl="1" eaLnBrk="1" latinLnBrk="0" hangingPunct="1">
              <a:lnSpc>
                <a:spcPct val="90000"/>
              </a:lnSpc>
              <a:spcBef>
                <a:spcPts val="1000"/>
              </a:spcBef>
              <a:buFont typeface="Wingdings" pitchFamily="2" charset="2"/>
              <a:buChar char="§"/>
            </a:pPr>
            <a:r>
              <a:rPr lang="ar-SA" sz="2800" dirty="0">
                <a:latin typeface="Calibri" panose="020F0502020204030204" pitchFamily="34" charset="0"/>
                <a:cs typeface="Calibri" panose="020F0502020204030204" pitchFamily="34" charset="0"/>
              </a:rPr>
              <a:t>إجراء التسويات بين حسابات البنك في دفاتر المنظمة وكشوفات البنك.</a:t>
            </a:r>
          </a:p>
          <a:p>
            <a:pPr marL="342900" indent="-342900" algn="r" defTabSz="914400" rtl="1" eaLnBrk="1" latinLnBrk="0" hangingPunct="1">
              <a:lnSpc>
                <a:spcPct val="90000"/>
              </a:lnSpc>
              <a:spcBef>
                <a:spcPts val="1000"/>
              </a:spcBef>
              <a:buFont typeface="Wingdings" pitchFamily="2" charset="2"/>
              <a:buChar char="§"/>
            </a:pPr>
            <a:r>
              <a:rPr lang="ar-SA" sz="2800" dirty="0">
                <a:latin typeface="Calibri" panose="020F0502020204030204" pitchFamily="34" charset="0"/>
                <a:cs typeface="Calibri" panose="020F0502020204030204" pitchFamily="34" charset="0"/>
              </a:rPr>
              <a:t>المصادقات</a:t>
            </a:r>
          </a:p>
          <a:p>
            <a:pPr marL="342900" indent="-342900" algn="r" defTabSz="914400" rtl="1" eaLnBrk="1" latinLnBrk="0" hangingPunct="1">
              <a:lnSpc>
                <a:spcPct val="90000"/>
              </a:lnSpc>
              <a:spcBef>
                <a:spcPts val="1000"/>
              </a:spcBef>
              <a:buFont typeface="Wingdings" pitchFamily="2" charset="2"/>
              <a:buChar char="§"/>
            </a:pPr>
            <a:r>
              <a:rPr lang="ar-SA" sz="2800" dirty="0">
                <a:latin typeface="Calibri" panose="020F0502020204030204" pitchFamily="34" charset="0"/>
                <a:cs typeface="Calibri" panose="020F0502020204030204" pitchFamily="34" charset="0"/>
              </a:rPr>
              <a:t>الجرد الفعلي للنقدية والمخازن.</a:t>
            </a:r>
          </a:p>
        </p:txBody>
      </p:sp>
      <p:pic>
        <p:nvPicPr>
          <p:cNvPr id="7" name="صورة 6">
            <a:extLst>
              <a:ext uri="{FF2B5EF4-FFF2-40B4-BE49-F238E27FC236}">
                <a16:creationId xmlns:a16="http://schemas.microsoft.com/office/drawing/2014/main" id="{0C9D2BC0-4F61-B040-A393-25F86CC21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6" y="161028"/>
            <a:ext cx="1428749" cy="1428749"/>
          </a:xfrm>
          <a:prstGeom prst="rect">
            <a:avLst/>
          </a:prstGeom>
        </p:spPr>
      </p:pic>
    </p:spTree>
    <p:extLst>
      <p:ext uri="{BB962C8B-B14F-4D97-AF65-F5344CB8AC3E}">
        <p14:creationId xmlns:p14="http://schemas.microsoft.com/office/powerpoint/2010/main" val="171912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صورة 19" descr="صورة تحتوي على نص, كتاب&#10;&#10;تم إنشاء الوصف تلقائياً">
            <a:extLst>
              <a:ext uri="{FF2B5EF4-FFF2-40B4-BE49-F238E27FC236}">
                <a16:creationId xmlns:a16="http://schemas.microsoft.com/office/drawing/2014/main" id="{8C88E091-278B-434A-AFCA-2549799F7202}"/>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699" y="359348"/>
            <a:ext cx="9982199" cy="1325563"/>
          </a:xfrm>
        </p:spPr>
        <p:txBody>
          <a:bodyPr>
            <a:normAutofit/>
          </a:bodyPr>
          <a:lstStyle/>
          <a:p>
            <a:pPr algn="ctr"/>
            <a:r>
              <a:rPr lang="ar-SA" sz="3600" b="1" dirty="0">
                <a:latin typeface="Calibri" panose="020F0502020204030204" pitchFamily="34" charset="0"/>
                <a:cs typeface="Calibri" panose="020F0502020204030204" pitchFamily="34" charset="0"/>
              </a:rPr>
              <a:t>أهداف نظام الرقابة الداخلية على الموارد البشـرية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2" name="مجموعة 11">
            <a:extLst>
              <a:ext uri="{FF2B5EF4-FFF2-40B4-BE49-F238E27FC236}">
                <a16:creationId xmlns:a16="http://schemas.microsoft.com/office/drawing/2014/main" id="{70B3D815-FA27-4048-AE2F-97018747E6DC}"/>
              </a:ext>
            </a:extLst>
          </p:cNvPr>
          <p:cNvGrpSpPr/>
          <p:nvPr/>
        </p:nvGrpSpPr>
        <p:grpSpPr>
          <a:xfrm>
            <a:off x="163284" y="1684911"/>
            <a:ext cx="9825642" cy="3848662"/>
            <a:chOff x="1281992" y="1924377"/>
            <a:chExt cx="7879810" cy="3086488"/>
          </a:xfrm>
        </p:grpSpPr>
        <p:grpSp>
          <p:nvGrpSpPr>
            <p:cNvPr id="13" name="Group 67">
              <a:extLst>
                <a:ext uri="{FF2B5EF4-FFF2-40B4-BE49-F238E27FC236}">
                  <a16:creationId xmlns:a16="http://schemas.microsoft.com/office/drawing/2014/main" id="{A1F1D3AA-02C0-C545-ACAA-C54C8D4A804C}"/>
                </a:ext>
              </a:extLst>
            </p:cNvPr>
            <p:cNvGrpSpPr/>
            <p:nvPr/>
          </p:nvGrpSpPr>
          <p:grpSpPr>
            <a:xfrm>
              <a:off x="1566737" y="1924377"/>
              <a:ext cx="1515823" cy="1306744"/>
              <a:chOff x="6490010" y="3925229"/>
              <a:chExt cx="3207983" cy="2765503"/>
            </a:xfrm>
          </p:grpSpPr>
          <p:sp>
            <p:nvSpPr>
              <p:cNvPr id="62" name="Hexagon 68">
                <a:extLst>
                  <a:ext uri="{FF2B5EF4-FFF2-40B4-BE49-F238E27FC236}">
                    <a16:creationId xmlns:a16="http://schemas.microsoft.com/office/drawing/2014/main" id="{C2454890-E067-2941-A5B9-63EFD1A0F49B}"/>
                  </a:ext>
                </a:extLst>
              </p:cNvPr>
              <p:cNvSpPr/>
              <p:nvPr/>
            </p:nvSpPr>
            <p:spPr>
              <a:xfrm>
                <a:off x="6490010" y="3925229"/>
                <a:ext cx="3207983" cy="2765503"/>
              </a:xfrm>
              <a:prstGeom prst="hexagon">
                <a:avLst/>
              </a:prstGeom>
              <a:solidFill>
                <a:srgbClr val="4D9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3" name="Hexagon 69">
                <a:extLst>
                  <a:ext uri="{FF2B5EF4-FFF2-40B4-BE49-F238E27FC236}">
                    <a16:creationId xmlns:a16="http://schemas.microsoft.com/office/drawing/2014/main" id="{5BED324A-1E9D-7646-AB1D-A43B785E8FF5}"/>
                  </a:ext>
                </a:extLst>
              </p:cNvPr>
              <p:cNvSpPr/>
              <p:nvPr/>
            </p:nvSpPr>
            <p:spPr>
              <a:xfrm>
                <a:off x="6785210" y="4179712"/>
                <a:ext cx="2617582" cy="225653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grpSp>
        <p:sp>
          <p:nvSpPr>
            <p:cNvPr id="61" name="Hexagon 72">
              <a:extLst>
                <a:ext uri="{FF2B5EF4-FFF2-40B4-BE49-F238E27FC236}">
                  <a16:creationId xmlns:a16="http://schemas.microsoft.com/office/drawing/2014/main" id="{05F36083-93D8-AD4A-8D53-D9162F57C9AA}"/>
                </a:ext>
              </a:extLst>
            </p:cNvPr>
            <p:cNvSpPr/>
            <p:nvPr/>
          </p:nvSpPr>
          <p:spPr>
            <a:xfrm>
              <a:off x="1706224" y="3944616"/>
              <a:ext cx="1236850" cy="1066249"/>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9" name="Hexagon 78">
              <a:extLst>
                <a:ext uri="{FF2B5EF4-FFF2-40B4-BE49-F238E27FC236}">
                  <a16:creationId xmlns:a16="http://schemas.microsoft.com/office/drawing/2014/main" id="{5F493900-5236-184B-ADC5-882F434AFD77}"/>
                </a:ext>
              </a:extLst>
            </p:cNvPr>
            <p:cNvSpPr/>
            <p:nvPr/>
          </p:nvSpPr>
          <p:spPr>
            <a:xfrm>
              <a:off x="3361533" y="3002169"/>
              <a:ext cx="1236850" cy="1066249"/>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26" name="TextBox 89">
              <a:extLst>
                <a:ext uri="{FF2B5EF4-FFF2-40B4-BE49-F238E27FC236}">
                  <a16:creationId xmlns:a16="http://schemas.microsoft.com/office/drawing/2014/main" id="{EB6B5D6E-737D-D445-80B1-89D15728FF05}"/>
                </a:ext>
              </a:extLst>
            </p:cNvPr>
            <p:cNvSpPr txBox="1"/>
            <p:nvPr/>
          </p:nvSpPr>
          <p:spPr>
            <a:xfrm>
              <a:off x="8010526" y="4173575"/>
              <a:ext cx="1151276" cy="461665"/>
            </a:xfrm>
            <a:prstGeom prst="rect">
              <a:avLst/>
            </a:prstGeom>
            <a:noFill/>
          </p:spPr>
          <p:txBody>
            <a:bodyPr wrap="none" rtlCol="0" anchor="ctr">
              <a:spAutoFit/>
            </a:bodyPr>
            <a:lstStyle/>
            <a:p>
              <a:pPr algn="ctr"/>
              <a:r>
                <a:rPr lang="ar-SA" sz="2400" dirty="0">
                  <a:solidFill>
                    <a:schemeClr val="bg1"/>
                  </a:solidFill>
                  <a:latin typeface="DIN Next LT Arabic" panose="020B0503020203050203" pitchFamily="34" charset="-78"/>
                  <a:cs typeface="DIN Next LT Arabic" panose="020B0503020203050203" pitchFamily="34" charset="-78"/>
                </a:rPr>
                <a:t>السهولة</a:t>
              </a:r>
              <a:endParaRPr lang="en-US" sz="2400" dirty="0">
                <a:solidFill>
                  <a:schemeClr val="bg1"/>
                </a:solidFill>
                <a:latin typeface="DIN Next LT Arabic" panose="020B0503020203050203" pitchFamily="34" charset="-78"/>
                <a:cs typeface="DIN Next LT Arabic" panose="020B0503020203050203" pitchFamily="34" charset="-78"/>
              </a:endParaRPr>
            </a:p>
          </p:txBody>
        </p:sp>
        <p:grpSp>
          <p:nvGrpSpPr>
            <p:cNvPr id="28" name="Group 93">
              <a:extLst>
                <a:ext uri="{FF2B5EF4-FFF2-40B4-BE49-F238E27FC236}">
                  <a16:creationId xmlns:a16="http://schemas.microsoft.com/office/drawing/2014/main" id="{D068D8B7-2386-ED46-A9E4-FFB174E12213}"/>
                </a:ext>
              </a:extLst>
            </p:cNvPr>
            <p:cNvGrpSpPr/>
            <p:nvPr/>
          </p:nvGrpSpPr>
          <p:grpSpPr>
            <a:xfrm>
              <a:off x="1281992" y="2593504"/>
              <a:ext cx="5786669" cy="831275"/>
              <a:chOff x="2161309" y="4056481"/>
              <a:chExt cx="11573337" cy="1662546"/>
            </a:xfrm>
          </p:grpSpPr>
          <p:cxnSp>
            <p:nvCxnSpPr>
              <p:cNvPr id="52" name="Straight Connector 94">
                <a:extLst>
                  <a:ext uri="{FF2B5EF4-FFF2-40B4-BE49-F238E27FC236}">
                    <a16:creationId xmlns:a16="http://schemas.microsoft.com/office/drawing/2014/main" id="{F3A7B291-49DE-6745-B59D-10FF19A19722}"/>
                  </a:ext>
                </a:extLst>
              </p:cNvPr>
              <p:cNvCxnSpPr>
                <a:cxnSpLocks/>
              </p:cNvCxnSpPr>
              <p:nvPr/>
            </p:nvCxnSpPr>
            <p:spPr>
              <a:xfrm flipH="1" flipV="1">
                <a:off x="6327426" y="4092821"/>
                <a:ext cx="7407220" cy="3981"/>
              </a:xfrm>
              <a:prstGeom prst="line">
                <a:avLst/>
              </a:prstGeom>
              <a:ln w="38100">
                <a:solidFill>
                  <a:srgbClr val="4D99B4"/>
                </a:solidFill>
              </a:ln>
            </p:spPr>
            <p:style>
              <a:lnRef idx="1">
                <a:schemeClr val="accent1"/>
              </a:lnRef>
              <a:fillRef idx="0">
                <a:schemeClr val="accent1"/>
              </a:fillRef>
              <a:effectRef idx="0">
                <a:schemeClr val="accent1"/>
              </a:effectRef>
              <a:fontRef idx="minor">
                <a:schemeClr val="tx1"/>
              </a:fontRef>
            </p:style>
          </p:cxnSp>
          <p:cxnSp>
            <p:nvCxnSpPr>
              <p:cNvPr id="53" name="Straight Connector 95">
                <a:extLst>
                  <a:ext uri="{FF2B5EF4-FFF2-40B4-BE49-F238E27FC236}">
                    <a16:creationId xmlns:a16="http://schemas.microsoft.com/office/drawing/2014/main" id="{887F15FB-93BD-E744-BF38-211FD91E04E8}"/>
                  </a:ext>
                </a:extLst>
              </p:cNvPr>
              <p:cNvCxnSpPr/>
              <p:nvPr/>
            </p:nvCxnSpPr>
            <p:spPr>
              <a:xfrm flipH="1">
                <a:off x="5559136" y="4056481"/>
                <a:ext cx="761255" cy="1652155"/>
              </a:xfrm>
              <a:prstGeom prst="line">
                <a:avLst/>
              </a:prstGeom>
              <a:ln w="38100">
                <a:solidFill>
                  <a:srgbClr val="4D99B4"/>
                </a:solidFill>
              </a:ln>
            </p:spPr>
            <p:style>
              <a:lnRef idx="1">
                <a:schemeClr val="accent1"/>
              </a:lnRef>
              <a:fillRef idx="0">
                <a:schemeClr val="accent1"/>
              </a:fillRef>
              <a:effectRef idx="0">
                <a:schemeClr val="accent1"/>
              </a:effectRef>
              <a:fontRef idx="minor">
                <a:schemeClr val="tx1"/>
              </a:fontRef>
            </p:style>
          </p:cxnSp>
          <p:cxnSp>
            <p:nvCxnSpPr>
              <p:cNvPr id="54" name="Straight Connector 96">
                <a:extLst>
                  <a:ext uri="{FF2B5EF4-FFF2-40B4-BE49-F238E27FC236}">
                    <a16:creationId xmlns:a16="http://schemas.microsoft.com/office/drawing/2014/main" id="{8D710AC7-F45F-424C-A1B8-1C4CF3FB8ACA}"/>
                  </a:ext>
                </a:extLst>
              </p:cNvPr>
              <p:cNvCxnSpPr/>
              <p:nvPr/>
            </p:nvCxnSpPr>
            <p:spPr>
              <a:xfrm flipH="1">
                <a:off x="2989787" y="5719027"/>
                <a:ext cx="2579740" cy="0"/>
              </a:xfrm>
              <a:prstGeom prst="line">
                <a:avLst/>
              </a:prstGeom>
              <a:ln w="38100">
                <a:solidFill>
                  <a:srgbClr val="4D99B4"/>
                </a:solidFill>
              </a:ln>
            </p:spPr>
            <p:style>
              <a:lnRef idx="1">
                <a:schemeClr val="accent1"/>
              </a:lnRef>
              <a:fillRef idx="0">
                <a:schemeClr val="accent1"/>
              </a:fillRef>
              <a:effectRef idx="0">
                <a:schemeClr val="accent1"/>
              </a:effectRef>
              <a:fontRef idx="minor">
                <a:schemeClr val="tx1"/>
              </a:fontRef>
            </p:style>
          </p:cxnSp>
          <p:cxnSp>
            <p:nvCxnSpPr>
              <p:cNvPr id="55" name="Straight Connector 97">
                <a:extLst>
                  <a:ext uri="{FF2B5EF4-FFF2-40B4-BE49-F238E27FC236}">
                    <a16:creationId xmlns:a16="http://schemas.microsoft.com/office/drawing/2014/main" id="{2ADBDB23-6C09-7F48-82EA-C0DBE1DDBE8D}"/>
                  </a:ext>
                </a:extLst>
              </p:cNvPr>
              <p:cNvCxnSpPr/>
              <p:nvPr/>
            </p:nvCxnSpPr>
            <p:spPr>
              <a:xfrm flipH="1" flipV="1">
                <a:off x="2161309" y="4077263"/>
                <a:ext cx="848463" cy="1641764"/>
              </a:xfrm>
              <a:prstGeom prst="line">
                <a:avLst/>
              </a:prstGeom>
              <a:ln w="38100">
                <a:solidFill>
                  <a:srgbClr val="4D99B4"/>
                </a:solidFill>
              </a:ln>
            </p:spPr>
            <p:style>
              <a:lnRef idx="1">
                <a:schemeClr val="accent1"/>
              </a:lnRef>
              <a:fillRef idx="0">
                <a:schemeClr val="accent1"/>
              </a:fillRef>
              <a:effectRef idx="0">
                <a:schemeClr val="accent1"/>
              </a:effectRef>
              <a:fontRef idx="minor">
                <a:schemeClr val="tx1"/>
              </a:fontRef>
            </p:style>
          </p:cxnSp>
        </p:grpSp>
        <p:sp>
          <p:nvSpPr>
            <p:cNvPr id="32" name="Subtitle 2">
              <a:extLst>
                <a:ext uri="{FF2B5EF4-FFF2-40B4-BE49-F238E27FC236}">
                  <a16:creationId xmlns:a16="http://schemas.microsoft.com/office/drawing/2014/main" id="{7ACA8BC3-B322-F74D-B6DE-5CBB4F4831B2}"/>
                </a:ext>
              </a:extLst>
            </p:cNvPr>
            <p:cNvSpPr txBox="1">
              <a:spLocks/>
            </p:cNvSpPr>
            <p:nvPr/>
          </p:nvSpPr>
          <p:spPr>
            <a:xfrm>
              <a:off x="2783614" y="2072957"/>
              <a:ext cx="4718077" cy="479305"/>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ar-SA" sz="3200" b="1" dirty="0">
                  <a:solidFill>
                    <a:srgbClr val="4D99B4"/>
                  </a:solidFill>
                  <a:latin typeface="Calibri" panose="020F0502020204030204" pitchFamily="34" charset="0"/>
                  <a:cs typeface="Calibri" panose="020F0502020204030204" pitchFamily="34" charset="0"/>
                </a:rPr>
                <a:t>الالتزام بتطبيـــق الأنظمة الإداريـــة </a:t>
              </a:r>
            </a:p>
          </p:txBody>
        </p:sp>
      </p:grpSp>
      <p:sp>
        <p:nvSpPr>
          <p:cNvPr id="64" name="مستطيل مستدير الزوايا 63">
            <a:extLst>
              <a:ext uri="{FF2B5EF4-FFF2-40B4-BE49-F238E27FC236}">
                <a16:creationId xmlns:a16="http://schemas.microsoft.com/office/drawing/2014/main" id="{CACDCF66-1115-6C42-859D-86DA98A1614A}"/>
              </a:ext>
            </a:extLst>
          </p:cNvPr>
          <p:cNvSpPr/>
          <p:nvPr/>
        </p:nvSpPr>
        <p:spPr>
          <a:xfrm>
            <a:off x="1203939" y="2171690"/>
            <a:ext cx="518948" cy="6148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6600" b="1" dirty="0">
                <a:solidFill>
                  <a:srgbClr val="4D99B4"/>
                </a:solidFill>
                <a:latin typeface="Calibri" panose="020F0502020204030204" pitchFamily="34" charset="0"/>
                <a:ea typeface="+mj-ea"/>
                <a:cs typeface="Calibri" panose="020F0502020204030204" pitchFamily="34" charset="0"/>
              </a:rPr>
              <a:t>٣</a:t>
            </a:r>
            <a:endParaRPr lang="ar-SA" sz="2000" b="1" dirty="0">
              <a:solidFill>
                <a:srgbClr val="4D99B4"/>
              </a:solidFill>
              <a:latin typeface="Calibri" panose="020F0502020204030204" pitchFamily="34" charset="0"/>
              <a:ea typeface="+mj-ea"/>
              <a:cs typeface="Calibri" panose="020F0502020204030204" pitchFamily="34" charset="0"/>
            </a:endParaRPr>
          </a:p>
        </p:txBody>
      </p:sp>
      <p:sp>
        <p:nvSpPr>
          <p:cNvPr id="2" name="مستطيل مستدير الزوايا 1">
            <a:extLst>
              <a:ext uri="{FF2B5EF4-FFF2-40B4-BE49-F238E27FC236}">
                <a16:creationId xmlns:a16="http://schemas.microsoft.com/office/drawing/2014/main" id="{F5AE71F2-D5AA-2D4C-9144-6EB6EA1FC707}"/>
              </a:ext>
            </a:extLst>
          </p:cNvPr>
          <p:cNvSpPr/>
          <p:nvPr/>
        </p:nvSpPr>
        <p:spPr>
          <a:xfrm>
            <a:off x="163285" y="1754648"/>
            <a:ext cx="12028716" cy="49696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ar-SA" sz="2400" dirty="0">
              <a:solidFill>
                <a:schemeClr val="tx1"/>
              </a:solidFill>
              <a:latin typeface="Calibri" panose="020F0502020204030204" pitchFamily="34" charset="0"/>
              <a:cs typeface="Calibri" panose="020F0502020204030204" pitchFamily="34" charset="0"/>
            </a:endParaRPr>
          </a:p>
          <a:p>
            <a:endParaRPr lang="ar-SA" sz="2400" dirty="0">
              <a:solidFill>
                <a:schemeClr val="tx1"/>
              </a:solidFill>
              <a:latin typeface="Calibri" panose="020F0502020204030204" pitchFamily="34" charset="0"/>
              <a:cs typeface="Calibri" panose="020F0502020204030204" pitchFamily="34" charset="0"/>
            </a:endParaRPr>
          </a:p>
          <a:p>
            <a:r>
              <a:rPr lang="ar-SA" sz="2400" dirty="0">
                <a:solidFill>
                  <a:schemeClr val="tx1"/>
                </a:solidFill>
                <a:latin typeface="Calibri" panose="020F0502020204030204" pitchFamily="34" charset="0"/>
                <a:cs typeface="Calibri" panose="020F0502020204030204" pitchFamily="34" charset="0"/>
              </a:rPr>
              <a:t>تخــــوض عمليـــة إدارة المـــوارد البشـــرية إلى مجموعــــة مختلفـــة مـــن القــــوانين والتشريعات الحكومية </a:t>
            </a:r>
            <a:br>
              <a:rPr lang="ar-SA" sz="2400" dirty="0">
                <a:solidFill>
                  <a:schemeClr val="tx1"/>
                </a:solidFill>
                <a:latin typeface="Calibri" panose="020F0502020204030204" pitchFamily="34" charset="0"/>
                <a:cs typeface="Calibri" panose="020F0502020204030204" pitchFamily="34" charset="0"/>
              </a:rPr>
            </a:br>
            <a:r>
              <a:rPr lang="ar-SA" sz="2400" dirty="0">
                <a:solidFill>
                  <a:schemeClr val="tx1"/>
                </a:solidFill>
                <a:latin typeface="Calibri" panose="020F0502020204030204" pitchFamily="34" charset="0"/>
                <a:cs typeface="Calibri" panose="020F0502020204030204" pitchFamily="34" charset="0"/>
              </a:rPr>
              <a:t>والتعليمات والإجراءات الإدارية وهذا من أجـل ضـمان تسـيير محكـم لهـذه المـوارد بمـا يحقـق</a:t>
            </a:r>
            <a:br>
              <a:rPr lang="ar-SA" sz="2400" dirty="0">
                <a:solidFill>
                  <a:schemeClr val="tx1"/>
                </a:solidFill>
                <a:latin typeface="Calibri" panose="020F0502020204030204" pitchFamily="34" charset="0"/>
                <a:cs typeface="Calibri" panose="020F0502020204030204" pitchFamily="34" charset="0"/>
              </a:rPr>
            </a:br>
            <a:r>
              <a:rPr lang="ar-SA" sz="2400" dirty="0">
                <a:solidFill>
                  <a:schemeClr val="tx1"/>
                </a:solidFill>
                <a:latin typeface="Calibri" panose="020F0502020204030204" pitchFamily="34" charset="0"/>
                <a:cs typeface="Calibri" panose="020F0502020204030204" pitchFamily="34" charset="0"/>
              </a:rPr>
              <a:t> الاستغلال الكـفء وحفظ حقوق الطـرفين باعتبار أن مهـام المـوظفين وحقـوقهم وواجبـتهم يـتم تحديـدها مـن خـلال عقـد العمـل المـبرم مـع إدارة المنظمة ولتحقيق الالتزام ينبغي أن يقوم نظام الرقابة الداخلية على ما يلي :</a:t>
            </a:r>
            <a:br>
              <a:rPr lang="ar-SA" sz="2400" dirty="0">
                <a:solidFill>
                  <a:schemeClr val="tx1"/>
                </a:solidFill>
                <a:latin typeface="Calibri" panose="020F0502020204030204" pitchFamily="34" charset="0"/>
                <a:cs typeface="Calibri" panose="020F0502020204030204" pitchFamily="34" charset="0"/>
              </a:rPr>
            </a:br>
            <a:endParaRPr lang="ar-SA" sz="2400" dirty="0">
              <a:solidFill>
                <a:schemeClr val="tx1"/>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ar-SA" sz="2000" dirty="0">
                <a:solidFill>
                  <a:schemeClr val="tx1"/>
                </a:solidFill>
                <a:latin typeface="Calibri" panose="020F0502020204030204" pitchFamily="34" charset="0"/>
                <a:cs typeface="Calibri" panose="020F0502020204030204" pitchFamily="34" charset="0"/>
              </a:rPr>
              <a:t>الحرص على توفير المعلومات المرتبطة بالتحديثات التي تخـص القـوانين والتشـريعات الـتي تـنظم العلاقـة مـع المـوظفين واتخاذ الإجـراءات المناسبة من أجل إدماج هذه التحديثات وفقاً لما تفتضيه المتطلبات القانونية وطبيعة المنظمة.</a:t>
            </a:r>
          </a:p>
          <a:p>
            <a:pPr marL="342900" indent="-342900">
              <a:buFont typeface="Arial" panose="020B0604020202020204" pitchFamily="34" charset="0"/>
              <a:buChar char="•"/>
            </a:pPr>
            <a:r>
              <a:rPr lang="ar-SA" sz="2000" dirty="0">
                <a:solidFill>
                  <a:schemeClr val="tx1"/>
                </a:solidFill>
                <a:latin typeface="Calibri" panose="020F0502020204030204" pitchFamily="34" charset="0"/>
                <a:cs typeface="Calibri" panose="020F0502020204030204" pitchFamily="34" charset="0"/>
              </a:rPr>
              <a:t>توفير دليل إرشادي مفصل للقوانين والتعليمات لصـالح مـوظفي إدارة المـوارد البشـرية وتـوفير دليـل إرشـادي لصـالح كافـة المـوظفين مـن أجل التوعية بالقوانين والتعليمات الداخلية، وتقليل التجاهل أو سوء التطبيق.</a:t>
            </a:r>
          </a:p>
        </p:txBody>
      </p:sp>
      <p:pic>
        <p:nvPicPr>
          <p:cNvPr id="21" name="صورة 20">
            <a:extLst>
              <a:ext uri="{FF2B5EF4-FFF2-40B4-BE49-F238E27FC236}">
                <a16:creationId xmlns:a16="http://schemas.microsoft.com/office/drawing/2014/main" id="{1A69641D-1A36-5244-AA9B-621D89B1E5AB}"/>
              </a:ext>
            </a:extLst>
          </p:cNvPr>
          <p:cNvPicPr>
            <a:picLocks noChangeAspect="1"/>
          </p:cNvPicPr>
          <p:nvPr/>
        </p:nvPicPr>
        <p:blipFill rotWithShape="1">
          <a:blip r:embed="rId3"/>
          <a:srcRect l="76042" t="27660" r="7708" b="27660"/>
          <a:stretch/>
        </p:blipFill>
        <p:spPr>
          <a:xfrm>
            <a:off x="10591800" y="139299"/>
            <a:ext cx="1454150" cy="1528723"/>
          </a:xfrm>
          <a:prstGeom prst="round1Rect">
            <a:avLst/>
          </a:prstGeom>
        </p:spPr>
      </p:pic>
      <p:pic>
        <p:nvPicPr>
          <p:cNvPr id="22" name="صورة 21">
            <a:extLst>
              <a:ext uri="{FF2B5EF4-FFF2-40B4-BE49-F238E27FC236}">
                <a16:creationId xmlns:a16="http://schemas.microsoft.com/office/drawing/2014/main" id="{A50E0717-8B87-A14F-9956-EFCD9E1C3EE7}"/>
              </a:ext>
            </a:extLst>
          </p:cNvPr>
          <p:cNvPicPr>
            <a:picLocks noChangeAspect="1"/>
          </p:cNvPicPr>
          <p:nvPr/>
        </p:nvPicPr>
        <p:blipFill rotWithShape="1">
          <a:blip r:embed="rId4">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19839214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صورة 225" descr="صورة تحتوي على نص, كتاب&#10;&#10;تم إنشاء الوصف تلقائياً">
            <a:extLst>
              <a:ext uri="{FF2B5EF4-FFF2-40B4-BE49-F238E27FC236}">
                <a16:creationId xmlns:a16="http://schemas.microsoft.com/office/drawing/2014/main" id="{3BB629E3-4A32-074F-853E-8DE2A2473C50}"/>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401612" y="376773"/>
            <a:ext cx="7966376" cy="1325563"/>
          </a:xfrm>
        </p:spPr>
        <p:txBody>
          <a:bodyPr/>
          <a:lstStyle/>
          <a:p>
            <a:pPr algn="ctr"/>
            <a:r>
              <a:rPr lang="ar-SA" b="1" dirty="0">
                <a:latin typeface="Calibri" panose="020F0502020204030204" pitchFamily="34" charset="0"/>
                <a:cs typeface="Calibri" panose="020F0502020204030204" pitchFamily="34" charset="0"/>
              </a:rPr>
              <a:t>مكونات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2" name="موصل مستقيم 221">
            <a:extLst>
              <a:ext uri="{FF2B5EF4-FFF2-40B4-BE49-F238E27FC236}">
                <a16:creationId xmlns:a16="http://schemas.microsoft.com/office/drawing/2014/main" id="{01A6CE4E-C4F2-7344-AD22-3CC35AAC259C}"/>
              </a:ext>
            </a:extLst>
          </p:cNvPr>
          <p:cNvCxnSpPr/>
          <p:nvPr/>
        </p:nvCxnSpPr>
        <p:spPr>
          <a:xfrm flipH="1" flipV="1">
            <a:off x="4868093" y="3717785"/>
            <a:ext cx="420866" cy="160532"/>
          </a:xfrm>
          <a:prstGeom prst="line">
            <a:avLst/>
          </a:prstGeom>
          <a:ln w="762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 name="موصل مستقيم 10">
            <a:extLst>
              <a:ext uri="{FF2B5EF4-FFF2-40B4-BE49-F238E27FC236}">
                <a16:creationId xmlns:a16="http://schemas.microsoft.com/office/drawing/2014/main" id="{903982DF-17FA-1E4C-9546-4AB0EDADE5E8}"/>
              </a:ext>
            </a:extLst>
          </p:cNvPr>
          <p:cNvCxnSpPr/>
          <p:nvPr/>
        </p:nvCxnSpPr>
        <p:spPr>
          <a:xfrm flipH="1" flipV="1">
            <a:off x="9290691" y="3717785"/>
            <a:ext cx="420866" cy="160532"/>
          </a:xfrm>
          <a:prstGeom prst="line">
            <a:avLst/>
          </a:prstGeom>
          <a:ln w="762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4" name="موصل مستقيم 223">
            <a:extLst>
              <a:ext uri="{FF2B5EF4-FFF2-40B4-BE49-F238E27FC236}">
                <a16:creationId xmlns:a16="http://schemas.microsoft.com/office/drawing/2014/main" id="{BEAF612B-20F4-194D-BA15-EC6105C67E65}"/>
              </a:ext>
            </a:extLst>
          </p:cNvPr>
          <p:cNvCxnSpPr/>
          <p:nvPr/>
        </p:nvCxnSpPr>
        <p:spPr>
          <a:xfrm flipH="1">
            <a:off x="7164834" y="3717785"/>
            <a:ext cx="306996" cy="160532"/>
          </a:xfrm>
          <a:prstGeom prst="line">
            <a:avLst/>
          </a:prstGeom>
          <a:ln w="762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5" name="موصل مستقيم 224">
            <a:extLst>
              <a:ext uri="{FF2B5EF4-FFF2-40B4-BE49-F238E27FC236}">
                <a16:creationId xmlns:a16="http://schemas.microsoft.com/office/drawing/2014/main" id="{17C57076-4C24-B247-9D22-77B133895158}"/>
              </a:ext>
            </a:extLst>
          </p:cNvPr>
          <p:cNvCxnSpPr/>
          <p:nvPr/>
        </p:nvCxnSpPr>
        <p:spPr>
          <a:xfrm flipH="1">
            <a:off x="2854882" y="3797131"/>
            <a:ext cx="306996" cy="160532"/>
          </a:xfrm>
          <a:prstGeom prst="line">
            <a:avLst/>
          </a:prstGeom>
          <a:ln w="7620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4" name="مجموعة 3">
            <a:extLst>
              <a:ext uri="{FF2B5EF4-FFF2-40B4-BE49-F238E27FC236}">
                <a16:creationId xmlns:a16="http://schemas.microsoft.com/office/drawing/2014/main" id="{CD1042E2-E56F-C146-B757-C18376B4B9CA}"/>
              </a:ext>
            </a:extLst>
          </p:cNvPr>
          <p:cNvGrpSpPr/>
          <p:nvPr/>
        </p:nvGrpSpPr>
        <p:grpSpPr>
          <a:xfrm>
            <a:off x="695393" y="2007940"/>
            <a:ext cx="11056957" cy="3291640"/>
            <a:chOff x="2261788" y="1899000"/>
            <a:chExt cx="5757250" cy="1713925"/>
          </a:xfrm>
        </p:grpSpPr>
        <p:grpSp>
          <p:nvGrpSpPr>
            <p:cNvPr id="192" name="Google Shape;1771;p41">
              <a:extLst>
                <a:ext uri="{FF2B5EF4-FFF2-40B4-BE49-F238E27FC236}">
                  <a16:creationId xmlns:a16="http://schemas.microsoft.com/office/drawing/2014/main" id="{B1637381-91F2-1B42-B685-0E5D3AD433F2}"/>
                </a:ext>
              </a:extLst>
            </p:cNvPr>
            <p:cNvGrpSpPr/>
            <p:nvPr/>
          </p:nvGrpSpPr>
          <p:grpSpPr>
            <a:xfrm>
              <a:off x="3401513" y="1899000"/>
              <a:ext cx="1204625" cy="1184375"/>
              <a:chOff x="3401513" y="1899000"/>
              <a:chExt cx="1204625" cy="1184375"/>
            </a:xfrm>
          </p:grpSpPr>
          <p:sp>
            <p:nvSpPr>
              <p:cNvPr id="193" name="Google Shape;1772;p41">
                <a:extLst>
                  <a:ext uri="{FF2B5EF4-FFF2-40B4-BE49-F238E27FC236}">
                    <a16:creationId xmlns:a16="http://schemas.microsoft.com/office/drawing/2014/main" id="{2644A815-4DAA-4F4F-B926-89AE695B7537}"/>
                  </a:ext>
                </a:extLst>
              </p:cNvPr>
              <p:cNvSpPr/>
              <p:nvPr/>
            </p:nvSpPr>
            <p:spPr>
              <a:xfrm>
                <a:off x="3401513" y="2024600"/>
                <a:ext cx="1204625" cy="1058775"/>
              </a:xfrm>
              <a:custGeom>
                <a:avLst/>
                <a:gdLst/>
                <a:ahLst/>
                <a:cxnLst/>
                <a:rect l="l" t="t" r="r" b="b"/>
                <a:pathLst>
                  <a:path w="48185" h="42351" extrusionOk="0">
                    <a:moveTo>
                      <a:pt x="13740" y="1"/>
                    </a:moveTo>
                    <a:cubicBezTo>
                      <a:pt x="12573" y="1"/>
                      <a:pt x="11502" y="620"/>
                      <a:pt x="10930" y="1632"/>
                    </a:cubicBezTo>
                    <a:lnTo>
                      <a:pt x="572" y="19562"/>
                    </a:lnTo>
                    <a:cubicBezTo>
                      <a:pt x="0" y="20563"/>
                      <a:pt x="0" y="21801"/>
                      <a:pt x="572" y="22801"/>
                    </a:cubicBezTo>
                    <a:lnTo>
                      <a:pt x="10930" y="40732"/>
                    </a:lnTo>
                    <a:cubicBezTo>
                      <a:pt x="11502" y="41732"/>
                      <a:pt x="12573" y="42351"/>
                      <a:pt x="13740" y="42351"/>
                    </a:cubicBezTo>
                    <a:lnTo>
                      <a:pt x="34445" y="42351"/>
                    </a:lnTo>
                    <a:cubicBezTo>
                      <a:pt x="35600" y="42351"/>
                      <a:pt x="36672" y="41732"/>
                      <a:pt x="37255" y="40732"/>
                    </a:cubicBezTo>
                    <a:lnTo>
                      <a:pt x="47602" y="22801"/>
                    </a:lnTo>
                    <a:cubicBezTo>
                      <a:pt x="48185" y="21801"/>
                      <a:pt x="48185" y="20563"/>
                      <a:pt x="47602" y="19562"/>
                    </a:cubicBezTo>
                    <a:lnTo>
                      <a:pt x="37255" y="1632"/>
                    </a:lnTo>
                    <a:cubicBezTo>
                      <a:pt x="36672" y="620"/>
                      <a:pt x="35600" y="1"/>
                      <a:pt x="34445" y="1"/>
                    </a:cubicBezTo>
                    <a:close/>
                  </a:path>
                </a:pathLst>
              </a:custGeom>
              <a:solidFill>
                <a:srgbClr val="30A4A5"/>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94" name="Google Shape;1773;p41">
                <a:extLst>
                  <a:ext uri="{FF2B5EF4-FFF2-40B4-BE49-F238E27FC236}">
                    <a16:creationId xmlns:a16="http://schemas.microsoft.com/office/drawing/2014/main" id="{AA24C43A-1664-0840-907C-B53164E4F9F8}"/>
                  </a:ext>
                </a:extLst>
              </p:cNvPr>
              <p:cNvSpPr/>
              <p:nvPr/>
            </p:nvSpPr>
            <p:spPr>
              <a:xfrm>
                <a:off x="3513738" y="2122225"/>
                <a:ext cx="979900" cy="863825"/>
              </a:xfrm>
              <a:custGeom>
                <a:avLst/>
                <a:gdLst/>
                <a:ahLst/>
                <a:cxnLst/>
                <a:rect l="l" t="t" r="r" b="b"/>
                <a:pathLst>
                  <a:path w="39196" h="34553" extrusionOk="0">
                    <a:moveTo>
                      <a:pt x="11501" y="1"/>
                    </a:moveTo>
                    <a:cubicBezTo>
                      <a:pt x="10335" y="1"/>
                      <a:pt x="9263" y="608"/>
                      <a:pt x="8692" y="1620"/>
                    </a:cubicBezTo>
                    <a:lnTo>
                      <a:pt x="583" y="15657"/>
                    </a:lnTo>
                    <a:cubicBezTo>
                      <a:pt x="0" y="16658"/>
                      <a:pt x="0" y="17896"/>
                      <a:pt x="583" y="18896"/>
                    </a:cubicBezTo>
                    <a:lnTo>
                      <a:pt x="8692" y="32933"/>
                    </a:lnTo>
                    <a:cubicBezTo>
                      <a:pt x="9263" y="33934"/>
                      <a:pt x="10335" y="34553"/>
                      <a:pt x="11501" y="34553"/>
                    </a:cubicBezTo>
                    <a:lnTo>
                      <a:pt x="27706" y="34553"/>
                    </a:lnTo>
                    <a:cubicBezTo>
                      <a:pt x="28861" y="34553"/>
                      <a:pt x="29932" y="33934"/>
                      <a:pt x="30516" y="32933"/>
                    </a:cubicBezTo>
                    <a:lnTo>
                      <a:pt x="38612" y="18896"/>
                    </a:lnTo>
                    <a:cubicBezTo>
                      <a:pt x="39195" y="17896"/>
                      <a:pt x="39195" y="16658"/>
                      <a:pt x="38612" y="15657"/>
                    </a:cubicBezTo>
                    <a:lnTo>
                      <a:pt x="30516" y="1620"/>
                    </a:lnTo>
                    <a:cubicBezTo>
                      <a:pt x="29932" y="608"/>
                      <a:pt x="28861" y="1"/>
                      <a:pt x="27706" y="1"/>
                    </a:cubicBezTo>
                    <a:close/>
                  </a:path>
                </a:pathLst>
              </a:custGeom>
              <a:solidFill>
                <a:srgbClr val="FFFFFF"/>
              </a:solidFill>
              <a:ln>
                <a:noFill/>
              </a:ln>
            </p:spPr>
            <p:txBody>
              <a:bodyPr spcFirstLastPara="1" wrap="square" lIns="91425" tIns="91425" rIns="91425" bIns="91425" anchor="ctr" anchorCtr="0">
                <a:noAutofit/>
              </a:bodyPr>
              <a:lstStyle/>
              <a:p>
                <a:pPr algn="ctr">
                  <a:buClr>
                    <a:schemeClr val="dk1"/>
                  </a:buClr>
                  <a:buSzPts val="1100"/>
                </a:pPr>
                <a:r>
                  <a:rPr lang="ar-SA" sz="2800" b="1" dirty="0">
                    <a:latin typeface="Fira Sans Extra Condensed Medium"/>
                    <a:ea typeface="Fira Sans Extra Condensed Medium"/>
                    <a:cs typeface="Fira Sans Extra Condensed Medium"/>
                    <a:sym typeface="Fira Sans Extra Condensed Medium"/>
                  </a:rPr>
                  <a:t/>
                </a:r>
                <a:br>
                  <a:rPr lang="ar-SA" sz="2800" b="1" dirty="0">
                    <a:latin typeface="Fira Sans Extra Condensed Medium"/>
                    <a:ea typeface="Fira Sans Extra Condensed Medium"/>
                    <a:cs typeface="Fira Sans Extra Condensed Medium"/>
                    <a:sym typeface="Fira Sans Extra Condensed Medium"/>
                  </a:rPr>
                </a:br>
                <a:r>
                  <a:rPr lang="ar-SA" sz="2800" b="1" dirty="0">
                    <a:latin typeface="Fira Sans Extra Condensed Medium"/>
                    <a:ea typeface="Fira Sans Extra Condensed Medium"/>
                    <a:cs typeface="Fira Sans Extra Condensed Medium"/>
                    <a:sym typeface="Fira Sans Extra Condensed Medium"/>
                  </a:rPr>
                  <a:t>المعلومات</a:t>
                </a:r>
                <a:br>
                  <a:rPr lang="ar-SA" sz="2800" b="1" dirty="0">
                    <a:latin typeface="Fira Sans Extra Condensed Medium"/>
                    <a:ea typeface="Fira Sans Extra Condensed Medium"/>
                    <a:cs typeface="Fira Sans Extra Condensed Medium"/>
                    <a:sym typeface="Fira Sans Extra Condensed Medium"/>
                  </a:rPr>
                </a:br>
                <a:r>
                  <a:rPr lang="ar-SA" sz="2800" b="1" dirty="0">
                    <a:latin typeface="Fira Sans Extra Condensed Medium"/>
                    <a:ea typeface="Fira Sans Extra Condensed Medium"/>
                    <a:cs typeface="Fira Sans Extra Condensed Medium"/>
                    <a:sym typeface="Fira Sans Extra Condensed Medium"/>
                  </a:rPr>
                  <a:t> والاتصال</a:t>
                </a:r>
                <a:endParaRPr lang="ar-SA" sz="3200" b="1" dirty="0"/>
              </a:p>
              <a:p>
                <a:pPr marL="0" lvl="0" indent="0" algn="ctr">
                  <a:spcBef>
                    <a:spcPts val="0"/>
                  </a:spcBef>
                  <a:spcAft>
                    <a:spcPts val="0"/>
                  </a:spcAft>
                  <a:buClr>
                    <a:schemeClr val="dk1"/>
                  </a:buClr>
                  <a:buSzPts val="1100"/>
                  <a:buFont typeface="Arial"/>
                  <a:buNone/>
                </a:pPr>
                <a:endParaRPr dirty="0"/>
              </a:p>
            </p:txBody>
          </p:sp>
          <p:sp>
            <p:nvSpPr>
              <p:cNvPr id="195" name="Google Shape;1774;p41">
                <a:extLst>
                  <a:ext uri="{FF2B5EF4-FFF2-40B4-BE49-F238E27FC236}">
                    <a16:creationId xmlns:a16="http://schemas.microsoft.com/office/drawing/2014/main" id="{5C54E951-D0CD-E540-80CF-B084111493D0}"/>
                  </a:ext>
                </a:extLst>
              </p:cNvPr>
              <p:cNvSpPr/>
              <p:nvPr/>
            </p:nvSpPr>
            <p:spPr>
              <a:xfrm>
                <a:off x="3823288" y="1899000"/>
                <a:ext cx="361075" cy="361075"/>
              </a:xfrm>
              <a:custGeom>
                <a:avLst/>
                <a:gdLst/>
                <a:ahLst/>
                <a:cxnLst/>
                <a:rect l="l" t="t" r="r" b="b"/>
                <a:pathLst>
                  <a:path w="14443" h="14443" extrusionOk="0">
                    <a:moveTo>
                      <a:pt x="7216" y="0"/>
                    </a:moveTo>
                    <a:cubicBezTo>
                      <a:pt x="3227" y="0"/>
                      <a:pt x="1" y="3239"/>
                      <a:pt x="1" y="7227"/>
                    </a:cubicBezTo>
                    <a:cubicBezTo>
                      <a:pt x="1" y="11216"/>
                      <a:pt x="3227" y="14442"/>
                      <a:pt x="7216" y="14442"/>
                    </a:cubicBezTo>
                    <a:cubicBezTo>
                      <a:pt x="11204" y="14442"/>
                      <a:pt x="14443" y="11216"/>
                      <a:pt x="14443" y="7227"/>
                    </a:cubicBezTo>
                    <a:cubicBezTo>
                      <a:pt x="14443" y="3239"/>
                      <a:pt x="11204" y="0"/>
                      <a:pt x="7216" y="0"/>
                    </a:cubicBezTo>
                    <a:close/>
                  </a:path>
                </a:pathLst>
              </a:custGeom>
              <a:solidFill>
                <a:srgbClr val="30A4A5"/>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97" name="Google Shape;1776;p41">
                <a:extLst>
                  <a:ext uri="{FF2B5EF4-FFF2-40B4-BE49-F238E27FC236}">
                    <a16:creationId xmlns:a16="http://schemas.microsoft.com/office/drawing/2014/main" id="{53F5361D-8120-C74E-B169-26C79150B6C8}"/>
                  </a:ext>
                </a:extLst>
              </p:cNvPr>
              <p:cNvSpPr/>
              <p:nvPr/>
            </p:nvSpPr>
            <p:spPr>
              <a:xfrm>
                <a:off x="3865675" y="1941599"/>
                <a:ext cx="276000" cy="2760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ar-SA" sz="2000" b="1" dirty="0">
                    <a:solidFill>
                      <a:srgbClr val="59758E"/>
                    </a:solidFill>
                    <a:latin typeface="Fira Sans Extra Condensed Medium"/>
                    <a:ea typeface="Fira Sans Extra Condensed Medium"/>
                    <a:cs typeface="Fira Sans Extra Condensed Medium"/>
                    <a:sym typeface="Fira Sans Extra Condensed Medium"/>
                  </a:rPr>
                  <a:t>٤</a:t>
                </a:r>
                <a:endParaRPr sz="2000" b="1" dirty="0">
                  <a:solidFill>
                    <a:srgbClr val="59758E"/>
                  </a:solidFill>
                  <a:latin typeface="Fira Sans Extra Condensed Medium"/>
                  <a:ea typeface="Fira Sans Extra Condensed Medium"/>
                  <a:cs typeface="Fira Sans Extra Condensed Medium"/>
                  <a:sym typeface="Fira Sans Extra Condensed Medium"/>
                </a:endParaRPr>
              </a:p>
            </p:txBody>
          </p:sp>
        </p:grpSp>
        <p:grpSp>
          <p:nvGrpSpPr>
            <p:cNvPr id="198" name="Google Shape;1777;p41">
              <a:extLst>
                <a:ext uri="{FF2B5EF4-FFF2-40B4-BE49-F238E27FC236}">
                  <a16:creationId xmlns:a16="http://schemas.microsoft.com/office/drawing/2014/main" id="{F1BA6A3C-1E5C-5246-BDB2-B8401CD781C1}"/>
                </a:ext>
              </a:extLst>
            </p:cNvPr>
            <p:cNvGrpSpPr/>
            <p:nvPr/>
          </p:nvGrpSpPr>
          <p:grpSpPr>
            <a:xfrm>
              <a:off x="5677688" y="1899000"/>
              <a:ext cx="1204650" cy="1184375"/>
              <a:chOff x="5677688" y="1899000"/>
              <a:chExt cx="1204650" cy="1184375"/>
            </a:xfrm>
          </p:grpSpPr>
          <p:sp>
            <p:nvSpPr>
              <p:cNvPr id="199" name="Google Shape;1778;p41">
                <a:extLst>
                  <a:ext uri="{FF2B5EF4-FFF2-40B4-BE49-F238E27FC236}">
                    <a16:creationId xmlns:a16="http://schemas.microsoft.com/office/drawing/2014/main" id="{DBC0A9B7-E4A6-AD41-BE7C-84AC97609A91}"/>
                  </a:ext>
                </a:extLst>
              </p:cNvPr>
              <p:cNvSpPr/>
              <p:nvPr/>
            </p:nvSpPr>
            <p:spPr>
              <a:xfrm>
                <a:off x="5677688" y="2024600"/>
                <a:ext cx="1204650" cy="1058775"/>
              </a:xfrm>
              <a:custGeom>
                <a:avLst/>
                <a:gdLst/>
                <a:ahLst/>
                <a:cxnLst/>
                <a:rect l="l" t="t" r="r" b="b"/>
                <a:pathLst>
                  <a:path w="48186" h="42351" extrusionOk="0">
                    <a:moveTo>
                      <a:pt x="13740" y="1"/>
                    </a:moveTo>
                    <a:cubicBezTo>
                      <a:pt x="12585" y="1"/>
                      <a:pt x="11514" y="620"/>
                      <a:pt x="10930" y="1632"/>
                    </a:cubicBezTo>
                    <a:lnTo>
                      <a:pt x="584" y="19562"/>
                    </a:lnTo>
                    <a:cubicBezTo>
                      <a:pt x="0" y="20563"/>
                      <a:pt x="0" y="21801"/>
                      <a:pt x="584" y="22801"/>
                    </a:cubicBezTo>
                    <a:lnTo>
                      <a:pt x="10930" y="40732"/>
                    </a:lnTo>
                    <a:cubicBezTo>
                      <a:pt x="11514" y="41732"/>
                      <a:pt x="12585" y="42351"/>
                      <a:pt x="13740" y="42351"/>
                    </a:cubicBezTo>
                    <a:lnTo>
                      <a:pt x="34445" y="42351"/>
                    </a:lnTo>
                    <a:cubicBezTo>
                      <a:pt x="35612" y="42351"/>
                      <a:pt x="36672" y="41732"/>
                      <a:pt x="37255" y="40732"/>
                    </a:cubicBezTo>
                    <a:lnTo>
                      <a:pt x="47614" y="22801"/>
                    </a:lnTo>
                    <a:cubicBezTo>
                      <a:pt x="48185" y="21801"/>
                      <a:pt x="48185" y="20563"/>
                      <a:pt x="47614" y="19562"/>
                    </a:cubicBezTo>
                    <a:lnTo>
                      <a:pt x="37255" y="1632"/>
                    </a:lnTo>
                    <a:cubicBezTo>
                      <a:pt x="36684" y="620"/>
                      <a:pt x="35612" y="1"/>
                      <a:pt x="34445" y="1"/>
                    </a:cubicBezTo>
                    <a:close/>
                  </a:path>
                </a:pathLst>
              </a:custGeom>
              <a:solidFill>
                <a:srgbClr val="59758E"/>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00" name="Google Shape;1779;p41">
                <a:extLst>
                  <a:ext uri="{FF2B5EF4-FFF2-40B4-BE49-F238E27FC236}">
                    <a16:creationId xmlns:a16="http://schemas.microsoft.com/office/drawing/2014/main" id="{EA2271E1-98E7-F345-9399-34F17E75F48F}"/>
                  </a:ext>
                </a:extLst>
              </p:cNvPr>
              <p:cNvSpPr/>
              <p:nvPr/>
            </p:nvSpPr>
            <p:spPr>
              <a:xfrm>
                <a:off x="5790213" y="2122225"/>
                <a:ext cx="979900" cy="863825"/>
              </a:xfrm>
              <a:custGeom>
                <a:avLst/>
                <a:gdLst/>
                <a:ahLst/>
                <a:cxnLst/>
                <a:rect l="l" t="t" r="r" b="b"/>
                <a:pathLst>
                  <a:path w="39196" h="34553" extrusionOk="0">
                    <a:moveTo>
                      <a:pt x="11490" y="1"/>
                    </a:moveTo>
                    <a:cubicBezTo>
                      <a:pt x="10335" y="1"/>
                      <a:pt x="9263" y="608"/>
                      <a:pt x="8680" y="1620"/>
                    </a:cubicBezTo>
                    <a:lnTo>
                      <a:pt x="583" y="15657"/>
                    </a:lnTo>
                    <a:cubicBezTo>
                      <a:pt x="0" y="16658"/>
                      <a:pt x="0" y="17896"/>
                      <a:pt x="583" y="18896"/>
                    </a:cubicBezTo>
                    <a:lnTo>
                      <a:pt x="8680" y="32933"/>
                    </a:lnTo>
                    <a:cubicBezTo>
                      <a:pt x="9263" y="33934"/>
                      <a:pt x="10335" y="34553"/>
                      <a:pt x="11490" y="34553"/>
                    </a:cubicBezTo>
                    <a:lnTo>
                      <a:pt x="27694" y="34553"/>
                    </a:lnTo>
                    <a:cubicBezTo>
                      <a:pt x="28861" y="34553"/>
                      <a:pt x="29932" y="33934"/>
                      <a:pt x="30504" y="32933"/>
                    </a:cubicBezTo>
                    <a:lnTo>
                      <a:pt x="38612" y="18896"/>
                    </a:lnTo>
                    <a:cubicBezTo>
                      <a:pt x="39195" y="17896"/>
                      <a:pt x="39195" y="16658"/>
                      <a:pt x="38612" y="15657"/>
                    </a:cubicBezTo>
                    <a:lnTo>
                      <a:pt x="30504" y="1620"/>
                    </a:lnTo>
                    <a:cubicBezTo>
                      <a:pt x="29932" y="608"/>
                      <a:pt x="28861" y="1"/>
                      <a:pt x="27694" y="1"/>
                    </a:cubicBezTo>
                    <a:close/>
                  </a:path>
                </a:pathLst>
              </a:custGeom>
              <a:solidFill>
                <a:srgbClr val="FFFFFF"/>
              </a:solidFill>
              <a:ln>
                <a:noFill/>
              </a:ln>
            </p:spPr>
            <p:txBody>
              <a:bodyPr spcFirstLastPara="1" wrap="square" lIns="91425" tIns="91425" rIns="91425" bIns="91425" anchor="ctr" anchorCtr="0">
                <a:noAutofit/>
              </a:bodyPr>
              <a:lstStyle/>
              <a:p>
                <a:pPr algn="ctr">
                  <a:buClr>
                    <a:schemeClr val="dk1"/>
                  </a:buClr>
                  <a:buSzPts val="1100"/>
                </a:pPr>
                <a:r>
                  <a:rPr lang="ar-SA" sz="2800" b="1" dirty="0">
                    <a:latin typeface="Fira Sans Extra Condensed Medium"/>
                    <a:ea typeface="Fira Sans Extra Condensed Medium"/>
                    <a:cs typeface="Fira Sans Extra Condensed Medium"/>
                    <a:sym typeface="Fira Sans Extra Condensed Medium"/>
                  </a:rPr>
                  <a:t/>
                </a:r>
                <a:br>
                  <a:rPr lang="ar-SA" sz="2800" b="1" dirty="0">
                    <a:latin typeface="Fira Sans Extra Condensed Medium"/>
                    <a:ea typeface="Fira Sans Extra Condensed Medium"/>
                    <a:cs typeface="Fira Sans Extra Condensed Medium"/>
                    <a:sym typeface="Fira Sans Extra Condensed Medium"/>
                  </a:rPr>
                </a:br>
                <a:r>
                  <a:rPr lang="ar-SA" sz="2800" b="1" dirty="0">
                    <a:latin typeface="Fira Sans Extra Condensed Medium"/>
                    <a:ea typeface="Fira Sans Extra Condensed Medium"/>
                    <a:cs typeface="Fira Sans Extra Condensed Medium"/>
                    <a:sym typeface="Fira Sans Extra Condensed Medium"/>
                  </a:rPr>
                  <a:t>تقييم المخاطر</a:t>
                </a:r>
                <a:endParaRPr lang="ar-SA" sz="3200" b="1" dirty="0"/>
              </a:p>
              <a:p>
                <a:pPr marL="0" lvl="0" indent="0" algn="ctr">
                  <a:spcBef>
                    <a:spcPts val="0"/>
                  </a:spcBef>
                  <a:spcAft>
                    <a:spcPts val="0"/>
                  </a:spcAft>
                  <a:buClr>
                    <a:schemeClr val="dk1"/>
                  </a:buClr>
                  <a:buSzPts val="1100"/>
                  <a:buFont typeface="Arial"/>
                  <a:buNone/>
                </a:pPr>
                <a:endParaRPr dirty="0"/>
              </a:p>
            </p:txBody>
          </p:sp>
          <p:sp>
            <p:nvSpPr>
              <p:cNvPr id="201" name="Google Shape;1780;p41">
                <a:extLst>
                  <a:ext uri="{FF2B5EF4-FFF2-40B4-BE49-F238E27FC236}">
                    <a16:creationId xmlns:a16="http://schemas.microsoft.com/office/drawing/2014/main" id="{1751BEC2-AA45-3D47-BE9E-9ABC31058BC5}"/>
                  </a:ext>
                </a:extLst>
              </p:cNvPr>
              <p:cNvSpPr/>
              <p:nvPr/>
            </p:nvSpPr>
            <p:spPr>
              <a:xfrm>
                <a:off x="6099463" y="1899000"/>
                <a:ext cx="361075" cy="361075"/>
              </a:xfrm>
              <a:custGeom>
                <a:avLst/>
                <a:gdLst/>
                <a:ahLst/>
                <a:cxnLst/>
                <a:rect l="l" t="t" r="r" b="b"/>
                <a:pathLst>
                  <a:path w="14443" h="14443" extrusionOk="0">
                    <a:moveTo>
                      <a:pt x="7228" y="0"/>
                    </a:moveTo>
                    <a:cubicBezTo>
                      <a:pt x="3239" y="0"/>
                      <a:pt x="1" y="3239"/>
                      <a:pt x="1" y="7227"/>
                    </a:cubicBezTo>
                    <a:cubicBezTo>
                      <a:pt x="1" y="11216"/>
                      <a:pt x="3239" y="14442"/>
                      <a:pt x="7228" y="14442"/>
                    </a:cubicBezTo>
                    <a:cubicBezTo>
                      <a:pt x="11216" y="14442"/>
                      <a:pt x="14443" y="11216"/>
                      <a:pt x="14443" y="7227"/>
                    </a:cubicBezTo>
                    <a:cubicBezTo>
                      <a:pt x="14443" y="3239"/>
                      <a:pt x="11216" y="0"/>
                      <a:pt x="7228" y="0"/>
                    </a:cubicBezTo>
                    <a:close/>
                  </a:path>
                </a:pathLst>
              </a:custGeom>
              <a:solidFill>
                <a:srgbClr val="59758E"/>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03" name="Google Shape;1782;p41">
                <a:extLst>
                  <a:ext uri="{FF2B5EF4-FFF2-40B4-BE49-F238E27FC236}">
                    <a16:creationId xmlns:a16="http://schemas.microsoft.com/office/drawing/2014/main" id="{DF328170-B65F-3545-92A5-4A0D566C8A40}"/>
                  </a:ext>
                </a:extLst>
              </p:cNvPr>
              <p:cNvSpPr/>
              <p:nvPr/>
            </p:nvSpPr>
            <p:spPr>
              <a:xfrm>
                <a:off x="6142250" y="1941599"/>
                <a:ext cx="276000" cy="2760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ar-SA" sz="2000" b="1" dirty="0">
                    <a:solidFill>
                      <a:srgbClr val="59758E"/>
                    </a:solidFill>
                    <a:latin typeface="Fira Sans Extra Condensed Medium"/>
                    <a:ea typeface="Fira Sans Extra Condensed Medium"/>
                    <a:cs typeface="Fira Sans Extra Condensed Medium"/>
                    <a:sym typeface="Fira Sans Extra Condensed Medium"/>
                  </a:rPr>
                  <a:t>٢</a:t>
                </a:r>
                <a:endParaRPr sz="1500" b="1" dirty="0">
                  <a:solidFill>
                    <a:srgbClr val="59758E"/>
                  </a:solidFill>
                  <a:latin typeface="Fira Sans Extra Condensed Medium"/>
                  <a:ea typeface="Fira Sans Extra Condensed Medium"/>
                  <a:cs typeface="Fira Sans Extra Condensed Medium"/>
                  <a:sym typeface="Fira Sans Extra Condensed Medium"/>
                </a:endParaRPr>
              </a:p>
            </p:txBody>
          </p:sp>
        </p:grpSp>
        <p:grpSp>
          <p:nvGrpSpPr>
            <p:cNvPr id="204" name="Google Shape;1783;p41">
              <a:extLst>
                <a:ext uri="{FF2B5EF4-FFF2-40B4-BE49-F238E27FC236}">
                  <a16:creationId xmlns:a16="http://schemas.microsoft.com/office/drawing/2014/main" id="{3D1903E3-E6C1-864C-8358-4618810299C8}"/>
                </a:ext>
              </a:extLst>
            </p:cNvPr>
            <p:cNvGrpSpPr/>
            <p:nvPr/>
          </p:nvGrpSpPr>
          <p:grpSpPr>
            <a:xfrm>
              <a:off x="2261788" y="2428525"/>
              <a:ext cx="1204625" cy="1184400"/>
              <a:chOff x="2261788" y="2428525"/>
              <a:chExt cx="1204625" cy="1184400"/>
            </a:xfrm>
          </p:grpSpPr>
          <p:sp>
            <p:nvSpPr>
              <p:cNvPr id="205" name="Google Shape;1784;p41">
                <a:extLst>
                  <a:ext uri="{FF2B5EF4-FFF2-40B4-BE49-F238E27FC236}">
                    <a16:creationId xmlns:a16="http://schemas.microsoft.com/office/drawing/2014/main" id="{95D25992-CC2C-1F42-96AB-EBB5C6794B5E}"/>
                  </a:ext>
                </a:extLst>
              </p:cNvPr>
              <p:cNvSpPr/>
              <p:nvPr/>
            </p:nvSpPr>
            <p:spPr>
              <a:xfrm>
                <a:off x="2261788" y="2554125"/>
                <a:ext cx="1204625" cy="1058800"/>
              </a:xfrm>
              <a:custGeom>
                <a:avLst/>
                <a:gdLst/>
                <a:ahLst/>
                <a:cxnLst/>
                <a:rect l="l" t="t" r="r" b="b"/>
                <a:pathLst>
                  <a:path w="48185" h="42352" extrusionOk="0">
                    <a:moveTo>
                      <a:pt x="13740" y="1"/>
                    </a:moveTo>
                    <a:cubicBezTo>
                      <a:pt x="12585" y="1"/>
                      <a:pt x="11514" y="620"/>
                      <a:pt x="10930" y="1620"/>
                    </a:cubicBezTo>
                    <a:lnTo>
                      <a:pt x="572" y="19551"/>
                    </a:lnTo>
                    <a:cubicBezTo>
                      <a:pt x="0" y="20551"/>
                      <a:pt x="0" y="21789"/>
                      <a:pt x="572" y="22801"/>
                    </a:cubicBezTo>
                    <a:lnTo>
                      <a:pt x="10930" y="40720"/>
                    </a:lnTo>
                    <a:cubicBezTo>
                      <a:pt x="11514" y="41732"/>
                      <a:pt x="12585" y="42351"/>
                      <a:pt x="13740" y="42351"/>
                    </a:cubicBezTo>
                    <a:lnTo>
                      <a:pt x="34445" y="42351"/>
                    </a:lnTo>
                    <a:cubicBezTo>
                      <a:pt x="35600" y="42351"/>
                      <a:pt x="36672" y="41732"/>
                      <a:pt x="37255" y="40720"/>
                    </a:cubicBezTo>
                    <a:lnTo>
                      <a:pt x="47602" y="22801"/>
                    </a:lnTo>
                    <a:cubicBezTo>
                      <a:pt x="48185" y="21789"/>
                      <a:pt x="48185" y="20551"/>
                      <a:pt x="47602" y="19551"/>
                    </a:cubicBezTo>
                    <a:lnTo>
                      <a:pt x="37255" y="1620"/>
                    </a:lnTo>
                    <a:cubicBezTo>
                      <a:pt x="36672" y="620"/>
                      <a:pt x="35600" y="1"/>
                      <a:pt x="34445" y="1"/>
                    </a:cubicBezTo>
                    <a:close/>
                  </a:path>
                </a:pathLst>
              </a:custGeom>
              <a:solidFill>
                <a:srgbClr val="86C0B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06" name="Google Shape;1785;p41">
                <a:extLst>
                  <a:ext uri="{FF2B5EF4-FFF2-40B4-BE49-F238E27FC236}">
                    <a16:creationId xmlns:a16="http://schemas.microsoft.com/office/drawing/2014/main" id="{72705C98-B89C-A44D-A11C-F72ED777495C}"/>
                  </a:ext>
                </a:extLst>
              </p:cNvPr>
              <p:cNvSpPr/>
              <p:nvPr/>
            </p:nvSpPr>
            <p:spPr>
              <a:xfrm>
                <a:off x="2374013" y="2651475"/>
                <a:ext cx="979900" cy="864100"/>
              </a:xfrm>
              <a:custGeom>
                <a:avLst/>
                <a:gdLst/>
                <a:ahLst/>
                <a:cxnLst/>
                <a:rect l="l" t="t" r="r" b="b"/>
                <a:pathLst>
                  <a:path w="39196" h="34564" extrusionOk="0">
                    <a:moveTo>
                      <a:pt x="11501" y="0"/>
                    </a:moveTo>
                    <a:cubicBezTo>
                      <a:pt x="10335" y="0"/>
                      <a:pt x="9263" y="619"/>
                      <a:pt x="8692" y="1619"/>
                    </a:cubicBezTo>
                    <a:lnTo>
                      <a:pt x="583" y="15657"/>
                    </a:lnTo>
                    <a:cubicBezTo>
                      <a:pt x="0" y="16657"/>
                      <a:pt x="0" y="17895"/>
                      <a:pt x="583" y="18907"/>
                    </a:cubicBezTo>
                    <a:lnTo>
                      <a:pt x="8692" y="32933"/>
                    </a:lnTo>
                    <a:cubicBezTo>
                      <a:pt x="9263" y="33945"/>
                      <a:pt x="10335" y="34564"/>
                      <a:pt x="11501" y="34564"/>
                    </a:cubicBezTo>
                    <a:lnTo>
                      <a:pt x="27706" y="34564"/>
                    </a:lnTo>
                    <a:cubicBezTo>
                      <a:pt x="28861" y="34564"/>
                      <a:pt x="29932" y="33945"/>
                      <a:pt x="30516" y="32933"/>
                    </a:cubicBezTo>
                    <a:lnTo>
                      <a:pt x="38624" y="18907"/>
                    </a:lnTo>
                    <a:cubicBezTo>
                      <a:pt x="39195" y="17895"/>
                      <a:pt x="39195" y="16657"/>
                      <a:pt x="38624" y="15657"/>
                    </a:cubicBezTo>
                    <a:lnTo>
                      <a:pt x="30516" y="1619"/>
                    </a:lnTo>
                    <a:cubicBezTo>
                      <a:pt x="29932" y="619"/>
                      <a:pt x="28861" y="0"/>
                      <a:pt x="27706" y="0"/>
                    </a:cubicBezTo>
                    <a:close/>
                  </a:path>
                </a:pathLst>
              </a:custGeom>
              <a:solidFill>
                <a:srgbClr val="FFFFFF"/>
              </a:solidFill>
              <a:ln>
                <a:noFill/>
              </a:ln>
            </p:spPr>
            <p:txBody>
              <a:bodyPr spcFirstLastPara="1" wrap="square" lIns="91425" tIns="91425" rIns="91425" bIns="91425" anchor="ctr" anchorCtr="0">
                <a:noAutofit/>
              </a:bodyPr>
              <a:lstStyle/>
              <a:p>
                <a:pPr algn="ctr" rtl="0">
                  <a:buClr>
                    <a:schemeClr val="dk1"/>
                  </a:buClr>
                  <a:buSzPts val="1100"/>
                </a:pPr>
                <a:r>
                  <a:rPr lang="ar-SA" sz="2800" b="1" dirty="0">
                    <a:latin typeface="Fira Sans Extra Condensed Medium"/>
                    <a:ea typeface="Fira Sans Extra Condensed Medium"/>
                    <a:cs typeface="Fira Sans Extra Condensed Medium"/>
                    <a:sym typeface="Fira Sans Extra Condensed Medium"/>
                  </a:rPr>
                  <a:t/>
                </a:r>
                <a:br>
                  <a:rPr lang="ar-SA" sz="2800" b="1" dirty="0">
                    <a:latin typeface="Fira Sans Extra Condensed Medium"/>
                    <a:ea typeface="Fira Sans Extra Condensed Medium"/>
                    <a:cs typeface="Fira Sans Extra Condensed Medium"/>
                    <a:sym typeface="Fira Sans Extra Condensed Medium"/>
                  </a:rPr>
                </a:br>
                <a:r>
                  <a:rPr lang="ar-SA" sz="2800" b="1" dirty="0">
                    <a:latin typeface="Fira Sans Extra Condensed Medium"/>
                    <a:ea typeface="Fira Sans Extra Condensed Medium"/>
                    <a:cs typeface="Fira Sans Extra Condensed Medium"/>
                    <a:sym typeface="Fira Sans Extra Condensed Medium"/>
                  </a:rPr>
                  <a:t>الأداء</a:t>
                </a:r>
                <a:endParaRPr lang="ar-SA" sz="3200" b="1" dirty="0"/>
              </a:p>
              <a:p>
                <a:pPr marL="0" lvl="0" indent="0" algn="ctr" rtl="0">
                  <a:spcBef>
                    <a:spcPts val="0"/>
                  </a:spcBef>
                  <a:spcAft>
                    <a:spcPts val="0"/>
                  </a:spcAft>
                  <a:buClr>
                    <a:schemeClr val="dk1"/>
                  </a:buClr>
                  <a:buSzPts val="1100"/>
                  <a:buFont typeface="Arial"/>
                  <a:buNone/>
                </a:pPr>
                <a:endParaRPr dirty="0"/>
              </a:p>
            </p:txBody>
          </p:sp>
          <p:sp>
            <p:nvSpPr>
              <p:cNvPr id="207" name="Google Shape;1786;p41">
                <a:extLst>
                  <a:ext uri="{FF2B5EF4-FFF2-40B4-BE49-F238E27FC236}">
                    <a16:creationId xmlns:a16="http://schemas.microsoft.com/office/drawing/2014/main" id="{590C8FA7-D540-8848-BAEF-DB9D9450A145}"/>
                  </a:ext>
                </a:extLst>
              </p:cNvPr>
              <p:cNvSpPr/>
              <p:nvPr/>
            </p:nvSpPr>
            <p:spPr>
              <a:xfrm>
                <a:off x="2683563" y="2428525"/>
                <a:ext cx="361075" cy="360775"/>
              </a:xfrm>
              <a:custGeom>
                <a:avLst/>
                <a:gdLst/>
                <a:ahLst/>
                <a:cxnLst/>
                <a:rect l="l" t="t" r="r" b="b"/>
                <a:pathLst>
                  <a:path w="14443" h="14431" extrusionOk="0">
                    <a:moveTo>
                      <a:pt x="7216" y="0"/>
                    </a:moveTo>
                    <a:cubicBezTo>
                      <a:pt x="3227" y="0"/>
                      <a:pt x="1" y="3227"/>
                      <a:pt x="1" y="7215"/>
                    </a:cubicBezTo>
                    <a:cubicBezTo>
                      <a:pt x="1" y="11204"/>
                      <a:pt x="3227" y="14431"/>
                      <a:pt x="7216" y="14431"/>
                    </a:cubicBezTo>
                    <a:cubicBezTo>
                      <a:pt x="11204" y="14431"/>
                      <a:pt x="14443" y="11204"/>
                      <a:pt x="14443" y="7215"/>
                    </a:cubicBezTo>
                    <a:cubicBezTo>
                      <a:pt x="14443" y="3227"/>
                      <a:pt x="11204" y="0"/>
                      <a:pt x="7216" y="0"/>
                    </a:cubicBezTo>
                    <a:close/>
                  </a:path>
                </a:pathLst>
              </a:custGeom>
              <a:solidFill>
                <a:srgbClr val="86C0B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09" name="Google Shape;1788;p41">
                <a:extLst>
                  <a:ext uri="{FF2B5EF4-FFF2-40B4-BE49-F238E27FC236}">
                    <a16:creationId xmlns:a16="http://schemas.microsoft.com/office/drawing/2014/main" id="{DABA4E33-16F4-E34A-AB29-42A9C93058B2}"/>
                  </a:ext>
                </a:extLst>
              </p:cNvPr>
              <p:cNvSpPr/>
              <p:nvPr/>
            </p:nvSpPr>
            <p:spPr>
              <a:xfrm>
                <a:off x="2727575" y="2470911"/>
                <a:ext cx="276000" cy="2760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ar-SA" sz="2000" b="1" dirty="0">
                    <a:solidFill>
                      <a:schemeClr val="accent6"/>
                    </a:solidFill>
                    <a:latin typeface="Fira Sans Extra Condensed Medium"/>
                    <a:ea typeface="Fira Sans Extra Condensed Medium"/>
                    <a:cs typeface="Fira Sans Extra Condensed Medium"/>
                    <a:sym typeface="Fira Sans Extra Condensed Medium"/>
                  </a:rPr>
                  <a:t>٥</a:t>
                </a:r>
                <a:endParaRPr sz="1500" b="1" dirty="0">
                  <a:solidFill>
                    <a:schemeClr val="accent6"/>
                  </a:solidFill>
                  <a:latin typeface="Fira Sans Extra Condensed Medium"/>
                  <a:ea typeface="Fira Sans Extra Condensed Medium"/>
                  <a:cs typeface="Fira Sans Extra Condensed Medium"/>
                  <a:sym typeface="Fira Sans Extra Condensed Medium"/>
                </a:endParaRPr>
              </a:p>
            </p:txBody>
          </p:sp>
        </p:grpSp>
        <p:grpSp>
          <p:nvGrpSpPr>
            <p:cNvPr id="210" name="Google Shape;1789;p41">
              <a:extLst>
                <a:ext uri="{FF2B5EF4-FFF2-40B4-BE49-F238E27FC236}">
                  <a16:creationId xmlns:a16="http://schemas.microsoft.com/office/drawing/2014/main" id="{D6230C79-6408-3748-9FA6-33729F1F0C58}"/>
                </a:ext>
              </a:extLst>
            </p:cNvPr>
            <p:cNvGrpSpPr/>
            <p:nvPr/>
          </p:nvGrpSpPr>
          <p:grpSpPr>
            <a:xfrm>
              <a:off x="4538088" y="2428525"/>
              <a:ext cx="1204650" cy="1184400"/>
              <a:chOff x="4538088" y="2428525"/>
              <a:chExt cx="1204650" cy="1184400"/>
            </a:xfrm>
          </p:grpSpPr>
          <p:sp>
            <p:nvSpPr>
              <p:cNvPr id="211" name="Google Shape;1790;p41">
                <a:extLst>
                  <a:ext uri="{FF2B5EF4-FFF2-40B4-BE49-F238E27FC236}">
                    <a16:creationId xmlns:a16="http://schemas.microsoft.com/office/drawing/2014/main" id="{02C92D65-A184-494A-8891-1BF50DB15021}"/>
                  </a:ext>
                </a:extLst>
              </p:cNvPr>
              <p:cNvSpPr/>
              <p:nvPr/>
            </p:nvSpPr>
            <p:spPr>
              <a:xfrm>
                <a:off x="4538088" y="2554125"/>
                <a:ext cx="1204650" cy="1058800"/>
              </a:xfrm>
              <a:custGeom>
                <a:avLst/>
                <a:gdLst/>
                <a:ahLst/>
                <a:cxnLst/>
                <a:rect l="l" t="t" r="r" b="b"/>
                <a:pathLst>
                  <a:path w="48186" h="42352" extrusionOk="0">
                    <a:moveTo>
                      <a:pt x="13740" y="1"/>
                    </a:moveTo>
                    <a:cubicBezTo>
                      <a:pt x="12585" y="1"/>
                      <a:pt x="11514" y="620"/>
                      <a:pt x="10930" y="1620"/>
                    </a:cubicBezTo>
                    <a:lnTo>
                      <a:pt x="584" y="19551"/>
                    </a:lnTo>
                    <a:cubicBezTo>
                      <a:pt x="0" y="20551"/>
                      <a:pt x="0" y="21789"/>
                      <a:pt x="584" y="22801"/>
                    </a:cubicBezTo>
                    <a:lnTo>
                      <a:pt x="10930" y="40720"/>
                    </a:lnTo>
                    <a:cubicBezTo>
                      <a:pt x="11514" y="41732"/>
                      <a:pt x="12585" y="42351"/>
                      <a:pt x="13740" y="42351"/>
                    </a:cubicBezTo>
                    <a:lnTo>
                      <a:pt x="34445" y="42351"/>
                    </a:lnTo>
                    <a:cubicBezTo>
                      <a:pt x="35612" y="42351"/>
                      <a:pt x="36684" y="41732"/>
                      <a:pt x="37255" y="40720"/>
                    </a:cubicBezTo>
                    <a:lnTo>
                      <a:pt x="47614" y="22801"/>
                    </a:lnTo>
                    <a:cubicBezTo>
                      <a:pt x="48185" y="21789"/>
                      <a:pt x="48185" y="20551"/>
                      <a:pt x="47614" y="19551"/>
                    </a:cubicBezTo>
                    <a:lnTo>
                      <a:pt x="37255" y="1620"/>
                    </a:lnTo>
                    <a:cubicBezTo>
                      <a:pt x="36684" y="620"/>
                      <a:pt x="35612" y="1"/>
                      <a:pt x="34445" y="1"/>
                    </a:cubicBezTo>
                    <a:close/>
                  </a:path>
                </a:pathLst>
              </a:custGeom>
              <a:solidFill>
                <a:srgbClr val="40977C"/>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2" name="Google Shape;1791;p41">
                <a:extLst>
                  <a:ext uri="{FF2B5EF4-FFF2-40B4-BE49-F238E27FC236}">
                    <a16:creationId xmlns:a16="http://schemas.microsoft.com/office/drawing/2014/main" id="{9DB149CF-0710-7C41-94B7-6FD90B645537}"/>
                  </a:ext>
                </a:extLst>
              </p:cNvPr>
              <p:cNvSpPr/>
              <p:nvPr/>
            </p:nvSpPr>
            <p:spPr>
              <a:xfrm>
                <a:off x="4650463" y="2651475"/>
                <a:ext cx="979900" cy="864100"/>
              </a:xfrm>
              <a:custGeom>
                <a:avLst/>
                <a:gdLst/>
                <a:ahLst/>
                <a:cxnLst/>
                <a:rect l="l" t="t" r="r" b="b"/>
                <a:pathLst>
                  <a:path w="39196" h="34564" extrusionOk="0">
                    <a:moveTo>
                      <a:pt x="11490" y="0"/>
                    </a:moveTo>
                    <a:cubicBezTo>
                      <a:pt x="10335" y="0"/>
                      <a:pt x="9263" y="619"/>
                      <a:pt x="8680" y="1619"/>
                    </a:cubicBezTo>
                    <a:lnTo>
                      <a:pt x="583" y="15657"/>
                    </a:lnTo>
                    <a:cubicBezTo>
                      <a:pt x="0" y="16657"/>
                      <a:pt x="0" y="17895"/>
                      <a:pt x="583" y="18907"/>
                    </a:cubicBezTo>
                    <a:lnTo>
                      <a:pt x="8680" y="32933"/>
                    </a:lnTo>
                    <a:cubicBezTo>
                      <a:pt x="9263" y="33945"/>
                      <a:pt x="10335" y="34564"/>
                      <a:pt x="11490" y="34564"/>
                    </a:cubicBezTo>
                    <a:lnTo>
                      <a:pt x="27706" y="34564"/>
                    </a:lnTo>
                    <a:cubicBezTo>
                      <a:pt x="28861" y="34564"/>
                      <a:pt x="29932" y="33945"/>
                      <a:pt x="30516" y="32933"/>
                    </a:cubicBezTo>
                    <a:lnTo>
                      <a:pt x="38612" y="18907"/>
                    </a:lnTo>
                    <a:cubicBezTo>
                      <a:pt x="39195" y="17895"/>
                      <a:pt x="39195" y="16657"/>
                      <a:pt x="38612" y="15657"/>
                    </a:cubicBezTo>
                    <a:lnTo>
                      <a:pt x="30516" y="1619"/>
                    </a:lnTo>
                    <a:cubicBezTo>
                      <a:pt x="29932" y="619"/>
                      <a:pt x="28861" y="0"/>
                      <a:pt x="27706" y="0"/>
                    </a:cubicBezTo>
                    <a:close/>
                  </a:path>
                </a:pathLst>
              </a:custGeom>
              <a:solidFill>
                <a:srgbClr val="FFFFFF"/>
              </a:solidFill>
              <a:ln>
                <a:noFill/>
              </a:ln>
            </p:spPr>
            <p:txBody>
              <a:bodyPr spcFirstLastPara="1" wrap="square" lIns="91425" tIns="91425" rIns="91425" bIns="91425" anchor="ctr" anchorCtr="0">
                <a:noAutofit/>
              </a:bodyPr>
              <a:lstStyle/>
              <a:p>
                <a:pPr lvl="0" algn="ctr">
                  <a:buClr>
                    <a:schemeClr val="dk1"/>
                  </a:buClr>
                  <a:buSzPts val="1100"/>
                </a:pPr>
                <a:r>
                  <a:rPr lang="ar-SA" sz="2800" b="1" dirty="0">
                    <a:latin typeface="Fira Sans Extra Condensed Medium"/>
                    <a:ea typeface="Fira Sans Extra Condensed Medium"/>
                    <a:cs typeface="Fira Sans Extra Condensed Medium"/>
                    <a:sym typeface="Fira Sans Extra Condensed Medium"/>
                  </a:rPr>
                  <a:t/>
                </a:r>
                <a:br>
                  <a:rPr lang="ar-SA" sz="2800" b="1" dirty="0">
                    <a:latin typeface="Fira Sans Extra Condensed Medium"/>
                    <a:ea typeface="Fira Sans Extra Condensed Medium"/>
                    <a:cs typeface="Fira Sans Extra Condensed Medium"/>
                    <a:sym typeface="Fira Sans Extra Condensed Medium"/>
                  </a:rPr>
                </a:br>
                <a:r>
                  <a:rPr lang="ar-SA" sz="2800" b="1" dirty="0">
                    <a:latin typeface="Fira Sans Extra Condensed Medium"/>
                    <a:ea typeface="Fira Sans Extra Condensed Medium"/>
                    <a:cs typeface="Fira Sans Extra Condensed Medium"/>
                    <a:sym typeface="Fira Sans Extra Condensed Medium"/>
                  </a:rPr>
                  <a:t>الأنشطة الرقابية</a:t>
                </a:r>
                <a:endParaRPr lang="ar-SA" sz="3200" b="1" dirty="0"/>
              </a:p>
            </p:txBody>
          </p:sp>
          <p:sp>
            <p:nvSpPr>
              <p:cNvPr id="213" name="Google Shape;1792;p41">
                <a:extLst>
                  <a:ext uri="{FF2B5EF4-FFF2-40B4-BE49-F238E27FC236}">
                    <a16:creationId xmlns:a16="http://schemas.microsoft.com/office/drawing/2014/main" id="{499F5F29-74FE-7C45-B543-1523F8E93B8E}"/>
                  </a:ext>
                </a:extLst>
              </p:cNvPr>
              <p:cNvSpPr/>
              <p:nvPr/>
            </p:nvSpPr>
            <p:spPr>
              <a:xfrm>
                <a:off x="4959738" y="2428525"/>
                <a:ext cx="361075" cy="360775"/>
              </a:xfrm>
              <a:custGeom>
                <a:avLst/>
                <a:gdLst/>
                <a:ahLst/>
                <a:cxnLst/>
                <a:rect l="l" t="t" r="r" b="b"/>
                <a:pathLst>
                  <a:path w="14443" h="14431" extrusionOk="0">
                    <a:moveTo>
                      <a:pt x="7228" y="0"/>
                    </a:moveTo>
                    <a:cubicBezTo>
                      <a:pt x="3239" y="0"/>
                      <a:pt x="1" y="3227"/>
                      <a:pt x="1" y="7215"/>
                    </a:cubicBezTo>
                    <a:cubicBezTo>
                      <a:pt x="1" y="11204"/>
                      <a:pt x="3239" y="14431"/>
                      <a:pt x="7228" y="14431"/>
                    </a:cubicBezTo>
                    <a:cubicBezTo>
                      <a:pt x="11216" y="14431"/>
                      <a:pt x="14443" y="11204"/>
                      <a:pt x="14443" y="7215"/>
                    </a:cubicBezTo>
                    <a:cubicBezTo>
                      <a:pt x="14443" y="3227"/>
                      <a:pt x="11216" y="0"/>
                      <a:pt x="7228" y="0"/>
                    </a:cubicBezTo>
                    <a:close/>
                  </a:path>
                </a:pathLst>
              </a:custGeom>
              <a:solidFill>
                <a:srgbClr val="40977C"/>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5" name="Google Shape;1794;p41">
                <a:extLst>
                  <a:ext uri="{FF2B5EF4-FFF2-40B4-BE49-F238E27FC236}">
                    <a16:creationId xmlns:a16="http://schemas.microsoft.com/office/drawing/2014/main" id="{3F998474-440C-104D-9ECD-C8E0B7AE0208}"/>
                  </a:ext>
                </a:extLst>
              </p:cNvPr>
              <p:cNvSpPr/>
              <p:nvPr/>
            </p:nvSpPr>
            <p:spPr>
              <a:xfrm>
                <a:off x="5003900" y="2470911"/>
                <a:ext cx="276000" cy="2760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ar-SA" sz="2000" b="1" dirty="0">
                    <a:solidFill>
                      <a:srgbClr val="59758E"/>
                    </a:solidFill>
                    <a:latin typeface="Fira Sans Extra Condensed Medium"/>
                    <a:ea typeface="Fira Sans Extra Condensed Medium"/>
                    <a:cs typeface="Fira Sans Extra Condensed Medium"/>
                    <a:sym typeface="Fira Sans Extra Condensed Medium"/>
                  </a:rPr>
                  <a:t>٣</a:t>
                </a:r>
                <a:endParaRPr sz="1500" b="1" dirty="0">
                  <a:solidFill>
                    <a:srgbClr val="59758E"/>
                  </a:solidFill>
                  <a:latin typeface="Fira Sans Extra Condensed Medium"/>
                  <a:ea typeface="Fira Sans Extra Condensed Medium"/>
                  <a:cs typeface="Fira Sans Extra Condensed Medium"/>
                  <a:sym typeface="Fira Sans Extra Condensed Medium"/>
                </a:endParaRPr>
              </a:p>
            </p:txBody>
          </p:sp>
        </p:grpSp>
        <p:grpSp>
          <p:nvGrpSpPr>
            <p:cNvPr id="216" name="Google Shape;1795;p41">
              <a:extLst>
                <a:ext uri="{FF2B5EF4-FFF2-40B4-BE49-F238E27FC236}">
                  <a16:creationId xmlns:a16="http://schemas.microsoft.com/office/drawing/2014/main" id="{EA0BA897-5A75-CC43-920F-551055E7723D}"/>
                </a:ext>
              </a:extLst>
            </p:cNvPr>
            <p:cNvGrpSpPr/>
            <p:nvPr/>
          </p:nvGrpSpPr>
          <p:grpSpPr>
            <a:xfrm>
              <a:off x="6814388" y="2428525"/>
              <a:ext cx="1204650" cy="1184400"/>
              <a:chOff x="6814388" y="2428525"/>
              <a:chExt cx="1204650" cy="1184400"/>
            </a:xfrm>
          </p:grpSpPr>
          <p:sp>
            <p:nvSpPr>
              <p:cNvPr id="217" name="Google Shape;1796;p41">
                <a:extLst>
                  <a:ext uri="{FF2B5EF4-FFF2-40B4-BE49-F238E27FC236}">
                    <a16:creationId xmlns:a16="http://schemas.microsoft.com/office/drawing/2014/main" id="{75C1E626-730C-9240-B118-9C382FBF1AE8}"/>
                  </a:ext>
                </a:extLst>
              </p:cNvPr>
              <p:cNvSpPr/>
              <p:nvPr/>
            </p:nvSpPr>
            <p:spPr>
              <a:xfrm>
                <a:off x="6814388" y="2554125"/>
                <a:ext cx="1204650" cy="1058800"/>
              </a:xfrm>
              <a:custGeom>
                <a:avLst/>
                <a:gdLst/>
                <a:ahLst/>
                <a:cxnLst/>
                <a:rect l="l" t="t" r="r" b="b"/>
                <a:pathLst>
                  <a:path w="48186" h="42352" extrusionOk="0">
                    <a:moveTo>
                      <a:pt x="13740" y="1"/>
                    </a:moveTo>
                    <a:cubicBezTo>
                      <a:pt x="12585" y="1"/>
                      <a:pt x="11514" y="620"/>
                      <a:pt x="10930" y="1620"/>
                    </a:cubicBezTo>
                    <a:lnTo>
                      <a:pt x="584" y="19551"/>
                    </a:lnTo>
                    <a:cubicBezTo>
                      <a:pt x="0" y="20551"/>
                      <a:pt x="0" y="21789"/>
                      <a:pt x="584" y="22801"/>
                    </a:cubicBezTo>
                    <a:lnTo>
                      <a:pt x="10930" y="40720"/>
                    </a:lnTo>
                    <a:cubicBezTo>
                      <a:pt x="11514" y="41732"/>
                      <a:pt x="12585" y="42351"/>
                      <a:pt x="13740" y="42351"/>
                    </a:cubicBezTo>
                    <a:lnTo>
                      <a:pt x="34445" y="42351"/>
                    </a:lnTo>
                    <a:cubicBezTo>
                      <a:pt x="35600" y="42351"/>
                      <a:pt x="36672" y="41732"/>
                      <a:pt x="37255" y="40720"/>
                    </a:cubicBezTo>
                    <a:lnTo>
                      <a:pt x="47602" y="22801"/>
                    </a:lnTo>
                    <a:cubicBezTo>
                      <a:pt x="48185" y="21789"/>
                      <a:pt x="48185" y="20551"/>
                      <a:pt x="47602" y="19551"/>
                    </a:cubicBezTo>
                    <a:lnTo>
                      <a:pt x="37255" y="1620"/>
                    </a:lnTo>
                    <a:cubicBezTo>
                      <a:pt x="36672" y="620"/>
                      <a:pt x="35600" y="1"/>
                      <a:pt x="34445" y="1"/>
                    </a:cubicBezTo>
                    <a:close/>
                  </a:path>
                </a:pathLst>
              </a:custGeom>
              <a:solidFill>
                <a:srgbClr val="4D99B4"/>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8" name="Google Shape;1797;p41">
                <a:extLst>
                  <a:ext uri="{FF2B5EF4-FFF2-40B4-BE49-F238E27FC236}">
                    <a16:creationId xmlns:a16="http://schemas.microsoft.com/office/drawing/2014/main" id="{ABB6F894-9801-A64C-B6D8-B41E9350B1F9}"/>
                  </a:ext>
                </a:extLst>
              </p:cNvPr>
              <p:cNvSpPr/>
              <p:nvPr/>
            </p:nvSpPr>
            <p:spPr>
              <a:xfrm>
                <a:off x="6926913" y="2651475"/>
                <a:ext cx="979600" cy="864100"/>
              </a:xfrm>
              <a:custGeom>
                <a:avLst/>
                <a:gdLst/>
                <a:ahLst/>
                <a:cxnLst/>
                <a:rect l="l" t="t" r="r" b="b"/>
                <a:pathLst>
                  <a:path w="39184" h="34564" extrusionOk="0">
                    <a:moveTo>
                      <a:pt x="11490" y="0"/>
                    </a:moveTo>
                    <a:cubicBezTo>
                      <a:pt x="10323" y="0"/>
                      <a:pt x="9251" y="619"/>
                      <a:pt x="8680" y="1619"/>
                    </a:cubicBezTo>
                    <a:lnTo>
                      <a:pt x="572" y="15657"/>
                    </a:lnTo>
                    <a:cubicBezTo>
                      <a:pt x="0" y="16657"/>
                      <a:pt x="0" y="17895"/>
                      <a:pt x="572" y="18907"/>
                    </a:cubicBezTo>
                    <a:lnTo>
                      <a:pt x="8680" y="32933"/>
                    </a:lnTo>
                    <a:cubicBezTo>
                      <a:pt x="9251" y="33945"/>
                      <a:pt x="10323" y="34564"/>
                      <a:pt x="11490" y="34564"/>
                    </a:cubicBezTo>
                    <a:lnTo>
                      <a:pt x="27694" y="34564"/>
                    </a:lnTo>
                    <a:cubicBezTo>
                      <a:pt x="28849" y="34564"/>
                      <a:pt x="29920" y="33945"/>
                      <a:pt x="30504" y="32933"/>
                    </a:cubicBezTo>
                    <a:lnTo>
                      <a:pt x="38612" y="18907"/>
                    </a:lnTo>
                    <a:cubicBezTo>
                      <a:pt x="39183" y="17895"/>
                      <a:pt x="39183" y="16657"/>
                      <a:pt x="38612" y="15657"/>
                    </a:cubicBezTo>
                    <a:lnTo>
                      <a:pt x="30504" y="1619"/>
                    </a:lnTo>
                    <a:cubicBezTo>
                      <a:pt x="29920" y="619"/>
                      <a:pt x="28849" y="0"/>
                      <a:pt x="2769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a:spcBef>
                    <a:spcPts val="0"/>
                  </a:spcBef>
                  <a:spcAft>
                    <a:spcPts val="0"/>
                  </a:spcAft>
                  <a:buClr>
                    <a:schemeClr val="dk1"/>
                  </a:buClr>
                  <a:buSzPts val="1100"/>
                  <a:buFont typeface="Arial"/>
                  <a:buNone/>
                </a:pPr>
                <a:r>
                  <a:rPr lang="ar-SA" sz="2800" b="1" dirty="0">
                    <a:latin typeface="Fira Sans Extra Condensed Medium"/>
                    <a:ea typeface="Fira Sans Extra Condensed Medium"/>
                    <a:cs typeface="Fira Sans Extra Condensed Medium"/>
                    <a:sym typeface="Fira Sans Extra Condensed Medium"/>
                  </a:rPr>
                  <a:t>البيئة الرقابية</a:t>
                </a:r>
                <a:endParaRPr sz="3200" b="1" dirty="0"/>
              </a:p>
            </p:txBody>
          </p:sp>
          <p:sp>
            <p:nvSpPr>
              <p:cNvPr id="219" name="Google Shape;1798;p41">
                <a:extLst>
                  <a:ext uri="{FF2B5EF4-FFF2-40B4-BE49-F238E27FC236}">
                    <a16:creationId xmlns:a16="http://schemas.microsoft.com/office/drawing/2014/main" id="{AD9AB916-6206-104B-ADB2-8FF77819DCDE}"/>
                  </a:ext>
                </a:extLst>
              </p:cNvPr>
              <p:cNvSpPr/>
              <p:nvPr/>
            </p:nvSpPr>
            <p:spPr>
              <a:xfrm>
                <a:off x="7236213" y="2428525"/>
                <a:ext cx="361075" cy="360775"/>
              </a:xfrm>
              <a:custGeom>
                <a:avLst/>
                <a:gdLst/>
                <a:ahLst/>
                <a:cxnLst/>
                <a:rect l="l" t="t" r="r" b="b"/>
                <a:pathLst>
                  <a:path w="14443" h="14431" extrusionOk="0">
                    <a:moveTo>
                      <a:pt x="7216" y="0"/>
                    </a:moveTo>
                    <a:cubicBezTo>
                      <a:pt x="3239" y="0"/>
                      <a:pt x="1" y="3227"/>
                      <a:pt x="1" y="7215"/>
                    </a:cubicBezTo>
                    <a:cubicBezTo>
                      <a:pt x="1" y="11204"/>
                      <a:pt x="3239" y="14431"/>
                      <a:pt x="7216" y="14431"/>
                    </a:cubicBezTo>
                    <a:cubicBezTo>
                      <a:pt x="11204" y="14431"/>
                      <a:pt x="14443" y="11204"/>
                      <a:pt x="14443" y="7215"/>
                    </a:cubicBezTo>
                    <a:cubicBezTo>
                      <a:pt x="14443" y="3227"/>
                      <a:pt x="11204" y="0"/>
                      <a:pt x="7216" y="0"/>
                    </a:cubicBezTo>
                    <a:close/>
                  </a:path>
                </a:pathLst>
              </a:custGeom>
              <a:solidFill>
                <a:srgbClr val="4D99B4"/>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21" name="Google Shape;1800;p41">
                <a:extLst>
                  <a:ext uri="{FF2B5EF4-FFF2-40B4-BE49-F238E27FC236}">
                    <a16:creationId xmlns:a16="http://schemas.microsoft.com/office/drawing/2014/main" id="{F07B75B7-8A9E-D94D-B6EE-109B3A742791}"/>
                  </a:ext>
                </a:extLst>
              </p:cNvPr>
              <p:cNvSpPr/>
              <p:nvPr/>
            </p:nvSpPr>
            <p:spPr>
              <a:xfrm>
                <a:off x="7280100" y="2470911"/>
                <a:ext cx="276000" cy="2760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ar-SA" sz="2400" b="1" dirty="0">
                    <a:solidFill>
                      <a:srgbClr val="59758E"/>
                    </a:solidFill>
                    <a:latin typeface="Fira Sans Extra Condensed Medium"/>
                    <a:ea typeface="Fira Sans Extra Condensed Medium"/>
                    <a:cs typeface="Fira Sans Extra Condensed Medium"/>
                    <a:sym typeface="Fira Sans Extra Condensed Medium"/>
                  </a:rPr>
                  <a:t>١</a:t>
                </a:r>
                <a:endParaRPr sz="1500" b="1" dirty="0">
                  <a:solidFill>
                    <a:srgbClr val="59758E"/>
                  </a:solidFill>
                  <a:latin typeface="Fira Sans Extra Condensed Medium"/>
                  <a:ea typeface="Fira Sans Extra Condensed Medium"/>
                  <a:cs typeface="Fira Sans Extra Condensed Medium"/>
                  <a:sym typeface="Fira Sans Extra Condensed Medium"/>
                </a:endParaRPr>
              </a:p>
            </p:txBody>
          </p:sp>
        </p:grpSp>
      </p:grpSp>
      <p:pic>
        <p:nvPicPr>
          <p:cNvPr id="36" name="صورة 35">
            <a:extLst>
              <a:ext uri="{FF2B5EF4-FFF2-40B4-BE49-F238E27FC236}">
                <a16:creationId xmlns:a16="http://schemas.microsoft.com/office/drawing/2014/main" id="{3090B702-74A6-ED40-8B33-441AD64AB89E}"/>
              </a:ext>
            </a:extLst>
          </p:cNvPr>
          <p:cNvPicPr>
            <a:picLocks noChangeAspect="1"/>
          </p:cNvPicPr>
          <p:nvPr/>
        </p:nvPicPr>
        <p:blipFill rotWithShape="1">
          <a:blip r:embed="rId3"/>
          <a:srcRect l="76042" t="27660" r="7708" b="27660"/>
          <a:stretch/>
        </p:blipFill>
        <p:spPr>
          <a:xfrm>
            <a:off x="10591800" y="139299"/>
            <a:ext cx="1454150" cy="1528723"/>
          </a:xfrm>
          <a:prstGeom prst="round1Rect">
            <a:avLst/>
          </a:prstGeom>
        </p:spPr>
      </p:pic>
    </p:spTree>
    <p:extLst>
      <p:ext uri="{BB962C8B-B14F-4D97-AF65-F5344CB8AC3E}">
        <p14:creationId xmlns:p14="http://schemas.microsoft.com/office/powerpoint/2010/main" val="102113820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صورة 23" descr="صورة تحتوي على نص, كتاب&#10;&#10;تم إنشاء الوصف تلقائياً">
            <a:extLst>
              <a:ext uri="{FF2B5EF4-FFF2-40B4-BE49-F238E27FC236}">
                <a16:creationId xmlns:a16="http://schemas.microsoft.com/office/drawing/2014/main" id="{E1BBEC0A-A157-C941-B5A6-F188F8A725DD}"/>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 name="مجموعة 3">
            <a:extLst>
              <a:ext uri="{FF2B5EF4-FFF2-40B4-BE49-F238E27FC236}">
                <a16:creationId xmlns:a16="http://schemas.microsoft.com/office/drawing/2014/main" id="{567C2A82-9DCD-7B44-9E1A-98184A4BF58C}"/>
              </a:ext>
            </a:extLst>
          </p:cNvPr>
          <p:cNvGrpSpPr/>
          <p:nvPr/>
        </p:nvGrpSpPr>
        <p:grpSpPr>
          <a:xfrm>
            <a:off x="10383691" y="133697"/>
            <a:ext cx="1577735" cy="1551214"/>
            <a:chOff x="9438787" y="3024907"/>
            <a:chExt cx="2313563" cy="2274673"/>
          </a:xfrm>
        </p:grpSpPr>
        <p:sp>
          <p:nvSpPr>
            <p:cNvPr id="12" name="Google Shape;1796;p41">
              <a:extLst>
                <a:ext uri="{FF2B5EF4-FFF2-40B4-BE49-F238E27FC236}">
                  <a16:creationId xmlns:a16="http://schemas.microsoft.com/office/drawing/2014/main" id="{B399668F-A662-AE42-BB7B-3BC2D3D9840E}"/>
                </a:ext>
              </a:extLst>
            </p:cNvPr>
            <p:cNvSpPr/>
            <p:nvPr/>
          </p:nvSpPr>
          <p:spPr>
            <a:xfrm>
              <a:off x="9438787" y="3266125"/>
              <a:ext cx="2313563" cy="2033455"/>
            </a:xfrm>
            <a:custGeom>
              <a:avLst/>
              <a:gdLst/>
              <a:ahLst/>
              <a:cxnLst/>
              <a:rect l="l" t="t" r="r" b="b"/>
              <a:pathLst>
                <a:path w="48186" h="42352" extrusionOk="0">
                  <a:moveTo>
                    <a:pt x="13740" y="1"/>
                  </a:moveTo>
                  <a:cubicBezTo>
                    <a:pt x="12585" y="1"/>
                    <a:pt x="11514" y="620"/>
                    <a:pt x="10930" y="1620"/>
                  </a:cubicBezTo>
                  <a:lnTo>
                    <a:pt x="584" y="19551"/>
                  </a:lnTo>
                  <a:cubicBezTo>
                    <a:pt x="0" y="20551"/>
                    <a:pt x="0" y="21789"/>
                    <a:pt x="584" y="22801"/>
                  </a:cubicBezTo>
                  <a:lnTo>
                    <a:pt x="10930" y="40720"/>
                  </a:lnTo>
                  <a:cubicBezTo>
                    <a:pt x="11514" y="41732"/>
                    <a:pt x="12585" y="42351"/>
                    <a:pt x="13740" y="42351"/>
                  </a:cubicBezTo>
                  <a:lnTo>
                    <a:pt x="34445" y="42351"/>
                  </a:lnTo>
                  <a:cubicBezTo>
                    <a:pt x="35600" y="42351"/>
                    <a:pt x="36672" y="41732"/>
                    <a:pt x="37255" y="40720"/>
                  </a:cubicBezTo>
                  <a:lnTo>
                    <a:pt x="47602" y="22801"/>
                  </a:lnTo>
                  <a:cubicBezTo>
                    <a:pt x="48185" y="21789"/>
                    <a:pt x="48185" y="20551"/>
                    <a:pt x="47602" y="19551"/>
                  </a:cubicBezTo>
                  <a:lnTo>
                    <a:pt x="37255" y="1620"/>
                  </a:lnTo>
                  <a:cubicBezTo>
                    <a:pt x="36672" y="620"/>
                    <a:pt x="35600" y="1"/>
                    <a:pt x="34445" y="1"/>
                  </a:cubicBezTo>
                  <a:close/>
                </a:path>
              </a:pathLst>
            </a:custGeom>
            <a:solidFill>
              <a:srgbClr val="4D99B4"/>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3" name="Google Shape;1797;p41">
              <a:extLst>
                <a:ext uri="{FF2B5EF4-FFF2-40B4-BE49-F238E27FC236}">
                  <a16:creationId xmlns:a16="http://schemas.microsoft.com/office/drawing/2014/main" id="{ACBED5DA-132A-3747-BF5D-9B0D7E1C1587}"/>
                </a:ext>
              </a:extLst>
            </p:cNvPr>
            <p:cNvSpPr/>
            <p:nvPr/>
          </p:nvSpPr>
          <p:spPr>
            <a:xfrm>
              <a:off x="9654894" y="3453089"/>
              <a:ext cx="1881348" cy="1659528"/>
            </a:xfrm>
            <a:custGeom>
              <a:avLst/>
              <a:gdLst/>
              <a:ahLst/>
              <a:cxnLst/>
              <a:rect l="l" t="t" r="r" b="b"/>
              <a:pathLst>
                <a:path w="39184" h="34564" extrusionOk="0">
                  <a:moveTo>
                    <a:pt x="11490" y="0"/>
                  </a:moveTo>
                  <a:cubicBezTo>
                    <a:pt x="10323" y="0"/>
                    <a:pt x="9251" y="619"/>
                    <a:pt x="8680" y="1619"/>
                  </a:cubicBezTo>
                  <a:lnTo>
                    <a:pt x="572" y="15657"/>
                  </a:lnTo>
                  <a:cubicBezTo>
                    <a:pt x="0" y="16657"/>
                    <a:pt x="0" y="17895"/>
                    <a:pt x="572" y="18907"/>
                  </a:cubicBezTo>
                  <a:lnTo>
                    <a:pt x="8680" y="32933"/>
                  </a:lnTo>
                  <a:cubicBezTo>
                    <a:pt x="9251" y="33945"/>
                    <a:pt x="10323" y="34564"/>
                    <a:pt x="11490" y="34564"/>
                  </a:cubicBezTo>
                  <a:lnTo>
                    <a:pt x="27694" y="34564"/>
                  </a:lnTo>
                  <a:cubicBezTo>
                    <a:pt x="28849" y="34564"/>
                    <a:pt x="29920" y="33945"/>
                    <a:pt x="30504" y="32933"/>
                  </a:cubicBezTo>
                  <a:lnTo>
                    <a:pt x="38612" y="18907"/>
                  </a:lnTo>
                  <a:cubicBezTo>
                    <a:pt x="39183" y="17895"/>
                    <a:pt x="39183" y="16657"/>
                    <a:pt x="38612" y="15657"/>
                  </a:cubicBezTo>
                  <a:lnTo>
                    <a:pt x="30504" y="1619"/>
                  </a:lnTo>
                  <a:cubicBezTo>
                    <a:pt x="29920" y="619"/>
                    <a:pt x="28849" y="0"/>
                    <a:pt x="2769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a:spcBef>
                  <a:spcPts val="0"/>
                </a:spcBef>
                <a:spcAft>
                  <a:spcPts val="0"/>
                </a:spcAft>
                <a:buClr>
                  <a:schemeClr val="dk1"/>
                </a:buClr>
                <a:buSzPts val="1100"/>
                <a:buFont typeface="Arial"/>
                <a:buNone/>
              </a:pPr>
              <a:r>
                <a:rPr lang="ar-SA" sz="2400" b="1" dirty="0">
                  <a:latin typeface="Fira Sans Extra Condensed Medium"/>
                  <a:ea typeface="Fira Sans Extra Condensed Medium"/>
                  <a:cs typeface="Fira Sans Extra Condensed Medium"/>
                  <a:sym typeface="Fira Sans Extra Condensed Medium"/>
                </a:rPr>
                <a:t>البيئة الرقابية</a:t>
              </a:r>
              <a:endParaRPr sz="2800" b="1" dirty="0"/>
            </a:p>
          </p:txBody>
        </p:sp>
        <p:sp>
          <p:nvSpPr>
            <p:cNvPr id="17" name="Google Shape;1798;p41">
              <a:extLst>
                <a:ext uri="{FF2B5EF4-FFF2-40B4-BE49-F238E27FC236}">
                  <a16:creationId xmlns:a16="http://schemas.microsoft.com/office/drawing/2014/main" id="{E8A24A50-ADDE-E845-BA5F-6386B680B12C}"/>
                </a:ext>
              </a:extLst>
            </p:cNvPr>
            <p:cNvSpPr/>
            <p:nvPr/>
          </p:nvSpPr>
          <p:spPr>
            <a:xfrm>
              <a:off x="10248913" y="3024907"/>
              <a:ext cx="693454" cy="692878"/>
            </a:xfrm>
            <a:custGeom>
              <a:avLst/>
              <a:gdLst/>
              <a:ahLst/>
              <a:cxnLst/>
              <a:rect l="l" t="t" r="r" b="b"/>
              <a:pathLst>
                <a:path w="14443" h="14431" extrusionOk="0">
                  <a:moveTo>
                    <a:pt x="7216" y="0"/>
                  </a:moveTo>
                  <a:cubicBezTo>
                    <a:pt x="3239" y="0"/>
                    <a:pt x="1" y="3227"/>
                    <a:pt x="1" y="7215"/>
                  </a:cubicBezTo>
                  <a:cubicBezTo>
                    <a:pt x="1" y="11204"/>
                    <a:pt x="3239" y="14431"/>
                    <a:pt x="7216" y="14431"/>
                  </a:cubicBezTo>
                  <a:cubicBezTo>
                    <a:pt x="11204" y="14431"/>
                    <a:pt x="14443" y="11204"/>
                    <a:pt x="14443" y="7215"/>
                  </a:cubicBezTo>
                  <a:cubicBezTo>
                    <a:pt x="14443" y="3227"/>
                    <a:pt x="11204" y="0"/>
                    <a:pt x="7216" y="0"/>
                  </a:cubicBezTo>
                  <a:close/>
                </a:path>
              </a:pathLst>
            </a:custGeom>
            <a:solidFill>
              <a:srgbClr val="4D99B4"/>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800;p41">
              <a:extLst>
                <a:ext uri="{FF2B5EF4-FFF2-40B4-BE49-F238E27FC236}">
                  <a16:creationId xmlns:a16="http://schemas.microsoft.com/office/drawing/2014/main" id="{CF041754-7DCF-0541-8709-8F5AB9549AE3}"/>
                </a:ext>
              </a:extLst>
            </p:cNvPr>
            <p:cNvSpPr/>
            <p:nvPr/>
          </p:nvSpPr>
          <p:spPr>
            <a:xfrm>
              <a:off x="10333200" y="3106310"/>
              <a:ext cx="530065" cy="530066"/>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ar-SA" sz="2400" b="1" dirty="0">
                  <a:solidFill>
                    <a:srgbClr val="59758E"/>
                  </a:solidFill>
                  <a:latin typeface="Fira Sans Extra Condensed Medium"/>
                  <a:ea typeface="Fira Sans Extra Condensed Medium"/>
                  <a:cs typeface="Fira Sans Extra Condensed Medium"/>
                  <a:sym typeface="Fira Sans Extra Condensed Medium"/>
                </a:rPr>
                <a:t>١</a:t>
              </a:r>
              <a:endParaRPr sz="1500" b="1" dirty="0">
                <a:solidFill>
                  <a:srgbClr val="59758E"/>
                </a:solidFill>
                <a:latin typeface="Fira Sans Extra Condensed Medium"/>
                <a:ea typeface="Fira Sans Extra Condensed Medium"/>
                <a:cs typeface="Fira Sans Extra Condensed Medium"/>
                <a:sym typeface="Fira Sans Extra Condensed Medium"/>
              </a:endParaRPr>
            </a:p>
          </p:txBody>
        </p:sp>
      </p:grpSp>
      <p:sp>
        <p:nvSpPr>
          <p:cNvPr id="10" name="مستطيل مستدير الزوايا 9">
            <a:extLst>
              <a:ext uri="{FF2B5EF4-FFF2-40B4-BE49-F238E27FC236}">
                <a16:creationId xmlns:a16="http://schemas.microsoft.com/office/drawing/2014/main" id="{D13A0CA1-F8FC-4242-9D31-D5D42B7CC3EF}"/>
              </a:ext>
            </a:extLst>
          </p:cNvPr>
          <p:cNvSpPr/>
          <p:nvPr/>
        </p:nvSpPr>
        <p:spPr>
          <a:xfrm>
            <a:off x="596384" y="2144111"/>
            <a:ext cx="11054333" cy="44156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just"/>
            <a:r>
              <a:rPr lang="ar-SA" sz="2800" dirty="0">
                <a:solidFill>
                  <a:schemeClr val="tx1"/>
                </a:solidFill>
                <a:latin typeface="Calibri" panose="020F0502020204030204" pitchFamily="34" charset="0"/>
                <a:ea typeface="+mj-ea"/>
                <a:cs typeface="Calibri" panose="020F0502020204030204" pitchFamily="34" charset="0"/>
              </a:rPr>
              <a:t>يمثل المورد البشري عنصر مهم في تشكيل البيئة الرقابية باعتباره يؤثر ويتـأثر بالعناصـر المكونة لهـذه البيئـة فهـو مصــدر الأخــلاق والقــيم كمــا أنــه يتفاعــل معهــا، فهــي مــزيج مــن القــيم الأخلاقيــة لكــل المــوظفين ، كمــا يتــأثر ويــؤثر في سياســة المــورد  البشرية من حيث قبولـه أو رفضـه لتوجهـات معينـة في سياسـة المـوارد البشـرية وتفاعلـه معهـا بالإضـافة إلى خضـوعه لهـا ونفـس الشـيء فيما يخص فلسفة الإدارة وعلى أساس هذه التأثيرات المتبادلة يتم تبني وتصميم وتنفيذ نظام الرقابة الداخلية للموارد البشرية.</a:t>
            </a:r>
          </a:p>
        </p:txBody>
      </p:sp>
      <p:sp>
        <p:nvSpPr>
          <p:cNvPr id="23" name="عنوان 5">
            <a:extLst>
              <a:ext uri="{FF2B5EF4-FFF2-40B4-BE49-F238E27FC236}">
                <a16:creationId xmlns:a16="http://schemas.microsoft.com/office/drawing/2014/main" id="{58724AE6-0B7B-CA41-991C-42A4B8AAC5F5}"/>
              </a:ext>
            </a:extLst>
          </p:cNvPr>
          <p:cNvSpPr>
            <a:spLocks noGrp="1"/>
          </p:cNvSpPr>
          <p:nvPr>
            <p:ph type="title"/>
          </p:nvPr>
        </p:nvSpPr>
        <p:spPr>
          <a:xfrm>
            <a:off x="1401612" y="376773"/>
            <a:ext cx="7966376" cy="1325563"/>
          </a:xfrm>
        </p:spPr>
        <p:txBody>
          <a:bodyPr/>
          <a:lstStyle/>
          <a:p>
            <a:pPr algn="ctr"/>
            <a:r>
              <a:rPr lang="ar-SA" b="1" dirty="0">
                <a:latin typeface="Calibri" panose="020F0502020204030204" pitchFamily="34" charset="0"/>
                <a:cs typeface="Calibri" panose="020F0502020204030204" pitchFamily="34" charset="0"/>
              </a:rPr>
              <a:t>مكونات الرقابة الداخلية للموارد البشرية</a:t>
            </a:r>
          </a:p>
        </p:txBody>
      </p:sp>
    </p:spTree>
    <p:extLst>
      <p:ext uri="{BB962C8B-B14F-4D97-AF65-F5344CB8AC3E}">
        <p14:creationId xmlns:p14="http://schemas.microsoft.com/office/powerpoint/2010/main" val="3627569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 name="مجموعة 3">
            <a:extLst>
              <a:ext uri="{FF2B5EF4-FFF2-40B4-BE49-F238E27FC236}">
                <a16:creationId xmlns:a16="http://schemas.microsoft.com/office/drawing/2014/main" id="{567C2A82-9DCD-7B44-9E1A-98184A4BF58C}"/>
              </a:ext>
            </a:extLst>
          </p:cNvPr>
          <p:cNvGrpSpPr/>
          <p:nvPr/>
        </p:nvGrpSpPr>
        <p:grpSpPr>
          <a:xfrm>
            <a:off x="10383691" y="133697"/>
            <a:ext cx="1577735" cy="1551214"/>
            <a:chOff x="9438787" y="3024907"/>
            <a:chExt cx="2313563" cy="2274673"/>
          </a:xfrm>
        </p:grpSpPr>
        <p:sp>
          <p:nvSpPr>
            <p:cNvPr id="12" name="Google Shape;1796;p41">
              <a:extLst>
                <a:ext uri="{FF2B5EF4-FFF2-40B4-BE49-F238E27FC236}">
                  <a16:creationId xmlns:a16="http://schemas.microsoft.com/office/drawing/2014/main" id="{B399668F-A662-AE42-BB7B-3BC2D3D9840E}"/>
                </a:ext>
              </a:extLst>
            </p:cNvPr>
            <p:cNvSpPr/>
            <p:nvPr/>
          </p:nvSpPr>
          <p:spPr>
            <a:xfrm>
              <a:off x="9438787" y="3266125"/>
              <a:ext cx="2313563" cy="2033455"/>
            </a:xfrm>
            <a:custGeom>
              <a:avLst/>
              <a:gdLst/>
              <a:ahLst/>
              <a:cxnLst/>
              <a:rect l="l" t="t" r="r" b="b"/>
              <a:pathLst>
                <a:path w="48186" h="42352" extrusionOk="0">
                  <a:moveTo>
                    <a:pt x="13740" y="1"/>
                  </a:moveTo>
                  <a:cubicBezTo>
                    <a:pt x="12585" y="1"/>
                    <a:pt x="11514" y="620"/>
                    <a:pt x="10930" y="1620"/>
                  </a:cubicBezTo>
                  <a:lnTo>
                    <a:pt x="584" y="19551"/>
                  </a:lnTo>
                  <a:cubicBezTo>
                    <a:pt x="0" y="20551"/>
                    <a:pt x="0" y="21789"/>
                    <a:pt x="584" y="22801"/>
                  </a:cubicBezTo>
                  <a:lnTo>
                    <a:pt x="10930" y="40720"/>
                  </a:lnTo>
                  <a:cubicBezTo>
                    <a:pt x="11514" y="41732"/>
                    <a:pt x="12585" y="42351"/>
                    <a:pt x="13740" y="42351"/>
                  </a:cubicBezTo>
                  <a:lnTo>
                    <a:pt x="34445" y="42351"/>
                  </a:lnTo>
                  <a:cubicBezTo>
                    <a:pt x="35600" y="42351"/>
                    <a:pt x="36672" y="41732"/>
                    <a:pt x="37255" y="40720"/>
                  </a:cubicBezTo>
                  <a:lnTo>
                    <a:pt x="47602" y="22801"/>
                  </a:lnTo>
                  <a:cubicBezTo>
                    <a:pt x="48185" y="21789"/>
                    <a:pt x="48185" y="20551"/>
                    <a:pt x="47602" y="19551"/>
                  </a:cubicBezTo>
                  <a:lnTo>
                    <a:pt x="37255" y="1620"/>
                  </a:lnTo>
                  <a:cubicBezTo>
                    <a:pt x="36672" y="620"/>
                    <a:pt x="35600" y="1"/>
                    <a:pt x="34445" y="1"/>
                  </a:cubicBezTo>
                  <a:close/>
                </a:path>
              </a:pathLst>
            </a:custGeom>
            <a:solidFill>
              <a:srgbClr val="59758E"/>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3" name="Google Shape;1797;p41">
              <a:extLst>
                <a:ext uri="{FF2B5EF4-FFF2-40B4-BE49-F238E27FC236}">
                  <a16:creationId xmlns:a16="http://schemas.microsoft.com/office/drawing/2014/main" id="{ACBED5DA-132A-3747-BF5D-9B0D7E1C1587}"/>
                </a:ext>
              </a:extLst>
            </p:cNvPr>
            <p:cNvSpPr/>
            <p:nvPr/>
          </p:nvSpPr>
          <p:spPr>
            <a:xfrm>
              <a:off x="9654894" y="3453089"/>
              <a:ext cx="1881348" cy="1659528"/>
            </a:xfrm>
            <a:custGeom>
              <a:avLst/>
              <a:gdLst/>
              <a:ahLst/>
              <a:cxnLst/>
              <a:rect l="l" t="t" r="r" b="b"/>
              <a:pathLst>
                <a:path w="39184" h="34564" extrusionOk="0">
                  <a:moveTo>
                    <a:pt x="11490" y="0"/>
                  </a:moveTo>
                  <a:cubicBezTo>
                    <a:pt x="10323" y="0"/>
                    <a:pt x="9251" y="619"/>
                    <a:pt x="8680" y="1619"/>
                  </a:cubicBezTo>
                  <a:lnTo>
                    <a:pt x="572" y="15657"/>
                  </a:lnTo>
                  <a:cubicBezTo>
                    <a:pt x="0" y="16657"/>
                    <a:pt x="0" y="17895"/>
                    <a:pt x="572" y="18907"/>
                  </a:cubicBezTo>
                  <a:lnTo>
                    <a:pt x="8680" y="32933"/>
                  </a:lnTo>
                  <a:cubicBezTo>
                    <a:pt x="9251" y="33945"/>
                    <a:pt x="10323" y="34564"/>
                    <a:pt x="11490" y="34564"/>
                  </a:cubicBezTo>
                  <a:lnTo>
                    <a:pt x="27694" y="34564"/>
                  </a:lnTo>
                  <a:cubicBezTo>
                    <a:pt x="28849" y="34564"/>
                    <a:pt x="29920" y="33945"/>
                    <a:pt x="30504" y="32933"/>
                  </a:cubicBezTo>
                  <a:lnTo>
                    <a:pt x="38612" y="18907"/>
                  </a:lnTo>
                  <a:cubicBezTo>
                    <a:pt x="39183" y="17895"/>
                    <a:pt x="39183" y="16657"/>
                    <a:pt x="38612" y="15657"/>
                  </a:cubicBezTo>
                  <a:lnTo>
                    <a:pt x="30504" y="1619"/>
                  </a:lnTo>
                  <a:cubicBezTo>
                    <a:pt x="29920" y="619"/>
                    <a:pt x="28849" y="0"/>
                    <a:pt x="27694" y="0"/>
                  </a:cubicBezTo>
                  <a:close/>
                </a:path>
              </a:pathLst>
            </a:custGeom>
            <a:solidFill>
              <a:srgbClr val="FFFFFF"/>
            </a:solidFill>
            <a:ln>
              <a:noFill/>
            </a:ln>
          </p:spPr>
          <p:txBody>
            <a:bodyPr spcFirstLastPara="1" wrap="square" lIns="91425" tIns="91425" rIns="91425" bIns="91425" anchor="ctr" anchorCtr="0">
              <a:noAutofit/>
            </a:bodyPr>
            <a:lstStyle/>
            <a:p>
              <a:pPr algn="ctr">
                <a:buClr>
                  <a:schemeClr val="dk1"/>
                </a:buClr>
                <a:buSzPts val="1100"/>
              </a:pPr>
              <a:r>
                <a:rPr lang="ar-SA" sz="2400" b="1" dirty="0">
                  <a:latin typeface="Fira Sans Extra Condensed Medium"/>
                  <a:ea typeface="Fira Sans Extra Condensed Medium"/>
                  <a:cs typeface="Fira Sans Extra Condensed Medium"/>
                  <a:sym typeface="Fira Sans Extra Condensed Medium"/>
                </a:rPr>
                <a:t>تقييم المخاطر</a:t>
              </a:r>
              <a:endParaRPr lang="ar-SA" sz="2800" b="1" dirty="0"/>
            </a:p>
          </p:txBody>
        </p:sp>
        <p:sp>
          <p:nvSpPr>
            <p:cNvPr id="17" name="Google Shape;1798;p41">
              <a:extLst>
                <a:ext uri="{FF2B5EF4-FFF2-40B4-BE49-F238E27FC236}">
                  <a16:creationId xmlns:a16="http://schemas.microsoft.com/office/drawing/2014/main" id="{E8A24A50-ADDE-E845-BA5F-6386B680B12C}"/>
                </a:ext>
              </a:extLst>
            </p:cNvPr>
            <p:cNvSpPr/>
            <p:nvPr/>
          </p:nvSpPr>
          <p:spPr>
            <a:xfrm>
              <a:off x="10248913" y="3024907"/>
              <a:ext cx="693454" cy="692878"/>
            </a:xfrm>
            <a:custGeom>
              <a:avLst/>
              <a:gdLst/>
              <a:ahLst/>
              <a:cxnLst/>
              <a:rect l="l" t="t" r="r" b="b"/>
              <a:pathLst>
                <a:path w="14443" h="14431" extrusionOk="0">
                  <a:moveTo>
                    <a:pt x="7216" y="0"/>
                  </a:moveTo>
                  <a:cubicBezTo>
                    <a:pt x="3239" y="0"/>
                    <a:pt x="1" y="3227"/>
                    <a:pt x="1" y="7215"/>
                  </a:cubicBezTo>
                  <a:cubicBezTo>
                    <a:pt x="1" y="11204"/>
                    <a:pt x="3239" y="14431"/>
                    <a:pt x="7216" y="14431"/>
                  </a:cubicBezTo>
                  <a:cubicBezTo>
                    <a:pt x="11204" y="14431"/>
                    <a:pt x="14443" y="11204"/>
                    <a:pt x="14443" y="7215"/>
                  </a:cubicBezTo>
                  <a:cubicBezTo>
                    <a:pt x="14443" y="3227"/>
                    <a:pt x="11204" y="0"/>
                    <a:pt x="7216" y="0"/>
                  </a:cubicBezTo>
                  <a:close/>
                </a:path>
              </a:pathLst>
            </a:custGeom>
            <a:solidFill>
              <a:srgbClr val="59758E"/>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800;p41">
              <a:extLst>
                <a:ext uri="{FF2B5EF4-FFF2-40B4-BE49-F238E27FC236}">
                  <a16:creationId xmlns:a16="http://schemas.microsoft.com/office/drawing/2014/main" id="{CF041754-7DCF-0541-8709-8F5AB9549AE3}"/>
                </a:ext>
              </a:extLst>
            </p:cNvPr>
            <p:cNvSpPr/>
            <p:nvPr/>
          </p:nvSpPr>
          <p:spPr>
            <a:xfrm>
              <a:off x="10333200" y="3106310"/>
              <a:ext cx="530065" cy="530066"/>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ar-SA" sz="2400" b="1" dirty="0">
                  <a:solidFill>
                    <a:srgbClr val="59758E"/>
                  </a:solidFill>
                  <a:latin typeface="Fira Sans Extra Condensed Medium"/>
                  <a:ea typeface="Fira Sans Extra Condensed Medium"/>
                  <a:cs typeface="Fira Sans Extra Condensed Medium"/>
                  <a:sym typeface="Fira Sans Extra Condensed Medium"/>
                </a:rPr>
                <a:t>٢</a:t>
              </a:r>
              <a:endParaRPr sz="1500" b="1" dirty="0">
                <a:solidFill>
                  <a:srgbClr val="59758E"/>
                </a:solidFill>
                <a:latin typeface="Fira Sans Extra Condensed Medium"/>
                <a:ea typeface="Fira Sans Extra Condensed Medium"/>
                <a:cs typeface="Fira Sans Extra Condensed Medium"/>
                <a:sym typeface="Fira Sans Extra Condensed Medium"/>
              </a:endParaRPr>
            </a:p>
          </p:txBody>
        </p:sp>
      </p:grpSp>
      <p:sp>
        <p:nvSpPr>
          <p:cNvPr id="10" name="مستطيل مستدير الزوايا 9">
            <a:extLst>
              <a:ext uri="{FF2B5EF4-FFF2-40B4-BE49-F238E27FC236}">
                <a16:creationId xmlns:a16="http://schemas.microsoft.com/office/drawing/2014/main" id="{D13A0CA1-F8FC-4242-9D31-D5D42B7CC3EF}"/>
              </a:ext>
            </a:extLst>
          </p:cNvPr>
          <p:cNvSpPr/>
          <p:nvPr/>
        </p:nvSpPr>
        <p:spPr>
          <a:xfrm>
            <a:off x="596384" y="2144111"/>
            <a:ext cx="11054333" cy="44156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just"/>
            <a:r>
              <a:rPr lang="ar-SA" sz="2800" dirty="0">
                <a:solidFill>
                  <a:schemeClr val="tx1"/>
                </a:solidFill>
                <a:latin typeface="Calibri" panose="020F0502020204030204" pitchFamily="34" charset="0"/>
                <a:ea typeface="+mj-ea"/>
                <a:cs typeface="Calibri" panose="020F0502020204030204" pitchFamily="34" charset="0"/>
              </a:rPr>
              <a:t>تواجه الإدارة تحديات ومخاطر عالية فيمـا يخـص المـوارد البشـرية، ولهـذا فـإن تقيـيم المخـاطر أمـر ضـروري مـن أجل الاستفادة من الموارد البشرية ويكون هذا من خلال تقييم المخاطر الداخلية والخارجية.</a:t>
            </a:r>
          </a:p>
        </p:txBody>
      </p:sp>
      <p:sp>
        <p:nvSpPr>
          <p:cNvPr id="23" name="عنوان 5">
            <a:extLst>
              <a:ext uri="{FF2B5EF4-FFF2-40B4-BE49-F238E27FC236}">
                <a16:creationId xmlns:a16="http://schemas.microsoft.com/office/drawing/2014/main" id="{58724AE6-0B7B-CA41-991C-42A4B8AAC5F5}"/>
              </a:ext>
            </a:extLst>
          </p:cNvPr>
          <p:cNvSpPr>
            <a:spLocks noGrp="1"/>
          </p:cNvSpPr>
          <p:nvPr>
            <p:ph type="title"/>
          </p:nvPr>
        </p:nvSpPr>
        <p:spPr>
          <a:xfrm>
            <a:off x="1401612" y="376773"/>
            <a:ext cx="7966376" cy="1325563"/>
          </a:xfrm>
        </p:spPr>
        <p:txBody>
          <a:bodyPr/>
          <a:lstStyle/>
          <a:p>
            <a:pPr algn="ctr"/>
            <a:r>
              <a:rPr lang="ar-SA" b="1" dirty="0">
                <a:latin typeface="Calibri" panose="020F0502020204030204" pitchFamily="34" charset="0"/>
                <a:cs typeface="Calibri" panose="020F0502020204030204" pitchFamily="34" charset="0"/>
              </a:rPr>
              <a:t>مكونات الرقابة الداخلية للموارد البشرية</a:t>
            </a:r>
          </a:p>
        </p:txBody>
      </p:sp>
      <p:pic>
        <p:nvPicPr>
          <p:cNvPr id="11" name="صورة 10" descr="صورة تحتوي على نص, كتاب&#10;&#10;تم إنشاء الوصف تلقائياً">
            <a:extLst>
              <a:ext uri="{FF2B5EF4-FFF2-40B4-BE49-F238E27FC236}">
                <a16:creationId xmlns:a16="http://schemas.microsoft.com/office/drawing/2014/main" id="{81647DBA-FAA8-4448-9EBF-285390BE502D}"/>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Tree>
    <p:extLst>
      <p:ext uri="{BB962C8B-B14F-4D97-AF65-F5344CB8AC3E}">
        <p14:creationId xmlns:p14="http://schemas.microsoft.com/office/powerpoint/2010/main" val="210566860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 name="مجموعة 3">
            <a:extLst>
              <a:ext uri="{FF2B5EF4-FFF2-40B4-BE49-F238E27FC236}">
                <a16:creationId xmlns:a16="http://schemas.microsoft.com/office/drawing/2014/main" id="{567C2A82-9DCD-7B44-9E1A-98184A4BF58C}"/>
              </a:ext>
            </a:extLst>
          </p:cNvPr>
          <p:cNvGrpSpPr/>
          <p:nvPr/>
        </p:nvGrpSpPr>
        <p:grpSpPr>
          <a:xfrm>
            <a:off x="10383691" y="133697"/>
            <a:ext cx="1577735" cy="1551214"/>
            <a:chOff x="9438787" y="3024907"/>
            <a:chExt cx="2313563" cy="2274673"/>
          </a:xfrm>
        </p:grpSpPr>
        <p:sp>
          <p:nvSpPr>
            <p:cNvPr id="12" name="Google Shape;1796;p41">
              <a:extLst>
                <a:ext uri="{FF2B5EF4-FFF2-40B4-BE49-F238E27FC236}">
                  <a16:creationId xmlns:a16="http://schemas.microsoft.com/office/drawing/2014/main" id="{B399668F-A662-AE42-BB7B-3BC2D3D9840E}"/>
                </a:ext>
              </a:extLst>
            </p:cNvPr>
            <p:cNvSpPr/>
            <p:nvPr/>
          </p:nvSpPr>
          <p:spPr>
            <a:xfrm>
              <a:off x="9438787" y="3266125"/>
              <a:ext cx="2313563" cy="2033455"/>
            </a:xfrm>
            <a:custGeom>
              <a:avLst/>
              <a:gdLst/>
              <a:ahLst/>
              <a:cxnLst/>
              <a:rect l="l" t="t" r="r" b="b"/>
              <a:pathLst>
                <a:path w="48186" h="42352" extrusionOk="0">
                  <a:moveTo>
                    <a:pt x="13740" y="1"/>
                  </a:moveTo>
                  <a:cubicBezTo>
                    <a:pt x="12585" y="1"/>
                    <a:pt x="11514" y="620"/>
                    <a:pt x="10930" y="1620"/>
                  </a:cubicBezTo>
                  <a:lnTo>
                    <a:pt x="584" y="19551"/>
                  </a:lnTo>
                  <a:cubicBezTo>
                    <a:pt x="0" y="20551"/>
                    <a:pt x="0" y="21789"/>
                    <a:pt x="584" y="22801"/>
                  </a:cubicBezTo>
                  <a:lnTo>
                    <a:pt x="10930" y="40720"/>
                  </a:lnTo>
                  <a:cubicBezTo>
                    <a:pt x="11514" y="41732"/>
                    <a:pt x="12585" y="42351"/>
                    <a:pt x="13740" y="42351"/>
                  </a:cubicBezTo>
                  <a:lnTo>
                    <a:pt x="34445" y="42351"/>
                  </a:lnTo>
                  <a:cubicBezTo>
                    <a:pt x="35600" y="42351"/>
                    <a:pt x="36672" y="41732"/>
                    <a:pt x="37255" y="40720"/>
                  </a:cubicBezTo>
                  <a:lnTo>
                    <a:pt x="47602" y="22801"/>
                  </a:lnTo>
                  <a:cubicBezTo>
                    <a:pt x="48185" y="21789"/>
                    <a:pt x="48185" y="20551"/>
                    <a:pt x="47602" y="19551"/>
                  </a:cubicBezTo>
                  <a:lnTo>
                    <a:pt x="37255" y="1620"/>
                  </a:lnTo>
                  <a:cubicBezTo>
                    <a:pt x="36672" y="620"/>
                    <a:pt x="35600" y="1"/>
                    <a:pt x="34445" y="1"/>
                  </a:cubicBezTo>
                  <a:close/>
                </a:path>
              </a:pathLst>
            </a:custGeom>
            <a:solidFill>
              <a:srgbClr val="46A58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3" name="Google Shape;1797;p41">
              <a:extLst>
                <a:ext uri="{FF2B5EF4-FFF2-40B4-BE49-F238E27FC236}">
                  <a16:creationId xmlns:a16="http://schemas.microsoft.com/office/drawing/2014/main" id="{ACBED5DA-132A-3747-BF5D-9B0D7E1C1587}"/>
                </a:ext>
              </a:extLst>
            </p:cNvPr>
            <p:cNvSpPr/>
            <p:nvPr/>
          </p:nvSpPr>
          <p:spPr>
            <a:xfrm>
              <a:off x="9654894" y="3453089"/>
              <a:ext cx="1881348" cy="1659528"/>
            </a:xfrm>
            <a:custGeom>
              <a:avLst/>
              <a:gdLst/>
              <a:ahLst/>
              <a:cxnLst/>
              <a:rect l="l" t="t" r="r" b="b"/>
              <a:pathLst>
                <a:path w="39184" h="34564" extrusionOk="0">
                  <a:moveTo>
                    <a:pt x="11490" y="0"/>
                  </a:moveTo>
                  <a:cubicBezTo>
                    <a:pt x="10323" y="0"/>
                    <a:pt x="9251" y="619"/>
                    <a:pt x="8680" y="1619"/>
                  </a:cubicBezTo>
                  <a:lnTo>
                    <a:pt x="572" y="15657"/>
                  </a:lnTo>
                  <a:cubicBezTo>
                    <a:pt x="0" y="16657"/>
                    <a:pt x="0" y="17895"/>
                    <a:pt x="572" y="18907"/>
                  </a:cubicBezTo>
                  <a:lnTo>
                    <a:pt x="8680" y="32933"/>
                  </a:lnTo>
                  <a:cubicBezTo>
                    <a:pt x="9251" y="33945"/>
                    <a:pt x="10323" y="34564"/>
                    <a:pt x="11490" y="34564"/>
                  </a:cubicBezTo>
                  <a:lnTo>
                    <a:pt x="27694" y="34564"/>
                  </a:lnTo>
                  <a:cubicBezTo>
                    <a:pt x="28849" y="34564"/>
                    <a:pt x="29920" y="33945"/>
                    <a:pt x="30504" y="32933"/>
                  </a:cubicBezTo>
                  <a:lnTo>
                    <a:pt x="38612" y="18907"/>
                  </a:lnTo>
                  <a:cubicBezTo>
                    <a:pt x="39183" y="17895"/>
                    <a:pt x="39183" y="16657"/>
                    <a:pt x="38612" y="15657"/>
                  </a:cubicBezTo>
                  <a:lnTo>
                    <a:pt x="30504" y="1619"/>
                  </a:lnTo>
                  <a:cubicBezTo>
                    <a:pt x="29920" y="619"/>
                    <a:pt x="28849" y="0"/>
                    <a:pt x="27694" y="0"/>
                  </a:cubicBezTo>
                  <a:close/>
                </a:path>
              </a:pathLst>
            </a:custGeom>
            <a:solidFill>
              <a:srgbClr val="FFFFFF"/>
            </a:solidFill>
            <a:ln>
              <a:noFill/>
            </a:ln>
          </p:spPr>
          <p:txBody>
            <a:bodyPr spcFirstLastPara="1" wrap="square" lIns="91425" tIns="91425" rIns="91425" bIns="91425" anchor="ctr" anchorCtr="0">
              <a:noAutofit/>
            </a:bodyPr>
            <a:lstStyle/>
            <a:p>
              <a:pPr algn="ctr">
                <a:buClr>
                  <a:schemeClr val="dk1"/>
                </a:buClr>
                <a:buSzPts val="1100"/>
              </a:pPr>
              <a:r>
                <a:rPr lang="ar-SA" sz="2400" b="1" dirty="0">
                  <a:latin typeface="Fira Sans Extra Condensed Medium"/>
                  <a:ea typeface="Fira Sans Extra Condensed Medium"/>
                  <a:cs typeface="Fira Sans Extra Condensed Medium"/>
                  <a:sym typeface="Fira Sans Extra Condensed Medium"/>
                </a:rPr>
                <a:t>الأنشطة الرقابية</a:t>
              </a:r>
              <a:endParaRPr lang="ar-SA" sz="2800" b="1" dirty="0"/>
            </a:p>
          </p:txBody>
        </p:sp>
        <p:sp>
          <p:nvSpPr>
            <p:cNvPr id="17" name="Google Shape;1798;p41">
              <a:extLst>
                <a:ext uri="{FF2B5EF4-FFF2-40B4-BE49-F238E27FC236}">
                  <a16:creationId xmlns:a16="http://schemas.microsoft.com/office/drawing/2014/main" id="{E8A24A50-ADDE-E845-BA5F-6386B680B12C}"/>
                </a:ext>
              </a:extLst>
            </p:cNvPr>
            <p:cNvSpPr/>
            <p:nvPr/>
          </p:nvSpPr>
          <p:spPr>
            <a:xfrm>
              <a:off x="10248913" y="3024907"/>
              <a:ext cx="693454" cy="692878"/>
            </a:xfrm>
            <a:custGeom>
              <a:avLst/>
              <a:gdLst/>
              <a:ahLst/>
              <a:cxnLst/>
              <a:rect l="l" t="t" r="r" b="b"/>
              <a:pathLst>
                <a:path w="14443" h="14431" extrusionOk="0">
                  <a:moveTo>
                    <a:pt x="7216" y="0"/>
                  </a:moveTo>
                  <a:cubicBezTo>
                    <a:pt x="3239" y="0"/>
                    <a:pt x="1" y="3227"/>
                    <a:pt x="1" y="7215"/>
                  </a:cubicBezTo>
                  <a:cubicBezTo>
                    <a:pt x="1" y="11204"/>
                    <a:pt x="3239" y="14431"/>
                    <a:pt x="7216" y="14431"/>
                  </a:cubicBezTo>
                  <a:cubicBezTo>
                    <a:pt x="11204" y="14431"/>
                    <a:pt x="14443" y="11204"/>
                    <a:pt x="14443" y="7215"/>
                  </a:cubicBezTo>
                  <a:cubicBezTo>
                    <a:pt x="14443" y="3227"/>
                    <a:pt x="11204" y="0"/>
                    <a:pt x="7216" y="0"/>
                  </a:cubicBezTo>
                  <a:close/>
                </a:path>
              </a:pathLst>
            </a:custGeom>
            <a:solidFill>
              <a:srgbClr val="46A58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800;p41">
              <a:extLst>
                <a:ext uri="{FF2B5EF4-FFF2-40B4-BE49-F238E27FC236}">
                  <a16:creationId xmlns:a16="http://schemas.microsoft.com/office/drawing/2014/main" id="{CF041754-7DCF-0541-8709-8F5AB9549AE3}"/>
                </a:ext>
              </a:extLst>
            </p:cNvPr>
            <p:cNvSpPr/>
            <p:nvPr/>
          </p:nvSpPr>
          <p:spPr>
            <a:xfrm>
              <a:off x="10333200" y="3106310"/>
              <a:ext cx="530065" cy="530066"/>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ar-SA" sz="2400" b="1" dirty="0">
                  <a:solidFill>
                    <a:srgbClr val="59758E"/>
                  </a:solidFill>
                  <a:latin typeface="Fira Sans Extra Condensed Medium"/>
                  <a:ea typeface="Fira Sans Extra Condensed Medium"/>
                  <a:cs typeface="Fira Sans Extra Condensed Medium"/>
                  <a:sym typeface="Fira Sans Extra Condensed Medium"/>
                </a:rPr>
                <a:t>٣</a:t>
              </a:r>
              <a:endParaRPr sz="1500" b="1" dirty="0">
                <a:solidFill>
                  <a:srgbClr val="59758E"/>
                </a:solidFill>
                <a:latin typeface="Fira Sans Extra Condensed Medium"/>
                <a:ea typeface="Fira Sans Extra Condensed Medium"/>
                <a:cs typeface="Fira Sans Extra Condensed Medium"/>
                <a:sym typeface="Fira Sans Extra Condensed Medium"/>
              </a:endParaRPr>
            </a:p>
          </p:txBody>
        </p:sp>
      </p:grpSp>
      <p:sp>
        <p:nvSpPr>
          <p:cNvPr id="10" name="مستطيل مستدير الزوايا 9">
            <a:extLst>
              <a:ext uri="{FF2B5EF4-FFF2-40B4-BE49-F238E27FC236}">
                <a16:creationId xmlns:a16="http://schemas.microsoft.com/office/drawing/2014/main" id="{D13A0CA1-F8FC-4242-9D31-D5D42B7CC3EF}"/>
              </a:ext>
            </a:extLst>
          </p:cNvPr>
          <p:cNvSpPr/>
          <p:nvPr/>
        </p:nvSpPr>
        <p:spPr>
          <a:xfrm>
            <a:off x="568833" y="1702336"/>
            <a:ext cx="11054333" cy="44156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r>
              <a:rPr lang="ar-SA" sz="2800" dirty="0">
                <a:solidFill>
                  <a:schemeClr val="tx1"/>
                </a:solidFill>
                <a:latin typeface="Calibri" panose="020F0502020204030204" pitchFamily="34" charset="0"/>
                <a:ea typeface="+mj-ea"/>
                <a:cs typeface="Calibri" panose="020F0502020204030204" pitchFamily="34" charset="0"/>
              </a:rPr>
              <a:t>من أجل تسيير الموارد البشرية بشكل جيـد ينبغـي تـوفير مجموعـة مـن الإجـراءات والآليـات الـتي تسـاهم في الرقابة على الأنشطة المرتبطة بنظـام الرقابـة علـى المـوارد البشـرية وهـذا حسـب الوظـائف المختلفـة الـتي تقـوم بهـا مصـلحة المـوارد البشـرية في المنظمة ومنها :</a:t>
            </a:r>
          </a:p>
          <a:p>
            <a:pPr algn="just"/>
            <a:endParaRPr lang="ar-SA" sz="2800" dirty="0">
              <a:solidFill>
                <a:schemeClr val="tx1"/>
              </a:solidFill>
              <a:latin typeface="Calibri" panose="020F0502020204030204" pitchFamily="34" charset="0"/>
              <a:ea typeface="+mj-ea"/>
              <a:cs typeface="Calibri" panose="020F0502020204030204" pitchFamily="34" charset="0"/>
            </a:endParaRPr>
          </a:p>
          <a:p>
            <a:pPr marL="457200" indent="-457200" algn="just">
              <a:buFont typeface="Arial" panose="020B0604020202020204" pitchFamily="34" charset="0"/>
              <a:buChar char="•"/>
            </a:pPr>
            <a:r>
              <a:rPr lang="ar-SA" sz="2400" b="1" dirty="0">
                <a:solidFill>
                  <a:srgbClr val="46A589"/>
                </a:solidFill>
                <a:latin typeface="Calibri" panose="020F0502020204030204" pitchFamily="34" charset="0"/>
                <a:ea typeface="+mj-ea"/>
                <a:cs typeface="Calibri" panose="020F0502020204030204" pitchFamily="34" charset="0"/>
              </a:rPr>
              <a:t>الفصـل بـين المهـام </a:t>
            </a:r>
          </a:p>
          <a:p>
            <a:pPr marL="457200" indent="-457200" algn="just">
              <a:buFont typeface="Arial" panose="020B0604020202020204" pitchFamily="34" charset="0"/>
              <a:buChar char="•"/>
            </a:pPr>
            <a:r>
              <a:rPr lang="ar-SA" sz="2400" b="1" dirty="0">
                <a:solidFill>
                  <a:srgbClr val="46A589"/>
                </a:solidFill>
                <a:latin typeface="Calibri" panose="020F0502020204030204" pitchFamily="34" charset="0"/>
                <a:ea typeface="+mj-ea"/>
                <a:cs typeface="Calibri" panose="020F0502020204030204" pitchFamily="34" charset="0"/>
              </a:rPr>
              <a:t>توزيع الصلاحيات</a:t>
            </a:r>
          </a:p>
          <a:p>
            <a:pPr marL="457200" indent="-457200" algn="just">
              <a:buFont typeface="Arial" panose="020B0604020202020204" pitchFamily="34" charset="0"/>
              <a:buChar char="•"/>
            </a:pPr>
            <a:r>
              <a:rPr lang="ar-SA" sz="2400" b="1" dirty="0">
                <a:solidFill>
                  <a:srgbClr val="46A589"/>
                </a:solidFill>
                <a:latin typeface="Calibri" panose="020F0502020204030204" pitchFamily="34" charset="0"/>
                <a:ea typeface="+mj-ea"/>
                <a:cs typeface="Calibri" panose="020F0502020204030204" pitchFamily="34" charset="0"/>
              </a:rPr>
              <a:t>الوثائق والسجلات الملائمة</a:t>
            </a:r>
          </a:p>
          <a:p>
            <a:pPr marL="457200" indent="-457200" algn="just">
              <a:buFont typeface="Arial" panose="020B0604020202020204" pitchFamily="34" charset="0"/>
              <a:buChar char="•"/>
            </a:pPr>
            <a:r>
              <a:rPr lang="ar-SA" sz="2400" b="1" dirty="0">
                <a:solidFill>
                  <a:srgbClr val="46A589"/>
                </a:solidFill>
                <a:latin typeface="Calibri" panose="020F0502020204030204" pitchFamily="34" charset="0"/>
                <a:ea typeface="+mj-ea"/>
                <a:cs typeface="Calibri" panose="020F0502020204030204" pitchFamily="34" charset="0"/>
              </a:rPr>
              <a:t>الرقابة المادية على الأصول والدفاتر</a:t>
            </a:r>
          </a:p>
          <a:p>
            <a:pPr algn="just"/>
            <a:endParaRPr lang="ar-SA" sz="2800" dirty="0">
              <a:solidFill>
                <a:schemeClr val="tx1"/>
              </a:solidFill>
              <a:latin typeface="Calibri" panose="020F0502020204030204" pitchFamily="34" charset="0"/>
              <a:ea typeface="+mj-ea"/>
              <a:cs typeface="Calibri" panose="020F0502020204030204" pitchFamily="34" charset="0"/>
            </a:endParaRPr>
          </a:p>
        </p:txBody>
      </p:sp>
      <p:sp>
        <p:nvSpPr>
          <p:cNvPr id="23" name="عنوان 5">
            <a:extLst>
              <a:ext uri="{FF2B5EF4-FFF2-40B4-BE49-F238E27FC236}">
                <a16:creationId xmlns:a16="http://schemas.microsoft.com/office/drawing/2014/main" id="{58724AE6-0B7B-CA41-991C-42A4B8AAC5F5}"/>
              </a:ext>
            </a:extLst>
          </p:cNvPr>
          <p:cNvSpPr>
            <a:spLocks noGrp="1"/>
          </p:cNvSpPr>
          <p:nvPr>
            <p:ph type="title"/>
          </p:nvPr>
        </p:nvSpPr>
        <p:spPr>
          <a:xfrm>
            <a:off x="1401612" y="376773"/>
            <a:ext cx="7966376" cy="1325563"/>
          </a:xfrm>
        </p:spPr>
        <p:txBody>
          <a:bodyPr/>
          <a:lstStyle/>
          <a:p>
            <a:pPr algn="ctr"/>
            <a:r>
              <a:rPr lang="ar-SA" b="1" dirty="0">
                <a:latin typeface="Calibri" panose="020F0502020204030204" pitchFamily="34" charset="0"/>
                <a:cs typeface="Calibri" panose="020F0502020204030204" pitchFamily="34" charset="0"/>
              </a:rPr>
              <a:t>مكونات الرقابة الداخلية للموارد البشرية</a:t>
            </a:r>
          </a:p>
        </p:txBody>
      </p:sp>
      <p:pic>
        <p:nvPicPr>
          <p:cNvPr id="14" name="صورة 13" descr="صورة تحتوي على نص, كتاب&#10;&#10;تم إنشاء الوصف تلقائياً">
            <a:extLst>
              <a:ext uri="{FF2B5EF4-FFF2-40B4-BE49-F238E27FC236}">
                <a16:creationId xmlns:a16="http://schemas.microsoft.com/office/drawing/2014/main" id="{28DEC05D-8C58-7F47-ADB5-2C78BDC79429}"/>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pic>
        <p:nvPicPr>
          <p:cNvPr id="11" name="صورة 10">
            <a:extLst>
              <a:ext uri="{FF2B5EF4-FFF2-40B4-BE49-F238E27FC236}">
                <a16:creationId xmlns:a16="http://schemas.microsoft.com/office/drawing/2014/main" id="{9EE62D76-74CE-8D4C-A0F9-715E5B621333}"/>
              </a:ext>
            </a:extLst>
          </p:cNvPr>
          <p:cNvPicPr>
            <a:picLocks noChangeAspect="1"/>
          </p:cNvPicPr>
          <p:nvPr/>
        </p:nvPicPr>
        <p:blipFill rotWithShape="1">
          <a:blip r:embed="rId3">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28500482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صورة 10" descr="صورة تحتوي على نص, كتاب&#10;&#10;تم إنشاء الوصف تلقائياً">
            <a:extLst>
              <a:ext uri="{FF2B5EF4-FFF2-40B4-BE49-F238E27FC236}">
                <a16:creationId xmlns:a16="http://schemas.microsoft.com/office/drawing/2014/main" id="{5D5E2F03-E0B7-AE45-ADF5-47BEE25E6ADD}"/>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 name="مجموعة 3">
            <a:extLst>
              <a:ext uri="{FF2B5EF4-FFF2-40B4-BE49-F238E27FC236}">
                <a16:creationId xmlns:a16="http://schemas.microsoft.com/office/drawing/2014/main" id="{567C2A82-9DCD-7B44-9E1A-98184A4BF58C}"/>
              </a:ext>
            </a:extLst>
          </p:cNvPr>
          <p:cNvGrpSpPr/>
          <p:nvPr/>
        </p:nvGrpSpPr>
        <p:grpSpPr>
          <a:xfrm>
            <a:off x="10383691" y="133697"/>
            <a:ext cx="1577735" cy="1551214"/>
            <a:chOff x="9438787" y="3024907"/>
            <a:chExt cx="2313563" cy="2274673"/>
          </a:xfrm>
        </p:grpSpPr>
        <p:sp>
          <p:nvSpPr>
            <p:cNvPr id="12" name="Google Shape;1796;p41">
              <a:extLst>
                <a:ext uri="{FF2B5EF4-FFF2-40B4-BE49-F238E27FC236}">
                  <a16:creationId xmlns:a16="http://schemas.microsoft.com/office/drawing/2014/main" id="{B399668F-A662-AE42-BB7B-3BC2D3D9840E}"/>
                </a:ext>
              </a:extLst>
            </p:cNvPr>
            <p:cNvSpPr/>
            <p:nvPr/>
          </p:nvSpPr>
          <p:spPr>
            <a:xfrm>
              <a:off x="9438787" y="3266125"/>
              <a:ext cx="2313563" cy="2033455"/>
            </a:xfrm>
            <a:custGeom>
              <a:avLst/>
              <a:gdLst/>
              <a:ahLst/>
              <a:cxnLst/>
              <a:rect l="l" t="t" r="r" b="b"/>
              <a:pathLst>
                <a:path w="48186" h="42352" extrusionOk="0">
                  <a:moveTo>
                    <a:pt x="13740" y="1"/>
                  </a:moveTo>
                  <a:cubicBezTo>
                    <a:pt x="12585" y="1"/>
                    <a:pt x="11514" y="620"/>
                    <a:pt x="10930" y="1620"/>
                  </a:cubicBezTo>
                  <a:lnTo>
                    <a:pt x="584" y="19551"/>
                  </a:lnTo>
                  <a:cubicBezTo>
                    <a:pt x="0" y="20551"/>
                    <a:pt x="0" y="21789"/>
                    <a:pt x="584" y="22801"/>
                  </a:cubicBezTo>
                  <a:lnTo>
                    <a:pt x="10930" y="40720"/>
                  </a:lnTo>
                  <a:cubicBezTo>
                    <a:pt x="11514" y="41732"/>
                    <a:pt x="12585" y="42351"/>
                    <a:pt x="13740" y="42351"/>
                  </a:cubicBezTo>
                  <a:lnTo>
                    <a:pt x="34445" y="42351"/>
                  </a:lnTo>
                  <a:cubicBezTo>
                    <a:pt x="35600" y="42351"/>
                    <a:pt x="36672" y="41732"/>
                    <a:pt x="37255" y="40720"/>
                  </a:cubicBezTo>
                  <a:lnTo>
                    <a:pt x="47602" y="22801"/>
                  </a:lnTo>
                  <a:cubicBezTo>
                    <a:pt x="48185" y="21789"/>
                    <a:pt x="48185" y="20551"/>
                    <a:pt x="47602" y="19551"/>
                  </a:cubicBezTo>
                  <a:lnTo>
                    <a:pt x="37255" y="1620"/>
                  </a:lnTo>
                  <a:cubicBezTo>
                    <a:pt x="36672" y="620"/>
                    <a:pt x="35600" y="1"/>
                    <a:pt x="34445" y="1"/>
                  </a:cubicBezTo>
                  <a:close/>
                </a:path>
              </a:pathLst>
            </a:custGeom>
            <a:solidFill>
              <a:srgbClr val="30A4A5"/>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3" name="Google Shape;1797;p41">
              <a:extLst>
                <a:ext uri="{FF2B5EF4-FFF2-40B4-BE49-F238E27FC236}">
                  <a16:creationId xmlns:a16="http://schemas.microsoft.com/office/drawing/2014/main" id="{ACBED5DA-132A-3747-BF5D-9B0D7E1C1587}"/>
                </a:ext>
              </a:extLst>
            </p:cNvPr>
            <p:cNvSpPr/>
            <p:nvPr/>
          </p:nvSpPr>
          <p:spPr>
            <a:xfrm>
              <a:off x="9654894" y="3453089"/>
              <a:ext cx="1881348" cy="1659528"/>
            </a:xfrm>
            <a:custGeom>
              <a:avLst/>
              <a:gdLst/>
              <a:ahLst/>
              <a:cxnLst/>
              <a:rect l="l" t="t" r="r" b="b"/>
              <a:pathLst>
                <a:path w="39184" h="34564" extrusionOk="0">
                  <a:moveTo>
                    <a:pt x="11490" y="0"/>
                  </a:moveTo>
                  <a:cubicBezTo>
                    <a:pt x="10323" y="0"/>
                    <a:pt x="9251" y="619"/>
                    <a:pt x="8680" y="1619"/>
                  </a:cubicBezTo>
                  <a:lnTo>
                    <a:pt x="572" y="15657"/>
                  </a:lnTo>
                  <a:cubicBezTo>
                    <a:pt x="0" y="16657"/>
                    <a:pt x="0" y="17895"/>
                    <a:pt x="572" y="18907"/>
                  </a:cubicBezTo>
                  <a:lnTo>
                    <a:pt x="8680" y="32933"/>
                  </a:lnTo>
                  <a:cubicBezTo>
                    <a:pt x="9251" y="33945"/>
                    <a:pt x="10323" y="34564"/>
                    <a:pt x="11490" y="34564"/>
                  </a:cubicBezTo>
                  <a:lnTo>
                    <a:pt x="27694" y="34564"/>
                  </a:lnTo>
                  <a:cubicBezTo>
                    <a:pt x="28849" y="34564"/>
                    <a:pt x="29920" y="33945"/>
                    <a:pt x="30504" y="32933"/>
                  </a:cubicBezTo>
                  <a:lnTo>
                    <a:pt x="38612" y="18907"/>
                  </a:lnTo>
                  <a:cubicBezTo>
                    <a:pt x="39183" y="17895"/>
                    <a:pt x="39183" y="16657"/>
                    <a:pt x="38612" y="15657"/>
                  </a:cubicBezTo>
                  <a:lnTo>
                    <a:pt x="30504" y="1619"/>
                  </a:lnTo>
                  <a:cubicBezTo>
                    <a:pt x="29920" y="619"/>
                    <a:pt x="28849" y="0"/>
                    <a:pt x="27694" y="0"/>
                  </a:cubicBezTo>
                  <a:close/>
                </a:path>
              </a:pathLst>
            </a:custGeom>
            <a:solidFill>
              <a:srgbClr val="FFFFFF"/>
            </a:solidFill>
            <a:ln>
              <a:noFill/>
            </a:ln>
          </p:spPr>
          <p:txBody>
            <a:bodyPr spcFirstLastPara="1" wrap="square" lIns="91425" tIns="91425" rIns="91425" bIns="91425" anchor="ctr" anchorCtr="0">
              <a:noAutofit/>
            </a:bodyPr>
            <a:lstStyle/>
            <a:p>
              <a:pPr algn="ctr">
                <a:buClr>
                  <a:schemeClr val="dk1"/>
                </a:buClr>
                <a:buSzPts val="1100"/>
              </a:pPr>
              <a:r>
                <a:rPr lang="ar-SA" sz="2400" b="1" dirty="0">
                  <a:latin typeface="Fira Sans Extra Condensed Medium"/>
                  <a:ea typeface="Fira Sans Extra Condensed Medium"/>
                  <a:cs typeface="Fira Sans Extra Condensed Medium"/>
                  <a:sym typeface="Fira Sans Extra Condensed Medium"/>
                </a:rPr>
                <a:t>المعلومات والاتصال</a:t>
              </a:r>
              <a:endParaRPr lang="ar-SA" sz="2800" b="1" dirty="0"/>
            </a:p>
          </p:txBody>
        </p:sp>
        <p:sp>
          <p:nvSpPr>
            <p:cNvPr id="17" name="Google Shape;1798;p41">
              <a:extLst>
                <a:ext uri="{FF2B5EF4-FFF2-40B4-BE49-F238E27FC236}">
                  <a16:creationId xmlns:a16="http://schemas.microsoft.com/office/drawing/2014/main" id="{E8A24A50-ADDE-E845-BA5F-6386B680B12C}"/>
                </a:ext>
              </a:extLst>
            </p:cNvPr>
            <p:cNvSpPr/>
            <p:nvPr/>
          </p:nvSpPr>
          <p:spPr>
            <a:xfrm>
              <a:off x="10248913" y="3024907"/>
              <a:ext cx="693454" cy="692878"/>
            </a:xfrm>
            <a:custGeom>
              <a:avLst/>
              <a:gdLst/>
              <a:ahLst/>
              <a:cxnLst/>
              <a:rect l="l" t="t" r="r" b="b"/>
              <a:pathLst>
                <a:path w="14443" h="14431" extrusionOk="0">
                  <a:moveTo>
                    <a:pt x="7216" y="0"/>
                  </a:moveTo>
                  <a:cubicBezTo>
                    <a:pt x="3239" y="0"/>
                    <a:pt x="1" y="3227"/>
                    <a:pt x="1" y="7215"/>
                  </a:cubicBezTo>
                  <a:cubicBezTo>
                    <a:pt x="1" y="11204"/>
                    <a:pt x="3239" y="14431"/>
                    <a:pt x="7216" y="14431"/>
                  </a:cubicBezTo>
                  <a:cubicBezTo>
                    <a:pt x="11204" y="14431"/>
                    <a:pt x="14443" y="11204"/>
                    <a:pt x="14443" y="7215"/>
                  </a:cubicBezTo>
                  <a:cubicBezTo>
                    <a:pt x="14443" y="3227"/>
                    <a:pt x="11204" y="0"/>
                    <a:pt x="7216" y="0"/>
                  </a:cubicBezTo>
                  <a:close/>
                </a:path>
              </a:pathLst>
            </a:custGeom>
            <a:solidFill>
              <a:srgbClr val="30A4A5"/>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800;p41">
              <a:extLst>
                <a:ext uri="{FF2B5EF4-FFF2-40B4-BE49-F238E27FC236}">
                  <a16:creationId xmlns:a16="http://schemas.microsoft.com/office/drawing/2014/main" id="{CF041754-7DCF-0541-8709-8F5AB9549AE3}"/>
                </a:ext>
              </a:extLst>
            </p:cNvPr>
            <p:cNvSpPr/>
            <p:nvPr/>
          </p:nvSpPr>
          <p:spPr>
            <a:xfrm>
              <a:off x="10333200" y="3106310"/>
              <a:ext cx="530065" cy="530066"/>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ar-SA" sz="2400" b="1" dirty="0">
                  <a:solidFill>
                    <a:srgbClr val="59758E"/>
                  </a:solidFill>
                  <a:latin typeface="Fira Sans Extra Condensed Medium"/>
                  <a:ea typeface="Fira Sans Extra Condensed Medium"/>
                  <a:cs typeface="Fira Sans Extra Condensed Medium"/>
                  <a:sym typeface="Fira Sans Extra Condensed Medium"/>
                </a:rPr>
                <a:t>٤</a:t>
              </a:r>
              <a:endParaRPr sz="1500" b="1" dirty="0">
                <a:solidFill>
                  <a:srgbClr val="59758E"/>
                </a:solidFill>
                <a:latin typeface="Fira Sans Extra Condensed Medium"/>
                <a:ea typeface="Fira Sans Extra Condensed Medium"/>
                <a:cs typeface="Fira Sans Extra Condensed Medium"/>
                <a:sym typeface="Fira Sans Extra Condensed Medium"/>
              </a:endParaRPr>
            </a:p>
          </p:txBody>
        </p:sp>
      </p:grpSp>
      <p:sp>
        <p:nvSpPr>
          <p:cNvPr id="10" name="مستطيل مستدير الزوايا 9">
            <a:extLst>
              <a:ext uri="{FF2B5EF4-FFF2-40B4-BE49-F238E27FC236}">
                <a16:creationId xmlns:a16="http://schemas.microsoft.com/office/drawing/2014/main" id="{D13A0CA1-F8FC-4242-9D31-D5D42B7CC3EF}"/>
              </a:ext>
            </a:extLst>
          </p:cNvPr>
          <p:cNvSpPr/>
          <p:nvPr/>
        </p:nvSpPr>
        <p:spPr>
          <a:xfrm>
            <a:off x="568833" y="1702336"/>
            <a:ext cx="11054333" cy="44156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r>
              <a:rPr lang="ar-SA" sz="2800" dirty="0">
                <a:solidFill>
                  <a:schemeClr val="tx1"/>
                </a:solidFill>
                <a:latin typeface="Calibri" panose="020F0502020204030204" pitchFamily="34" charset="0"/>
                <a:ea typeface="+mj-ea"/>
                <a:cs typeface="Calibri" panose="020F0502020204030204" pitchFamily="34" charset="0"/>
              </a:rPr>
              <a:t>يعتمــد نجــاح نظــام الرقابــة الداخليـة للمــوارد البشــرية علــى تــوفير معلومـات والإحاطــة بــه بالنســبة لــلإدارة وبالنســبة للمــوظفين وهــذا مــن خــلال الإعــلام المتواصــل مــن طــرف الإدارة لكــل المســتجدات والإجــراءات والتعليمــات المــرتبط بهم والـتي يمكــن أن تـؤثر علــى مسـارهم المهــني في المنظمة، وهــذا مــن خـلال اللقــاءات المباشـرة ، المراسلات، والأدلـة الإرشــادية. مــن جهـة أخـرى ينبغـي أن يحتوي نظـام الرقابـة الداخليـة علـى مجموعـة مـن الآليـات والإجـراءات الـتي تسـمح لـلإدارة بتجميـع المعلومـات حـول كافـة الجوانـب المتعلقـة بـالموارد البشـرية والـتي يمكـن استغلالها مـن أجـل تحقيـق أعلـى كفـاءة ممكنـة في تسـيير هـذه المـوارد.</a:t>
            </a:r>
          </a:p>
        </p:txBody>
      </p:sp>
      <p:sp>
        <p:nvSpPr>
          <p:cNvPr id="23" name="عنوان 5">
            <a:extLst>
              <a:ext uri="{FF2B5EF4-FFF2-40B4-BE49-F238E27FC236}">
                <a16:creationId xmlns:a16="http://schemas.microsoft.com/office/drawing/2014/main" id="{58724AE6-0B7B-CA41-991C-42A4B8AAC5F5}"/>
              </a:ext>
            </a:extLst>
          </p:cNvPr>
          <p:cNvSpPr>
            <a:spLocks noGrp="1"/>
          </p:cNvSpPr>
          <p:nvPr>
            <p:ph type="title"/>
          </p:nvPr>
        </p:nvSpPr>
        <p:spPr>
          <a:xfrm>
            <a:off x="1401612" y="376773"/>
            <a:ext cx="7966376" cy="1325563"/>
          </a:xfrm>
        </p:spPr>
        <p:txBody>
          <a:bodyPr/>
          <a:lstStyle/>
          <a:p>
            <a:pPr algn="ctr"/>
            <a:r>
              <a:rPr lang="ar-SA" b="1" dirty="0">
                <a:latin typeface="Calibri" panose="020F0502020204030204" pitchFamily="34" charset="0"/>
                <a:cs typeface="Calibri" panose="020F0502020204030204" pitchFamily="34" charset="0"/>
              </a:rPr>
              <a:t>مكونات الرقابة الداخلية للموارد البشرية</a:t>
            </a:r>
          </a:p>
        </p:txBody>
      </p:sp>
    </p:spTree>
    <p:extLst>
      <p:ext uri="{BB962C8B-B14F-4D97-AF65-F5344CB8AC3E}">
        <p14:creationId xmlns:p14="http://schemas.microsoft.com/office/powerpoint/2010/main" val="38945834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صورة 10" descr="صورة تحتوي على نص, كتاب&#10;&#10;تم إنشاء الوصف تلقائياً">
            <a:extLst>
              <a:ext uri="{FF2B5EF4-FFF2-40B4-BE49-F238E27FC236}">
                <a16:creationId xmlns:a16="http://schemas.microsoft.com/office/drawing/2014/main" id="{B3F62ABB-661E-E045-86FA-FAF9EC35D862}"/>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 name="مجموعة 3">
            <a:extLst>
              <a:ext uri="{FF2B5EF4-FFF2-40B4-BE49-F238E27FC236}">
                <a16:creationId xmlns:a16="http://schemas.microsoft.com/office/drawing/2014/main" id="{567C2A82-9DCD-7B44-9E1A-98184A4BF58C}"/>
              </a:ext>
            </a:extLst>
          </p:cNvPr>
          <p:cNvGrpSpPr/>
          <p:nvPr/>
        </p:nvGrpSpPr>
        <p:grpSpPr>
          <a:xfrm>
            <a:off x="10383691" y="133697"/>
            <a:ext cx="1577735" cy="1551214"/>
            <a:chOff x="9438787" y="3024907"/>
            <a:chExt cx="2313563" cy="2274673"/>
          </a:xfrm>
        </p:grpSpPr>
        <p:sp>
          <p:nvSpPr>
            <p:cNvPr id="12" name="Google Shape;1796;p41">
              <a:extLst>
                <a:ext uri="{FF2B5EF4-FFF2-40B4-BE49-F238E27FC236}">
                  <a16:creationId xmlns:a16="http://schemas.microsoft.com/office/drawing/2014/main" id="{B399668F-A662-AE42-BB7B-3BC2D3D9840E}"/>
                </a:ext>
              </a:extLst>
            </p:cNvPr>
            <p:cNvSpPr/>
            <p:nvPr/>
          </p:nvSpPr>
          <p:spPr>
            <a:xfrm>
              <a:off x="9438787" y="3266125"/>
              <a:ext cx="2313563" cy="2033455"/>
            </a:xfrm>
            <a:custGeom>
              <a:avLst/>
              <a:gdLst/>
              <a:ahLst/>
              <a:cxnLst/>
              <a:rect l="l" t="t" r="r" b="b"/>
              <a:pathLst>
                <a:path w="48186" h="42352" extrusionOk="0">
                  <a:moveTo>
                    <a:pt x="13740" y="1"/>
                  </a:moveTo>
                  <a:cubicBezTo>
                    <a:pt x="12585" y="1"/>
                    <a:pt x="11514" y="620"/>
                    <a:pt x="10930" y="1620"/>
                  </a:cubicBezTo>
                  <a:lnTo>
                    <a:pt x="584" y="19551"/>
                  </a:lnTo>
                  <a:cubicBezTo>
                    <a:pt x="0" y="20551"/>
                    <a:pt x="0" y="21789"/>
                    <a:pt x="584" y="22801"/>
                  </a:cubicBezTo>
                  <a:lnTo>
                    <a:pt x="10930" y="40720"/>
                  </a:lnTo>
                  <a:cubicBezTo>
                    <a:pt x="11514" y="41732"/>
                    <a:pt x="12585" y="42351"/>
                    <a:pt x="13740" y="42351"/>
                  </a:cubicBezTo>
                  <a:lnTo>
                    <a:pt x="34445" y="42351"/>
                  </a:lnTo>
                  <a:cubicBezTo>
                    <a:pt x="35600" y="42351"/>
                    <a:pt x="36672" y="41732"/>
                    <a:pt x="37255" y="40720"/>
                  </a:cubicBezTo>
                  <a:lnTo>
                    <a:pt x="47602" y="22801"/>
                  </a:lnTo>
                  <a:cubicBezTo>
                    <a:pt x="48185" y="21789"/>
                    <a:pt x="48185" y="20551"/>
                    <a:pt x="47602" y="19551"/>
                  </a:cubicBezTo>
                  <a:lnTo>
                    <a:pt x="37255" y="1620"/>
                  </a:lnTo>
                  <a:cubicBezTo>
                    <a:pt x="36672" y="620"/>
                    <a:pt x="35600" y="1"/>
                    <a:pt x="34445" y="1"/>
                  </a:cubicBezTo>
                  <a:close/>
                </a:path>
              </a:pathLst>
            </a:custGeom>
            <a:solidFill>
              <a:srgbClr val="86C0B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3" name="Google Shape;1797;p41">
              <a:extLst>
                <a:ext uri="{FF2B5EF4-FFF2-40B4-BE49-F238E27FC236}">
                  <a16:creationId xmlns:a16="http://schemas.microsoft.com/office/drawing/2014/main" id="{ACBED5DA-132A-3747-BF5D-9B0D7E1C1587}"/>
                </a:ext>
              </a:extLst>
            </p:cNvPr>
            <p:cNvSpPr/>
            <p:nvPr/>
          </p:nvSpPr>
          <p:spPr>
            <a:xfrm>
              <a:off x="9654894" y="3453089"/>
              <a:ext cx="1881348" cy="1659528"/>
            </a:xfrm>
            <a:custGeom>
              <a:avLst/>
              <a:gdLst/>
              <a:ahLst/>
              <a:cxnLst/>
              <a:rect l="l" t="t" r="r" b="b"/>
              <a:pathLst>
                <a:path w="39184" h="34564" extrusionOk="0">
                  <a:moveTo>
                    <a:pt x="11490" y="0"/>
                  </a:moveTo>
                  <a:cubicBezTo>
                    <a:pt x="10323" y="0"/>
                    <a:pt x="9251" y="619"/>
                    <a:pt x="8680" y="1619"/>
                  </a:cubicBezTo>
                  <a:lnTo>
                    <a:pt x="572" y="15657"/>
                  </a:lnTo>
                  <a:cubicBezTo>
                    <a:pt x="0" y="16657"/>
                    <a:pt x="0" y="17895"/>
                    <a:pt x="572" y="18907"/>
                  </a:cubicBezTo>
                  <a:lnTo>
                    <a:pt x="8680" y="32933"/>
                  </a:lnTo>
                  <a:cubicBezTo>
                    <a:pt x="9251" y="33945"/>
                    <a:pt x="10323" y="34564"/>
                    <a:pt x="11490" y="34564"/>
                  </a:cubicBezTo>
                  <a:lnTo>
                    <a:pt x="27694" y="34564"/>
                  </a:lnTo>
                  <a:cubicBezTo>
                    <a:pt x="28849" y="34564"/>
                    <a:pt x="29920" y="33945"/>
                    <a:pt x="30504" y="32933"/>
                  </a:cubicBezTo>
                  <a:lnTo>
                    <a:pt x="38612" y="18907"/>
                  </a:lnTo>
                  <a:cubicBezTo>
                    <a:pt x="39183" y="17895"/>
                    <a:pt x="39183" y="16657"/>
                    <a:pt x="38612" y="15657"/>
                  </a:cubicBezTo>
                  <a:lnTo>
                    <a:pt x="30504" y="1619"/>
                  </a:lnTo>
                  <a:cubicBezTo>
                    <a:pt x="29920" y="619"/>
                    <a:pt x="28849" y="0"/>
                    <a:pt x="27694" y="0"/>
                  </a:cubicBezTo>
                  <a:close/>
                </a:path>
              </a:pathLst>
            </a:custGeom>
            <a:solidFill>
              <a:srgbClr val="FFFFFF"/>
            </a:solidFill>
            <a:ln>
              <a:noFill/>
            </a:ln>
          </p:spPr>
          <p:txBody>
            <a:bodyPr spcFirstLastPara="1" wrap="square" lIns="91425" tIns="91425" rIns="91425" bIns="91425" anchor="ctr" anchorCtr="0">
              <a:noAutofit/>
            </a:bodyPr>
            <a:lstStyle/>
            <a:p>
              <a:pPr algn="ctr">
                <a:buClr>
                  <a:schemeClr val="dk1"/>
                </a:buClr>
                <a:buSzPts val="1100"/>
              </a:pPr>
              <a:r>
                <a:rPr lang="ar-SA" sz="2400" b="1" dirty="0">
                  <a:latin typeface="Fira Sans Extra Condensed Medium"/>
                  <a:ea typeface="Fira Sans Extra Condensed Medium"/>
                  <a:cs typeface="Fira Sans Extra Condensed Medium"/>
                  <a:sym typeface="Fira Sans Extra Condensed Medium"/>
                </a:rPr>
                <a:t>الأداء</a:t>
              </a:r>
              <a:endParaRPr lang="ar-SA" sz="2800" b="1" dirty="0"/>
            </a:p>
          </p:txBody>
        </p:sp>
        <p:sp>
          <p:nvSpPr>
            <p:cNvPr id="17" name="Google Shape;1798;p41">
              <a:extLst>
                <a:ext uri="{FF2B5EF4-FFF2-40B4-BE49-F238E27FC236}">
                  <a16:creationId xmlns:a16="http://schemas.microsoft.com/office/drawing/2014/main" id="{E8A24A50-ADDE-E845-BA5F-6386B680B12C}"/>
                </a:ext>
              </a:extLst>
            </p:cNvPr>
            <p:cNvSpPr/>
            <p:nvPr/>
          </p:nvSpPr>
          <p:spPr>
            <a:xfrm>
              <a:off x="10248913" y="3024907"/>
              <a:ext cx="693454" cy="692878"/>
            </a:xfrm>
            <a:custGeom>
              <a:avLst/>
              <a:gdLst/>
              <a:ahLst/>
              <a:cxnLst/>
              <a:rect l="l" t="t" r="r" b="b"/>
              <a:pathLst>
                <a:path w="14443" h="14431" extrusionOk="0">
                  <a:moveTo>
                    <a:pt x="7216" y="0"/>
                  </a:moveTo>
                  <a:cubicBezTo>
                    <a:pt x="3239" y="0"/>
                    <a:pt x="1" y="3227"/>
                    <a:pt x="1" y="7215"/>
                  </a:cubicBezTo>
                  <a:cubicBezTo>
                    <a:pt x="1" y="11204"/>
                    <a:pt x="3239" y="14431"/>
                    <a:pt x="7216" y="14431"/>
                  </a:cubicBezTo>
                  <a:cubicBezTo>
                    <a:pt x="11204" y="14431"/>
                    <a:pt x="14443" y="11204"/>
                    <a:pt x="14443" y="7215"/>
                  </a:cubicBezTo>
                  <a:cubicBezTo>
                    <a:pt x="14443" y="3227"/>
                    <a:pt x="11204" y="0"/>
                    <a:pt x="7216" y="0"/>
                  </a:cubicBezTo>
                  <a:close/>
                </a:path>
              </a:pathLst>
            </a:custGeom>
            <a:solidFill>
              <a:srgbClr val="86C0B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800;p41">
              <a:extLst>
                <a:ext uri="{FF2B5EF4-FFF2-40B4-BE49-F238E27FC236}">
                  <a16:creationId xmlns:a16="http://schemas.microsoft.com/office/drawing/2014/main" id="{CF041754-7DCF-0541-8709-8F5AB9549AE3}"/>
                </a:ext>
              </a:extLst>
            </p:cNvPr>
            <p:cNvSpPr/>
            <p:nvPr/>
          </p:nvSpPr>
          <p:spPr>
            <a:xfrm>
              <a:off x="10333200" y="3106310"/>
              <a:ext cx="530065" cy="530066"/>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ar-SA" sz="2400" b="1" dirty="0">
                  <a:solidFill>
                    <a:srgbClr val="59758E"/>
                  </a:solidFill>
                  <a:latin typeface="Fira Sans Extra Condensed Medium"/>
                  <a:ea typeface="Fira Sans Extra Condensed Medium"/>
                  <a:cs typeface="Fira Sans Extra Condensed Medium"/>
                  <a:sym typeface="Fira Sans Extra Condensed Medium"/>
                </a:rPr>
                <a:t>٥</a:t>
              </a:r>
              <a:endParaRPr sz="1500" b="1" dirty="0">
                <a:solidFill>
                  <a:srgbClr val="59758E"/>
                </a:solidFill>
                <a:latin typeface="Fira Sans Extra Condensed Medium"/>
                <a:ea typeface="Fira Sans Extra Condensed Medium"/>
                <a:cs typeface="Fira Sans Extra Condensed Medium"/>
                <a:sym typeface="Fira Sans Extra Condensed Medium"/>
              </a:endParaRPr>
            </a:p>
          </p:txBody>
        </p:sp>
      </p:grpSp>
      <p:sp>
        <p:nvSpPr>
          <p:cNvPr id="10" name="مستطيل مستدير الزوايا 9">
            <a:extLst>
              <a:ext uri="{FF2B5EF4-FFF2-40B4-BE49-F238E27FC236}">
                <a16:creationId xmlns:a16="http://schemas.microsoft.com/office/drawing/2014/main" id="{D13A0CA1-F8FC-4242-9D31-D5D42B7CC3EF}"/>
              </a:ext>
            </a:extLst>
          </p:cNvPr>
          <p:cNvSpPr/>
          <p:nvPr/>
        </p:nvSpPr>
        <p:spPr>
          <a:xfrm>
            <a:off x="568833" y="1702336"/>
            <a:ext cx="11054333" cy="44156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r>
              <a:rPr lang="ar-SA" sz="2800" dirty="0">
                <a:solidFill>
                  <a:schemeClr val="tx1"/>
                </a:solidFill>
                <a:latin typeface="Calibri" panose="020F0502020204030204" pitchFamily="34" charset="0"/>
                <a:ea typeface="+mj-ea"/>
                <a:cs typeface="Calibri" panose="020F0502020204030204" pitchFamily="34" charset="0"/>
              </a:rPr>
              <a:t>من أجل التأكد من مدى سلامة مكونات نظام الرقابة الداخلية للموارد البشرية ينبغي الاطلاع على:</a:t>
            </a:r>
          </a:p>
          <a:p>
            <a:pPr algn="just"/>
            <a:endParaRPr lang="ar-SA" sz="2800" dirty="0">
              <a:solidFill>
                <a:schemeClr val="tx1"/>
              </a:solidFill>
              <a:latin typeface="Calibri" panose="020F0502020204030204" pitchFamily="34" charset="0"/>
              <a:ea typeface="+mj-ea"/>
              <a:cs typeface="Calibri" panose="020F0502020204030204" pitchFamily="34" charset="0"/>
            </a:endParaRPr>
          </a:p>
          <a:p>
            <a:pPr marL="342900" indent="-342900" algn="just">
              <a:buFont typeface="Arial" panose="020B0604020202020204" pitchFamily="34" charset="0"/>
              <a:buChar char="•"/>
            </a:pPr>
            <a:r>
              <a:rPr lang="ar-SA" sz="2400" b="1" dirty="0">
                <a:solidFill>
                  <a:srgbClr val="86C0BF"/>
                </a:solidFill>
                <a:latin typeface="Calibri" panose="020F0502020204030204" pitchFamily="34" charset="0"/>
                <a:ea typeface="+mj-ea"/>
                <a:cs typeface="Calibri" panose="020F0502020204030204" pitchFamily="34" charset="0"/>
              </a:rPr>
              <a:t>التقييمات والتقارير </a:t>
            </a:r>
            <a:r>
              <a:rPr lang="ar-SA" sz="2400" dirty="0">
                <a:solidFill>
                  <a:schemeClr val="tx1"/>
                </a:solidFill>
                <a:latin typeface="Calibri" panose="020F0502020204030204" pitchFamily="34" charset="0"/>
                <a:ea typeface="+mj-ea"/>
                <a:cs typeface="Calibri" panose="020F0502020204030204" pitchFamily="34" charset="0"/>
              </a:rPr>
              <a:t>التي يعدها موظفي إدارة الموارد البشرية بشكل دوري أو حسب الأحداث.</a:t>
            </a:r>
          </a:p>
          <a:p>
            <a:pPr marL="342900" indent="-342900" algn="just">
              <a:buFont typeface="Arial" panose="020B0604020202020204" pitchFamily="34" charset="0"/>
              <a:buChar char="•"/>
            </a:pPr>
            <a:r>
              <a:rPr lang="ar-SA" sz="2400" b="1" dirty="0">
                <a:solidFill>
                  <a:srgbClr val="86C0BF"/>
                </a:solidFill>
                <a:latin typeface="Calibri" panose="020F0502020204030204" pitchFamily="34" charset="0"/>
                <a:ea typeface="+mj-ea"/>
                <a:cs typeface="Calibri" panose="020F0502020204030204" pitchFamily="34" charset="0"/>
              </a:rPr>
              <a:t>تقـارير المراجعـة الداخليــة </a:t>
            </a:r>
            <a:r>
              <a:rPr lang="ar-SA" sz="2400" dirty="0">
                <a:solidFill>
                  <a:schemeClr val="tx1"/>
                </a:solidFill>
                <a:latin typeface="Calibri" panose="020F0502020204030204" pitchFamily="34" charset="0"/>
                <a:ea typeface="+mj-ea"/>
                <a:cs typeface="Calibri" panose="020F0502020204030204" pitchFamily="34" charset="0"/>
              </a:rPr>
              <a:t>: تقـوم المراجعــة الداخليـة بالاهتمام بــالموارد البشـرية باعتبارها عنصر مهـم في العمليــات والمعـاملات الــتي تقوم بها المنظمة ولهـذا فـإن استغلال تقـارير المراجعـة الداخليـة يمـنح لإدارة المـوارد البشـرية رأي عميق حولهـا، ممـا يسـاعدها علـى تقيـيم سياستها والإجراءات المتابعة في تسييرها.</a:t>
            </a:r>
          </a:p>
        </p:txBody>
      </p:sp>
      <p:sp>
        <p:nvSpPr>
          <p:cNvPr id="23" name="عنوان 5">
            <a:extLst>
              <a:ext uri="{FF2B5EF4-FFF2-40B4-BE49-F238E27FC236}">
                <a16:creationId xmlns:a16="http://schemas.microsoft.com/office/drawing/2014/main" id="{58724AE6-0B7B-CA41-991C-42A4B8AAC5F5}"/>
              </a:ext>
            </a:extLst>
          </p:cNvPr>
          <p:cNvSpPr>
            <a:spLocks noGrp="1"/>
          </p:cNvSpPr>
          <p:nvPr>
            <p:ph type="title"/>
          </p:nvPr>
        </p:nvSpPr>
        <p:spPr>
          <a:xfrm>
            <a:off x="1401612" y="376773"/>
            <a:ext cx="7966376" cy="1325563"/>
          </a:xfrm>
        </p:spPr>
        <p:txBody>
          <a:bodyPr/>
          <a:lstStyle/>
          <a:p>
            <a:pPr algn="ctr"/>
            <a:r>
              <a:rPr lang="ar-SA" b="1" dirty="0">
                <a:latin typeface="Calibri" panose="020F0502020204030204" pitchFamily="34" charset="0"/>
                <a:cs typeface="Calibri" panose="020F0502020204030204" pitchFamily="34" charset="0"/>
              </a:rPr>
              <a:t>مكونات الرقابة الداخلية للموارد البشرية</a:t>
            </a:r>
          </a:p>
        </p:txBody>
      </p:sp>
    </p:spTree>
    <p:extLst>
      <p:ext uri="{BB962C8B-B14F-4D97-AF65-F5344CB8AC3E}">
        <p14:creationId xmlns:p14="http://schemas.microsoft.com/office/powerpoint/2010/main" val="25623157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صورة 21" descr="صورة تحتوي على نص, كتاب&#10;&#10;تم إنشاء الوصف تلقائياً">
            <a:extLst>
              <a:ext uri="{FF2B5EF4-FFF2-40B4-BE49-F238E27FC236}">
                <a16:creationId xmlns:a16="http://schemas.microsoft.com/office/drawing/2014/main" id="{69D6A855-FCF2-114B-A996-0EC6B9E5EE24}"/>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lstStyle/>
          <a:p>
            <a:pPr algn="ctr"/>
            <a:r>
              <a:rPr lang="ar-SA" b="1" dirty="0">
                <a:latin typeface="Calibri" panose="020F0502020204030204" pitchFamily="34" charset="0"/>
                <a:cs typeface="Calibri" panose="020F0502020204030204" pitchFamily="34" charset="0"/>
              </a:rPr>
              <a:t>إجراءات نظام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مستطيل مستدير الزوايا 11">
            <a:extLst>
              <a:ext uri="{FF2B5EF4-FFF2-40B4-BE49-F238E27FC236}">
                <a16:creationId xmlns:a16="http://schemas.microsoft.com/office/drawing/2014/main" id="{2FDDDC76-5621-ED4D-B472-36037535FE66}"/>
              </a:ext>
            </a:extLst>
          </p:cNvPr>
          <p:cNvSpPr/>
          <p:nvPr/>
        </p:nvSpPr>
        <p:spPr>
          <a:xfrm>
            <a:off x="393700" y="1684911"/>
            <a:ext cx="11404600" cy="50931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r>
              <a:rPr lang="ar-SA" sz="2800" dirty="0">
                <a:solidFill>
                  <a:schemeClr val="tx1"/>
                </a:solidFill>
                <a:latin typeface="Calibri" panose="020F0502020204030204" pitchFamily="34" charset="0"/>
                <a:cs typeface="Calibri" panose="020F0502020204030204" pitchFamily="34" charset="0"/>
              </a:rPr>
              <a:t>تنقسم الإجراءات التي يقوم عليها نظام الرقابة الداخلية للموارد البشرية إلى:</a:t>
            </a:r>
          </a:p>
        </p:txBody>
      </p:sp>
      <p:grpSp>
        <p:nvGrpSpPr>
          <p:cNvPr id="4" name="مجموعة 3">
            <a:extLst>
              <a:ext uri="{FF2B5EF4-FFF2-40B4-BE49-F238E27FC236}">
                <a16:creationId xmlns:a16="http://schemas.microsoft.com/office/drawing/2014/main" id="{A776F8C8-E32C-D443-AAC2-5F171E974CA7}"/>
              </a:ext>
            </a:extLst>
          </p:cNvPr>
          <p:cNvGrpSpPr/>
          <p:nvPr/>
        </p:nvGrpSpPr>
        <p:grpSpPr>
          <a:xfrm>
            <a:off x="6683859" y="3109633"/>
            <a:ext cx="4615482" cy="2561809"/>
            <a:chOff x="8507754" y="2498922"/>
            <a:chExt cx="3123381" cy="1733623"/>
          </a:xfrm>
        </p:grpSpPr>
        <p:sp>
          <p:nvSpPr>
            <p:cNvPr id="13" name="object 22">
              <a:extLst>
                <a:ext uri="{FF2B5EF4-FFF2-40B4-BE49-F238E27FC236}">
                  <a16:creationId xmlns:a16="http://schemas.microsoft.com/office/drawing/2014/main" id="{6C2424FC-60B3-BA45-ADC9-0E1E235EFDB5}"/>
                </a:ext>
              </a:extLst>
            </p:cNvPr>
            <p:cNvSpPr/>
            <p:nvPr/>
          </p:nvSpPr>
          <p:spPr>
            <a:xfrm>
              <a:off x="8507754" y="2498927"/>
              <a:ext cx="2742299"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r>
                <a:rPr lang="ar-SA" sz="2800" b="1" dirty="0">
                  <a:latin typeface="Calibri" panose="020F0502020204030204" pitchFamily="34" charset="0"/>
                  <a:cs typeface="Calibri" panose="020F0502020204030204" pitchFamily="34" charset="0"/>
                </a:rPr>
                <a:t>          العامة</a:t>
              </a:r>
            </a:p>
          </p:txBody>
        </p:sp>
        <p:sp>
          <p:nvSpPr>
            <p:cNvPr id="17" name="object 24">
              <a:extLst>
                <a:ext uri="{FF2B5EF4-FFF2-40B4-BE49-F238E27FC236}">
                  <a16:creationId xmlns:a16="http://schemas.microsoft.com/office/drawing/2014/main" id="{8AB78716-8E0C-234E-90AF-61D24938CBC3}"/>
                </a:ext>
              </a:extLst>
            </p:cNvPr>
            <p:cNvSpPr/>
            <p:nvPr/>
          </p:nvSpPr>
          <p:spPr>
            <a:xfrm>
              <a:off x="10863771" y="249892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30A4A5"/>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١</a:t>
              </a:r>
              <a:endParaRPr sz="1600" b="1" dirty="0">
                <a:solidFill>
                  <a:schemeClr val="bg1"/>
                </a:solidFill>
                <a:latin typeface="Calibri" panose="020F0502020204030204" pitchFamily="34" charset="0"/>
                <a:cs typeface="Calibri" panose="020F0502020204030204" pitchFamily="34" charset="0"/>
              </a:endParaRPr>
            </a:p>
          </p:txBody>
        </p:sp>
        <p:sp>
          <p:nvSpPr>
            <p:cNvPr id="19" name="object 22">
              <a:extLst>
                <a:ext uri="{FF2B5EF4-FFF2-40B4-BE49-F238E27FC236}">
                  <a16:creationId xmlns:a16="http://schemas.microsoft.com/office/drawing/2014/main" id="{076D2BE9-BFDF-4F40-AAFF-C1BC3B942C82}"/>
                </a:ext>
              </a:extLst>
            </p:cNvPr>
            <p:cNvSpPr/>
            <p:nvPr/>
          </p:nvSpPr>
          <p:spPr>
            <a:xfrm>
              <a:off x="8507754" y="3460267"/>
              <a:ext cx="2742299"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r>
                <a:rPr lang="ar-SA" sz="2800" b="1" dirty="0">
                  <a:latin typeface="Calibri" panose="020F0502020204030204" pitchFamily="34" charset="0"/>
                  <a:cs typeface="Calibri" panose="020F0502020204030204" pitchFamily="34" charset="0"/>
                </a:rPr>
                <a:t>          وظـائف المـوارد البشـرية</a:t>
              </a:r>
            </a:p>
            <a:p>
              <a:pPr marL="0" algn="ctr" defTabSz="914400" rtl="1" eaLnBrk="1" latinLnBrk="0" hangingPunct="1"/>
              <a:endParaRPr sz="1600" dirty="0">
                <a:latin typeface="DIN Next LT Arabic" panose="020B0503020203050203" pitchFamily="34" charset="-78"/>
                <a:cs typeface="DIN Next LT Arabic" panose="020B0503020203050203" pitchFamily="34" charset="-78"/>
              </a:endParaRPr>
            </a:p>
          </p:txBody>
        </p:sp>
        <p:sp>
          <p:nvSpPr>
            <p:cNvPr id="20" name="object 24">
              <a:extLst>
                <a:ext uri="{FF2B5EF4-FFF2-40B4-BE49-F238E27FC236}">
                  <a16:creationId xmlns:a16="http://schemas.microsoft.com/office/drawing/2014/main" id="{1ED13C2D-691C-5D4A-A60E-8CE517D53864}"/>
                </a:ext>
              </a:extLst>
            </p:cNvPr>
            <p:cNvSpPr/>
            <p:nvPr/>
          </p:nvSpPr>
          <p:spPr>
            <a:xfrm>
              <a:off x="10863771" y="346026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4D99B4"/>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٢</a:t>
              </a:r>
              <a:endParaRPr sz="1600" b="1" dirty="0">
                <a:solidFill>
                  <a:schemeClr val="bg1"/>
                </a:solidFill>
                <a:latin typeface="Calibri" panose="020F0502020204030204" pitchFamily="34" charset="0"/>
                <a:cs typeface="Calibri" panose="020F0502020204030204" pitchFamily="34" charset="0"/>
              </a:endParaRPr>
            </a:p>
          </p:txBody>
        </p:sp>
      </p:grpSp>
      <p:pic>
        <p:nvPicPr>
          <p:cNvPr id="14" name="صورة 13">
            <a:extLst>
              <a:ext uri="{FF2B5EF4-FFF2-40B4-BE49-F238E27FC236}">
                <a16:creationId xmlns:a16="http://schemas.microsoft.com/office/drawing/2014/main" id="{893ECDEE-6677-0A4D-BBBC-26B1DD725D46}"/>
              </a:ext>
            </a:extLst>
          </p:cNvPr>
          <p:cNvPicPr>
            <a:picLocks noChangeAspect="1"/>
          </p:cNvPicPr>
          <p:nvPr/>
        </p:nvPicPr>
        <p:blipFill rotWithShape="1">
          <a:blip r:embed="rId3"/>
          <a:srcRect l="76042" t="27660" r="7708" b="27660"/>
          <a:stretch/>
        </p:blipFill>
        <p:spPr>
          <a:xfrm>
            <a:off x="10591800" y="139299"/>
            <a:ext cx="1454150" cy="1528723"/>
          </a:xfrm>
          <a:prstGeom prst="round1Rect">
            <a:avLst/>
          </a:prstGeom>
        </p:spPr>
      </p:pic>
    </p:spTree>
    <p:extLst>
      <p:ext uri="{BB962C8B-B14F-4D97-AF65-F5344CB8AC3E}">
        <p14:creationId xmlns:p14="http://schemas.microsoft.com/office/powerpoint/2010/main" val="27583218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صورة 17" descr="صورة تحتوي على نص, كتاب&#10;&#10;تم إنشاء الوصف تلقائياً">
            <a:extLst>
              <a:ext uri="{FF2B5EF4-FFF2-40B4-BE49-F238E27FC236}">
                <a16:creationId xmlns:a16="http://schemas.microsoft.com/office/drawing/2014/main" id="{06D701C3-8A66-8045-8914-D20C8C969D07}"/>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lstStyle/>
          <a:p>
            <a:pPr algn="ctr"/>
            <a:r>
              <a:rPr lang="ar-SA" b="1" dirty="0">
                <a:latin typeface="Calibri" panose="020F0502020204030204" pitchFamily="34" charset="0"/>
                <a:cs typeface="Calibri" panose="020F0502020204030204" pitchFamily="34" charset="0"/>
              </a:rPr>
              <a:t>إجراءات نظام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مستطيل مستدير الزوايا 11">
            <a:extLst>
              <a:ext uri="{FF2B5EF4-FFF2-40B4-BE49-F238E27FC236}">
                <a16:creationId xmlns:a16="http://schemas.microsoft.com/office/drawing/2014/main" id="{2FDDDC76-5621-ED4D-B472-36037535FE66}"/>
              </a:ext>
            </a:extLst>
          </p:cNvPr>
          <p:cNvSpPr/>
          <p:nvPr/>
        </p:nvSpPr>
        <p:spPr>
          <a:xfrm>
            <a:off x="393700" y="1684911"/>
            <a:ext cx="11404600" cy="50931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800" dirty="0">
              <a:solidFill>
                <a:schemeClr val="tx1"/>
              </a:solidFill>
              <a:latin typeface="Calibri" panose="020F0502020204030204" pitchFamily="34" charset="0"/>
              <a:cs typeface="Calibri" panose="020F0502020204030204" pitchFamily="34" charset="0"/>
            </a:endParaRPr>
          </a:p>
        </p:txBody>
      </p:sp>
      <p:grpSp>
        <p:nvGrpSpPr>
          <p:cNvPr id="4" name="مجموعة 3">
            <a:extLst>
              <a:ext uri="{FF2B5EF4-FFF2-40B4-BE49-F238E27FC236}">
                <a16:creationId xmlns:a16="http://schemas.microsoft.com/office/drawing/2014/main" id="{A776F8C8-E32C-D443-AAC2-5F171E974CA7}"/>
              </a:ext>
            </a:extLst>
          </p:cNvPr>
          <p:cNvGrpSpPr/>
          <p:nvPr/>
        </p:nvGrpSpPr>
        <p:grpSpPr>
          <a:xfrm rot="16200000">
            <a:off x="8745928" y="3614773"/>
            <a:ext cx="5348444" cy="1138002"/>
            <a:chOff x="7681894" y="3460267"/>
            <a:chExt cx="3619389" cy="770107"/>
          </a:xfrm>
        </p:grpSpPr>
        <p:sp>
          <p:nvSpPr>
            <p:cNvPr id="19" name="object 22">
              <a:extLst>
                <a:ext uri="{FF2B5EF4-FFF2-40B4-BE49-F238E27FC236}">
                  <a16:creationId xmlns:a16="http://schemas.microsoft.com/office/drawing/2014/main" id="{076D2BE9-BFDF-4F40-AAFF-C1BC3B942C82}"/>
                </a:ext>
              </a:extLst>
            </p:cNvPr>
            <p:cNvSpPr/>
            <p:nvPr/>
          </p:nvSpPr>
          <p:spPr>
            <a:xfrm>
              <a:off x="7681894" y="3460267"/>
              <a:ext cx="3339337"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pPr algn="ctr"/>
              <a:r>
                <a:rPr lang="ar-SA" sz="4400" b="1" dirty="0">
                  <a:latin typeface="Calibri" panose="020F0502020204030204" pitchFamily="34" charset="0"/>
                  <a:cs typeface="Calibri" panose="020F0502020204030204" pitchFamily="34" charset="0"/>
                </a:rPr>
                <a:t>العامة</a:t>
              </a:r>
            </a:p>
            <a:p>
              <a:pPr marL="0" algn="ctr" defTabSz="914400" rtl="1" eaLnBrk="1" latinLnBrk="0" hangingPunct="1"/>
              <a:endParaRPr sz="1600" dirty="0">
                <a:latin typeface="DIN Next LT Arabic" panose="020B0503020203050203" pitchFamily="34" charset="-78"/>
                <a:cs typeface="DIN Next LT Arabic" panose="020B0503020203050203" pitchFamily="34" charset="-78"/>
              </a:endParaRPr>
            </a:p>
          </p:txBody>
        </p:sp>
        <p:sp>
          <p:nvSpPr>
            <p:cNvPr id="20" name="object 24">
              <a:extLst>
                <a:ext uri="{FF2B5EF4-FFF2-40B4-BE49-F238E27FC236}">
                  <a16:creationId xmlns:a16="http://schemas.microsoft.com/office/drawing/2014/main" id="{1ED13C2D-691C-5D4A-A60E-8CE517D53864}"/>
                </a:ext>
              </a:extLst>
            </p:cNvPr>
            <p:cNvSpPr/>
            <p:nvPr/>
          </p:nvSpPr>
          <p:spPr>
            <a:xfrm rot="5400000">
              <a:off x="10531460" y="346026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30A4A5"/>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١</a:t>
              </a:r>
              <a:endParaRPr sz="1600" b="1" dirty="0">
                <a:solidFill>
                  <a:schemeClr val="bg1"/>
                </a:solidFill>
                <a:latin typeface="Calibri" panose="020F0502020204030204" pitchFamily="34" charset="0"/>
                <a:cs typeface="Calibri" panose="020F0502020204030204" pitchFamily="34" charset="0"/>
              </a:endParaRPr>
            </a:p>
          </p:txBody>
        </p:sp>
      </p:grpSp>
      <p:sp>
        <p:nvSpPr>
          <p:cNvPr id="8" name="مستطيل مستدير الزوايا 7">
            <a:extLst>
              <a:ext uri="{FF2B5EF4-FFF2-40B4-BE49-F238E27FC236}">
                <a16:creationId xmlns:a16="http://schemas.microsoft.com/office/drawing/2014/main" id="{65002B7B-EC5C-4046-9E11-CB7961542469}"/>
              </a:ext>
            </a:extLst>
          </p:cNvPr>
          <p:cNvSpPr/>
          <p:nvPr/>
        </p:nvSpPr>
        <p:spPr>
          <a:xfrm>
            <a:off x="202853" y="1604927"/>
            <a:ext cx="10646480" cy="5253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r>
              <a:rPr lang="ar-SA" sz="2000" dirty="0">
                <a:solidFill>
                  <a:schemeClr val="tx1"/>
                </a:solidFill>
                <a:latin typeface="Calibri" panose="020F0502020204030204" pitchFamily="34" charset="0"/>
                <a:ea typeface="+mj-ea"/>
                <a:cs typeface="Calibri" panose="020F0502020204030204" pitchFamily="34" charset="0"/>
              </a:rPr>
              <a:t>تتمثل في مجموع الإجراءات التي تضعها الإدارة من التـأطير الإداري لكـل الأحـداث الـتي تمـس المـوارد البشرية ولها علاقـة بنشـاط المنظمة، حيـث تظهـر الرقابـة الإداريـة بشـكل أكثـر وضـوحاً مـن خـلال نظـام المعلومـات الإداري للمـوارد البشرية، ومن أجل أن يحقق هذا النظام أهدافه ينبغي توفر المتطلبات التالية:</a:t>
            </a:r>
            <a:endParaRPr lang="ar-SA" dirty="0">
              <a:solidFill>
                <a:schemeClr val="tx1"/>
              </a:solidFill>
              <a:latin typeface="Calibri" panose="020F0502020204030204" pitchFamily="34" charset="0"/>
              <a:ea typeface="+mj-ea"/>
              <a:cs typeface="Calibri" panose="020F0502020204030204" pitchFamily="34" charset="0"/>
            </a:endParaRPr>
          </a:p>
        </p:txBody>
      </p:sp>
      <p:grpSp>
        <p:nvGrpSpPr>
          <p:cNvPr id="2" name="مجموعة 1">
            <a:extLst>
              <a:ext uri="{FF2B5EF4-FFF2-40B4-BE49-F238E27FC236}">
                <a16:creationId xmlns:a16="http://schemas.microsoft.com/office/drawing/2014/main" id="{FDF8FE74-28DF-C041-A837-0CDD3CF2D1EE}"/>
              </a:ext>
            </a:extLst>
          </p:cNvPr>
          <p:cNvGrpSpPr/>
          <p:nvPr/>
        </p:nvGrpSpPr>
        <p:grpSpPr>
          <a:xfrm>
            <a:off x="3651300" y="2930490"/>
            <a:ext cx="3749585" cy="3741329"/>
            <a:chOff x="3939108" y="2114641"/>
            <a:chExt cx="3683878" cy="3675766"/>
          </a:xfrm>
        </p:grpSpPr>
        <p:sp>
          <p:nvSpPr>
            <p:cNvPr id="9" name="Shape 16173">
              <a:extLst>
                <a:ext uri="{FF2B5EF4-FFF2-40B4-BE49-F238E27FC236}">
                  <a16:creationId xmlns:a16="http://schemas.microsoft.com/office/drawing/2014/main" id="{F769C877-BA38-F341-A61C-F12F46DC84AD}"/>
                </a:ext>
              </a:extLst>
            </p:cNvPr>
            <p:cNvSpPr/>
            <p:nvPr/>
          </p:nvSpPr>
          <p:spPr>
            <a:xfrm>
              <a:off x="3939108" y="3029037"/>
              <a:ext cx="1846916" cy="1846974"/>
            </a:xfrm>
            <a:custGeom>
              <a:avLst/>
              <a:gdLst/>
              <a:ahLst/>
              <a:cxnLst>
                <a:cxn ang="0">
                  <a:pos x="wd2" y="hd2"/>
                </a:cxn>
                <a:cxn ang="5400000">
                  <a:pos x="wd2" y="hd2"/>
                </a:cxn>
                <a:cxn ang="10800000">
                  <a:pos x="wd2" y="hd2"/>
                </a:cxn>
                <a:cxn ang="16200000">
                  <a:pos x="wd2" y="hd2"/>
                </a:cxn>
              </a:cxnLst>
              <a:rect l="0" t="0" r="r" b="b"/>
              <a:pathLst>
                <a:path w="20595" h="21600" extrusionOk="0">
                  <a:moveTo>
                    <a:pt x="10297" y="0"/>
                  </a:moveTo>
                  <a:cubicBezTo>
                    <a:pt x="7662" y="0"/>
                    <a:pt x="5027" y="1055"/>
                    <a:pt x="3016" y="3164"/>
                  </a:cubicBezTo>
                  <a:cubicBezTo>
                    <a:pt x="-1005" y="7382"/>
                    <a:pt x="-1005" y="14218"/>
                    <a:pt x="3016" y="18436"/>
                  </a:cubicBezTo>
                  <a:cubicBezTo>
                    <a:pt x="5027" y="20544"/>
                    <a:pt x="7660" y="21599"/>
                    <a:pt x="10295" y="21600"/>
                  </a:cubicBezTo>
                  <a:cubicBezTo>
                    <a:pt x="10290" y="18829"/>
                    <a:pt x="11296" y="16056"/>
                    <a:pt x="13312" y="13942"/>
                  </a:cubicBezTo>
                  <a:cubicBezTo>
                    <a:pt x="15322" y="11833"/>
                    <a:pt x="17960" y="10778"/>
                    <a:pt x="20595" y="10778"/>
                  </a:cubicBezTo>
                  <a:cubicBezTo>
                    <a:pt x="20590" y="8021"/>
                    <a:pt x="19584" y="5267"/>
                    <a:pt x="17578" y="3164"/>
                  </a:cubicBezTo>
                  <a:cubicBezTo>
                    <a:pt x="15568" y="1055"/>
                    <a:pt x="12933" y="0"/>
                    <a:pt x="10297" y="0"/>
                  </a:cubicBezTo>
                  <a:close/>
                </a:path>
              </a:pathLst>
            </a:custGeom>
            <a:solidFill>
              <a:srgbClr val="A5A5A5"/>
            </a:solidFill>
            <a:ln w="63500" cap="flat">
              <a:noFill/>
              <a:prstDash val="solid"/>
              <a:miter lim="400000"/>
            </a:ln>
            <a:effectLst/>
          </p:spPr>
          <p:txBody>
            <a:bodyPr wrap="square" lIns="0" tIns="0" rIns="0" bIns="0" numCol="1" anchor="ctr">
              <a:noAutofit/>
            </a:bodyPr>
            <a:lstStyle/>
            <a:p>
              <a:pPr algn="ctr"/>
              <a:r>
                <a:rPr lang="ar-SA" sz="2800" b="1" dirty="0">
                  <a:solidFill>
                    <a:schemeClr val="bg1"/>
                  </a:solidFill>
                  <a:latin typeface="Calibri" panose="020F0502020204030204" pitchFamily="34" charset="0"/>
                  <a:cs typeface="Calibri" panose="020F0502020204030204" pitchFamily="34" charset="0"/>
                </a:rPr>
                <a:t>اقتصادية</a:t>
              </a:r>
              <a:br>
                <a:rPr lang="ar-SA" sz="2800" b="1" dirty="0">
                  <a:solidFill>
                    <a:schemeClr val="bg1"/>
                  </a:solidFill>
                  <a:latin typeface="Calibri" panose="020F0502020204030204" pitchFamily="34" charset="0"/>
                  <a:cs typeface="Calibri" panose="020F0502020204030204" pitchFamily="34" charset="0"/>
                </a:rPr>
              </a:br>
              <a:endParaRPr sz="2800" b="1" dirty="0">
                <a:solidFill>
                  <a:schemeClr val="bg1"/>
                </a:solidFill>
                <a:latin typeface="Calibri" panose="020F0502020204030204" pitchFamily="34" charset="0"/>
                <a:cs typeface="Calibri" panose="020F0502020204030204" pitchFamily="34" charset="0"/>
              </a:endParaRPr>
            </a:p>
          </p:txBody>
        </p:sp>
        <p:sp>
          <p:nvSpPr>
            <p:cNvPr id="10" name="Shape 16177">
              <a:extLst>
                <a:ext uri="{FF2B5EF4-FFF2-40B4-BE49-F238E27FC236}">
                  <a16:creationId xmlns:a16="http://schemas.microsoft.com/office/drawing/2014/main" id="{DD9FC6E3-EE91-E64F-B22F-960A86E6F4D2}"/>
                </a:ext>
              </a:extLst>
            </p:cNvPr>
            <p:cNvSpPr/>
            <p:nvPr/>
          </p:nvSpPr>
          <p:spPr>
            <a:xfrm>
              <a:off x="4858117" y="2114641"/>
              <a:ext cx="1846844" cy="1846915"/>
            </a:xfrm>
            <a:custGeom>
              <a:avLst/>
              <a:gdLst/>
              <a:ahLst/>
              <a:cxnLst>
                <a:cxn ang="0">
                  <a:pos x="wd2" y="hd2"/>
                </a:cxn>
                <a:cxn ang="5400000">
                  <a:pos x="wd2" y="hd2"/>
                </a:cxn>
                <a:cxn ang="10800000">
                  <a:pos x="wd2" y="hd2"/>
                </a:cxn>
                <a:cxn ang="16200000">
                  <a:pos x="wd2" y="hd2"/>
                </a:cxn>
              </a:cxnLst>
              <a:rect l="0" t="0" r="r" b="b"/>
              <a:pathLst>
                <a:path w="20595" h="21600" extrusionOk="0">
                  <a:moveTo>
                    <a:pt x="10296" y="0"/>
                  </a:moveTo>
                  <a:cubicBezTo>
                    <a:pt x="7661" y="0"/>
                    <a:pt x="5025" y="1055"/>
                    <a:pt x="3014" y="3164"/>
                  </a:cubicBezTo>
                  <a:cubicBezTo>
                    <a:pt x="1009" y="5268"/>
                    <a:pt x="5" y="8023"/>
                    <a:pt x="0" y="10780"/>
                  </a:cubicBezTo>
                  <a:cubicBezTo>
                    <a:pt x="2635" y="10780"/>
                    <a:pt x="5271" y="11835"/>
                    <a:pt x="7282" y="13944"/>
                  </a:cubicBezTo>
                  <a:cubicBezTo>
                    <a:pt x="9298" y="16058"/>
                    <a:pt x="10302" y="18829"/>
                    <a:pt x="10296" y="21600"/>
                  </a:cubicBezTo>
                  <a:cubicBezTo>
                    <a:pt x="12932" y="21600"/>
                    <a:pt x="15568" y="20547"/>
                    <a:pt x="17578" y="18439"/>
                  </a:cubicBezTo>
                  <a:cubicBezTo>
                    <a:pt x="21600" y="14221"/>
                    <a:pt x="21600" y="7382"/>
                    <a:pt x="17578" y="3164"/>
                  </a:cubicBezTo>
                  <a:cubicBezTo>
                    <a:pt x="15568" y="1055"/>
                    <a:pt x="12932" y="0"/>
                    <a:pt x="10296" y="0"/>
                  </a:cubicBezTo>
                  <a:close/>
                </a:path>
              </a:pathLst>
            </a:custGeom>
            <a:solidFill>
              <a:srgbClr val="1269A7"/>
            </a:solidFill>
            <a:ln w="63500" cap="flat">
              <a:noFill/>
              <a:prstDash val="solid"/>
              <a:miter lim="400000"/>
            </a:ln>
            <a:effectLst/>
          </p:spPr>
          <p:txBody>
            <a:bodyPr wrap="square" lIns="0" tIns="0" rIns="0" bIns="0" numCol="1" anchor="ctr">
              <a:noAutofit/>
            </a:bodyPr>
            <a:lstStyle/>
            <a:p>
              <a:pPr algn="ctr"/>
              <a:r>
                <a:rPr lang="ar-SA" sz="2800" b="1" dirty="0">
                  <a:solidFill>
                    <a:schemeClr val="bg1"/>
                  </a:solidFill>
                  <a:latin typeface="Calibri" panose="020F0502020204030204" pitchFamily="34" charset="0"/>
                  <a:cs typeface="Calibri" panose="020F0502020204030204" pitchFamily="34" charset="0"/>
                </a:rPr>
                <a:t>إدارية</a:t>
              </a:r>
              <a:br>
                <a:rPr lang="ar-SA" sz="2800" b="1" dirty="0">
                  <a:solidFill>
                    <a:schemeClr val="bg1"/>
                  </a:solidFill>
                  <a:latin typeface="Calibri" panose="020F0502020204030204" pitchFamily="34" charset="0"/>
                  <a:cs typeface="Calibri" panose="020F0502020204030204" pitchFamily="34" charset="0"/>
                </a:rPr>
              </a:br>
              <a:endParaRPr sz="2400" b="1" dirty="0">
                <a:solidFill>
                  <a:schemeClr val="bg1"/>
                </a:solidFill>
                <a:latin typeface="Calibri" panose="020F0502020204030204" pitchFamily="34" charset="0"/>
                <a:cs typeface="Calibri" panose="020F0502020204030204" pitchFamily="34" charset="0"/>
              </a:endParaRPr>
            </a:p>
          </p:txBody>
        </p:sp>
        <p:sp>
          <p:nvSpPr>
            <p:cNvPr id="11" name="Shape 16181">
              <a:extLst>
                <a:ext uri="{FF2B5EF4-FFF2-40B4-BE49-F238E27FC236}">
                  <a16:creationId xmlns:a16="http://schemas.microsoft.com/office/drawing/2014/main" id="{E71EFF1A-B5CC-394B-818C-53BA190A30EF}"/>
                </a:ext>
              </a:extLst>
            </p:cNvPr>
            <p:cNvSpPr/>
            <p:nvPr/>
          </p:nvSpPr>
          <p:spPr>
            <a:xfrm>
              <a:off x="5775911" y="3037085"/>
              <a:ext cx="1847075" cy="1846844"/>
            </a:xfrm>
            <a:custGeom>
              <a:avLst/>
              <a:gdLst/>
              <a:ahLst/>
              <a:cxnLst>
                <a:cxn ang="0">
                  <a:pos x="wd2" y="hd2"/>
                </a:cxn>
                <a:cxn ang="5400000">
                  <a:pos x="wd2" y="hd2"/>
                </a:cxn>
                <a:cxn ang="10800000">
                  <a:pos x="wd2" y="hd2"/>
                </a:cxn>
                <a:cxn ang="16200000">
                  <a:pos x="wd2" y="hd2"/>
                </a:cxn>
              </a:cxnLst>
              <a:rect l="0" t="0" r="r" b="b"/>
              <a:pathLst>
                <a:path w="20595" h="20595" extrusionOk="0">
                  <a:moveTo>
                    <a:pt x="10298" y="0"/>
                  </a:moveTo>
                  <a:cubicBezTo>
                    <a:pt x="10303" y="2642"/>
                    <a:pt x="9297" y="5287"/>
                    <a:pt x="7281" y="7303"/>
                  </a:cubicBezTo>
                  <a:cubicBezTo>
                    <a:pt x="5271" y="9313"/>
                    <a:pt x="2635" y="10317"/>
                    <a:pt x="0" y="10317"/>
                  </a:cubicBezTo>
                  <a:cubicBezTo>
                    <a:pt x="5" y="12946"/>
                    <a:pt x="1011" y="15573"/>
                    <a:pt x="3017" y="17578"/>
                  </a:cubicBezTo>
                  <a:cubicBezTo>
                    <a:pt x="7038" y="21600"/>
                    <a:pt x="13558" y="21600"/>
                    <a:pt x="17579" y="17578"/>
                  </a:cubicBezTo>
                  <a:cubicBezTo>
                    <a:pt x="21600" y="13557"/>
                    <a:pt x="21600" y="7039"/>
                    <a:pt x="17579" y="3017"/>
                  </a:cubicBezTo>
                  <a:cubicBezTo>
                    <a:pt x="15568" y="1006"/>
                    <a:pt x="12933" y="0"/>
                    <a:pt x="10298" y="0"/>
                  </a:cubicBezTo>
                  <a:close/>
                </a:path>
              </a:pathLst>
            </a:custGeom>
            <a:solidFill>
              <a:srgbClr val="86C0BF"/>
            </a:solidFill>
            <a:ln w="63500" cap="flat">
              <a:noFill/>
              <a:prstDash val="solid"/>
              <a:miter lim="400000"/>
            </a:ln>
            <a:effectLst/>
          </p:spPr>
          <p:txBody>
            <a:bodyPr wrap="square" lIns="0" tIns="0" rIns="0" bIns="0" numCol="1" anchor="ctr">
              <a:noAutofit/>
            </a:bodyPr>
            <a:lstStyle/>
            <a:p>
              <a:pPr algn="ctr"/>
              <a:r>
                <a:rPr lang="ar-SA" sz="2800" b="1" dirty="0">
                  <a:solidFill>
                    <a:schemeClr val="bg1"/>
                  </a:solidFill>
                  <a:latin typeface="Calibri" panose="020F0502020204030204" pitchFamily="34" charset="0"/>
                  <a:cs typeface="Calibri" panose="020F0502020204030204" pitchFamily="34" charset="0"/>
                </a:rPr>
                <a:t/>
              </a:r>
              <a:br>
                <a:rPr lang="ar-SA" sz="2800" b="1" dirty="0">
                  <a:solidFill>
                    <a:schemeClr val="bg1"/>
                  </a:solidFill>
                  <a:latin typeface="Calibri" panose="020F0502020204030204" pitchFamily="34" charset="0"/>
                  <a:cs typeface="Calibri" panose="020F0502020204030204" pitchFamily="34" charset="0"/>
                </a:rPr>
              </a:br>
              <a:r>
                <a:rPr lang="ar-SA" sz="2800" b="1" dirty="0">
                  <a:solidFill>
                    <a:schemeClr val="bg1"/>
                  </a:solidFill>
                  <a:latin typeface="Calibri" panose="020F0502020204030204" pitchFamily="34" charset="0"/>
                  <a:cs typeface="Calibri" panose="020F0502020204030204" pitchFamily="34" charset="0"/>
                </a:rPr>
                <a:t>تقنية</a:t>
              </a:r>
              <a:endParaRPr sz="2000" b="1" dirty="0">
                <a:solidFill>
                  <a:schemeClr val="bg1"/>
                </a:solidFill>
                <a:latin typeface="Calibri" panose="020F0502020204030204" pitchFamily="34" charset="0"/>
                <a:cs typeface="Calibri" panose="020F0502020204030204" pitchFamily="34" charset="0"/>
              </a:endParaRPr>
            </a:p>
          </p:txBody>
        </p:sp>
        <p:sp>
          <p:nvSpPr>
            <p:cNvPr id="13" name="Shape 16185">
              <a:extLst>
                <a:ext uri="{FF2B5EF4-FFF2-40B4-BE49-F238E27FC236}">
                  <a16:creationId xmlns:a16="http://schemas.microsoft.com/office/drawing/2014/main" id="{F23E8ED4-6BAF-BE46-8CB2-508FCA0A1726}"/>
                </a:ext>
              </a:extLst>
            </p:cNvPr>
            <p:cNvSpPr/>
            <p:nvPr/>
          </p:nvSpPr>
          <p:spPr>
            <a:xfrm>
              <a:off x="4849145" y="3943331"/>
              <a:ext cx="1847077" cy="1847076"/>
            </a:xfrm>
            <a:custGeom>
              <a:avLst/>
              <a:gdLst/>
              <a:ahLst/>
              <a:cxnLst>
                <a:cxn ang="0">
                  <a:pos x="wd2" y="hd2"/>
                </a:cxn>
                <a:cxn ang="5400000">
                  <a:pos x="wd2" y="hd2"/>
                </a:cxn>
                <a:cxn ang="10800000">
                  <a:pos x="wd2" y="hd2"/>
                </a:cxn>
                <a:cxn ang="16200000">
                  <a:pos x="wd2" y="hd2"/>
                </a:cxn>
              </a:cxnLst>
              <a:rect l="0" t="0" r="r" b="b"/>
              <a:pathLst>
                <a:path w="20595" h="20595" extrusionOk="0">
                  <a:moveTo>
                    <a:pt x="10297" y="0"/>
                  </a:moveTo>
                  <a:cubicBezTo>
                    <a:pt x="7662" y="0"/>
                    <a:pt x="5027" y="1006"/>
                    <a:pt x="3016" y="3017"/>
                  </a:cubicBezTo>
                  <a:cubicBezTo>
                    <a:pt x="-1005" y="7038"/>
                    <a:pt x="-1005" y="13558"/>
                    <a:pt x="3016" y="17579"/>
                  </a:cubicBezTo>
                  <a:cubicBezTo>
                    <a:pt x="7037" y="21600"/>
                    <a:pt x="13557" y="21600"/>
                    <a:pt x="17578" y="17579"/>
                  </a:cubicBezTo>
                  <a:cubicBezTo>
                    <a:pt x="19584" y="15574"/>
                    <a:pt x="20590" y="12947"/>
                    <a:pt x="20595" y="10318"/>
                  </a:cubicBezTo>
                  <a:cubicBezTo>
                    <a:pt x="17960" y="10318"/>
                    <a:pt x="15324" y="9312"/>
                    <a:pt x="13314" y="7302"/>
                  </a:cubicBezTo>
                  <a:cubicBezTo>
                    <a:pt x="11298" y="5286"/>
                    <a:pt x="10292" y="2642"/>
                    <a:pt x="10297" y="0"/>
                  </a:cubicBezTo>
                  <a:close/>
                </a:path>
              </a:pathLst>
            </a:custGeom>
            <a:solidFill>
              <a:srgbClr val="27A4A6"/>
            </a:solidFill>
            <a:ln w="63500" cap="flat">
              <a:noFill/>
              <a:prstDash val="solid"/>
              <a:miter lim="400000"/>
            </a:ln>
            <a:effectLst/>
          </p:spPr>
          <p:txBody>
            <a:bodyPr wrap="square" lIns="0" tIns="0" rIns="0" bIns="0" numCol="1" anchor="ctr">
              <a:noAutofit/>
            </a:bodyPr>
            <a:lstStyle/>
            <a:p>
              <a:pPr algn="ctr"/>
              <a:r>
                <a:rPr lang="ar-SA" sz="2800" b="1" dirty="0">
                  <a:solidFill>
                    <a:schemeClr val="bg1"/>
                  </a:solidFill>
                  <a:latin typeface="Calibri" panose="020F0502020204030204" pitchFamily="34" charset="0"/>
                  <a:cs typeface="Calibri" panose="020F0502020204030204" pitchFamily="34" charset="0"/>
                </a:rPr>
                <a:t/>
              </a:r>
              <a:br>
                <a:rPr lang="ar-SA" sz="2800" b="1" dirty="0">
                  <a:solidFill>
                    <a:schemeClr val="bg1"/>
                  </a:solidFill>
                  <a:latin typeface="Calibri" panose="020F0502020204030204" pitchFamily="34" charset="0"/>
                  <a:cs typeface="Calibri" panose="020F0502020204030204" pitchFamily="34" charset="0"/>
                </a:rPr>
              </a:br>
              <a:r>
                <a:rPr lang="ar-SA" sz="2800" b="1" dirty="0">
                  <a:solidFill>
                    <a:schemeClr val="bg1"/>
                  </a:solidFill>
                  <a:latin typeface="Calibri" panose="020F0502020204030204" pitchFamily="34" charset="0"/>
                  <a:cs typeface="Calibri" panose="020F0502020204030204" pitchFamily="34" charset="0"/>
                </a:rPr>
                <a:t>اجتماعية</a:t>
              </a:r>
              <a:endParaRPr sz="2800" b="1"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9454528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lstStyle/>
          <a:p>
            <a:pPr algn="ctr"/>
            <a:r>
              <a:rPr lang="ar-SA" b="1" dirty="0">
                <a:latin typeface="Calibri" panose="020F0502020204030204" pitchFamily="34" charset="0"/>
                <a:cs typeface="Calibri" panose="020F0502020204030204" pitchFamily="34" charset="0"/>
              </a:rPr>
              <a:t>إجراءات نظام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مستطيل مستدير الزوايا 11">
            <a:extLst>
              <a:ext uri="{FF2B5EF4-FFF2-40B4-BE49-F238E27FC236}">
                <a16:creationId xmlns:a16="http://schemas.microsoft.com/office/drawing/2014/main" id="{2FDDDC76-5621-ED4D-B472-36037535FE66}"/>
              </a:ext>
            </a:extLst>
          </p:cNvPr>
          <p:cNvSpPr/>
          <p:nvPr/>
        </p:nvSpPr>
        <p:spPr>
          <a:xfrm>
            <a:off x="393700" y="1684911"/>
            <a:ext cx="11404600" cy="50931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800" dirty="0">
              <a:solidFill>
                <a:schemeClr val="tx1"/>
              </a:solidFill>
              <a:latin typeface="Calibri" panose="020F0502020204030204" pitchFamily="34" charset="0"/>
              <a:cs typeface="Calibri" panose="020F0502020204030204" pitchFamily="34" charset="0"/>
            </a:endParaRPr>
          </a:p>
        </p:txBody>
      </p:sp>
      <p:grpSp>
        <p:nvGrpSpPr>
          <p:cNvPr id="4" name="مجموعة 3">
            <a:extLst>
              <a:ext uri="{FF2B5EF4-FFF2-40B4-BE49-F238E27FC236}">
                <a16:creationId xmlns:a16="http://schemas.microsoft.com/office/drawing/2014/main" id="{A776F8C8-E32C-D443-AAC2-5F171E974CA7}"/>
              </a:ext>
            </a:extLst>
          </p:cNvPr>
          <p:cNvGrpSpPr/>
          <p:nvPr/>
        </p:nvGrpSpPr>
        <p:grpSpPr>
          <a:xfrm rot="16200000">
            <a:off x="8745928" y="3614773"/>
            <a:ext cx="5348444" cy="1138002"/>
            <a:chOff x="7681894" y="3460267"/>
            <a:chExt cx="3619389" cy="770107"/>
          </a:xfrm>
        </p:grpSpPr>
        <p:sp>
          <p:nvSpPr>
            <p:cNvPr id="19" name="object 22">
              <a:extLst>
                <a:ext uri="{FF2B5EF4-FFF2-40B4-BE49-F238E27FC236}">
                  <a16:creationId xmlns:a16="http://schemas.microsoft.com/office/drawing/2014/main" id="{076D2BE9-BFDF-4F40-AAFF-C1BC3B942C82}"/>
                </a:ext>
              </a:extLst>
            </p:cNvPr>
            <p:cNvSpPr/>
            <p:nvPr/>
          </p:nvSpPr>
          <p:spPr>
            <a:xfrm>
              <a:off x="7681894" y="3460267"/>
              <a:ext cx="3339337"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pPr algn="ctr"/>
              <a:r>
                <a:rPr lang="ar-SA" sz="4400" b="1" dirty="0">
                  <a:latin typeface="Calibri" panose="020F0502020204030204" pitchFamily="34" charset="0"/>
                  <a:cs typeface="Calibri" panose="020F0502020204030204" pitchFamily="34" charset="0"/>
                </a:rPr>
                <a:t>العامة</a:t>
              </a:r>
            </a:p>
            <a:p>
              <a:pPr marL="0" algn="ctr" defTabSz="914400" rtl="1" eaLnBrk="1" latinLnBrk="0" hangingPunct="1"/>
              <a:endParaRPr sz="1600" dirty="0">
                <a:latin typeface="DIN Next LT Arabic" panose="020B0503020203050203" pitchFamily="34" charset="-78"/>
                <a:cs typeface="DIN Next LT Arabic" panose="020B0503020203050203" pitchFamily="34" charset="-78"/>
              </a:endParaRPr>
            </a:p>
          </p:txBody>
        </p:sp>
        <p:sp>
          <p:nvSpPr>
            <p:cNvPr id="20" name="object 24">
              <a:extLst>
                <a:ext uri="{FF2B5EF4-FFF2-40B4-BE49-F238E27FC236}">
                  <a16:creationId xmlns:a16="http://schemas.microsoft.com/office/drawing/2014/main" id="{1ED13C2D-691C-5D4A-A60E-8CE517D53864}"/>
                </a:ext>
              </a:extLst>
            </p:cNvPr>
            <p:cNvSpPr/>
            <p:nvPr/>
          </p:nvSpPr>
          <p:spPr>
            <a:xfrm rot="5400000">
              <a:off x="10531460" y="346026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30A4A5"/>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١</a:t>
              </a:r>
              <a:endParaRPr sz="1600" b="1" dirty="0">
                <a:solidFill>
                  <a:schemeClr val="bg1"/>
                </a:solidFill>
                <a:latin typeface="Calibri" panose="020F0502020204030204" pitchFamily="34" charset="0"/>
                <a:cs typeface="Calibri" panose="020F0502020204030204" pitchFamily="34" charset="0"/>
              </a:endParaRPr>
            </a:p>
          </p:txBody>
        </p:sp>
      </p:grpSp>
      <p:sp>
        <p:nvSpPr>
          <p:cNvPr id="8" name="مستطيل مستدير الزوايا 7">
            <a:extLst>
              <a:ext uri="{FF2B5EF4-FFF2-40B4-BE49-F238E27FC236}">
                <a16:creationId xmlns:a16="http://schemas.microsoft.com/office/drawing/2014/main" id="{65002B7B-EC5C-4046-9E11-CB7961542469}"/>
              </a:ext>
            </a:extLst>
          </p:cNvPr>
          <p:cNvSpPr/>
          <p:nvPr/>
        </p:nvSpPr>
        <p:spPr>
          <a:xfrm>
            <a:off x="202853" y="1604927"/>
            <a:ext cx="10646480" cy="5253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400" dirty="0">
              <a:solidFill>
                <a:schemeClr val="tx1"/>
              </a:solidFill>
              <a:latin typeface="Calibri" panose="020F0502020204030204" pitchFamily="34" charset="0"/>
              <a:ea typeface="+mj-ea"/>
              <a:cs typeface="Calibri" panose="020F0502020204030204" pitchFamily="34" charset="0"/>
            </a:endParaRPr>
          </a:p>
          <a:p>
            <a:pPr algn="just"/>
            <a:r>
              <a:rPr lang="ar-SA" sz="2800" b="1" dirty="0">
                <a:solidFill>
                  <a:srgbClr val="1968A2"/>
                </a:solidFill>
                <a:latin typeface="Calibri" panose="020F0502020204030204" pitchFamily="34" charset="0"/>
                <a:ea typeface="+mj-ea"/>
                <a:cs typeface="Calibri" panose="020F0502020204030204" pitchFamily="34" charset="0"/>
              </a:rPr>
              <a:t>المتطلبات الإدارية:</a:t>
            </a:r>
          </a:p>
          <a:p>
            <a:pPr algn="just"/>
            <a:endParaRPr lang="ar-SA" sz="2400" dirty="0">
              <a:solidFill>
                <a:schemeClr val="tx1"/>
              </a:solidFill>
              <a:latin typeface="Calibri" panose="020F0502020204030204" pitchFamily="34" charset="0"/>
              <a:ea typeface="+mj-ea"/>
              <a:cs typeface="Calibri" panose="020F0502020204030204" pitchFamily="34" charset="0"/>
            </a:endParaRPr>
          </a:p>
          <a:p>
            <a:pPr algn="just"/>
            <a:endParaRPr lang="ar-SA" sz="2400" dirty="0">
              <a:solidFill>
                <a:schemeClr val="tx1"/>
              </a:solidFill>
              <a:latin typeface="Calibri" panose="020F0502020204030204" pitchFamily="34" charset="0"/>
              <a:ea typeface="+mj-ea"/>
              <a:cs typeface="Calibri" panose="020F0502020204030204" pitchFamily="34" charset="0"/>
            </a:endParaRPr>
          </a:p>
          <a:p>
            <a:pPr marL="342900" indent="-342900" algn="just">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تحديد أهداف وغايات الإدارة بشكل واضح.</a:t>
            </a:r>
          </a:p>
          <a:p>
            <a:pPr marL="342900" indent="-342900" algn="just">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التخطــيط الفعـــال لاحتياجات النظـــام مـــن المـــوارد المتعـــددة.</a:t>
            </a:r>
          </a:p>
          <a:p>
            <a:pPr marL="342900" indent="-342900" algn="just">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مشاركة الإدارات الرئيسية في المنظمة مع إدارة الموارد البشرية في إعداد وتصميم النظام.</a:t>
            </a:r>
          </a:p>
        </p:txBody>
      </p:sp>
      <p:pic>
        <p:nvPicPr>
          <p:cNvPr id="14" name="صورة 13" descr="صورة تحتوي على نص, كتاب&#10;&#10;تم إنشاء الوصف تلقائياً">
            <a:extLst>
              <a:ext uri="{FF2B5EF4-FFF2-40B4-BE49-F238E27FC236}">
                <a16:creationId xmlns:a16="http://schemas.microsoft.com/office/drawing/2014/main" id="{9B3B5CB3-ED20-8042-B69C-F13D766AEF52}"/>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pic>
        <p:nvPicPr>
          <p:cNvPr id="10" name="صورة 9">
            <a:extLst>
              <a:ext uri="{FF2B5EF4-FFF2-40B4-BE49-F238E27FC236}">
                <a16:creationId xmlns:a16="http://schemas.microsoft.com/office/drawing/2014/main" id="{54A82255-5640-044C-AF51-8BA8E39FE3F5}"/>
              </a:ext>
            </a:extLst>
          </p:cNvPr>
          <p:cNvPicPr>
            <a:picLocks noChangeAspect="1"/>
          </p:cNvPicPr>
          <p:nvPr/>
        </p:nvPicPr>
        <p:blipFill rotWithShape="1">
          <a:blip r:embed="rId3">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1708432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028824"/>
            <a:ext cx="10847386" cy="4386264"/>
          </a:xfrm>
        </p:spPr>
        <p:txBody>
          <a:bodyPr anchor="ctr">
            <a:noAutofit/>
          </a:bodyPr>
          <a:lstStyle/>
          <a:p>
            <a:endParaRPr lang="ar-SA" sz="2800" dirty="0">
              <a:latin typeface="Calibri" panose="020F0502020204030204" pitchFamily="34" charset="0"/>
              <a:cs typeface="Calibri" panose="020F0502020204030204" pitchFamily="34" charset="0"/>
            </a:endParaRPr>
          </a:p>
          <a:p>
            <a:r>
              <a:rPr lang="ar-SA" sz="2800" b="1" dirty="0">
                <a:solidFill>
                  <a:schemeClr val="accent5">
                    <a:lumMod val="50000"/>
                  </a:schemeClr>
                </a:solidFill>
                <a:latin typeface="Calibri" panose="020F0502020204030204" pitchFamily="34" charset="0"/>
                <a:cs typeface="Calibri" panose="020F0502020204030204" pitchFamily="34" charset="0"/>
              </a:rPr>
              <a:t>ثالثاً: الضوابط الرادعة:</a:t>
            </a:r>
            <a:endParaRPr lang="ar-SA" sz="2800" b="1" dirty="0">
              <a:latin typeface="Calibri" panose="020F0502020204030204" pitchFamily="34" charset="0"/>
              <a:cs typeface="Calibri" panose="020F0502020204030204" pitchFamily="34" charset="0"/>
            </a:endParaRPr>
          </a:p>
          <a:p>
            <a:r>
              <a:rPr lang="ar-SA" sz="2800" dirty="0">
                <a:latin typeface="Calibri" panose="020F0502020204030204" pitchFamily="34" charset="0"/>
                <a:cs typeface="Calibri" panose="020F0502020204030204" pitchFamily="34" charset="0"/>
              </a:rPr>
              <a:t>وهي ضوابط التي تشكل رادع لدى الأفراد للقيام بأي تجاوزات</a:t>
            </a:r>
          </a:p>
          <a:p>
            <a:r>
              <a:rPr lang="ar-SA" sz="2800" dirty="0">
                <a:latin typeface="Calibri" panose="020F0502020204030204" pitchFamily="34" charset="0"/>
                <a:cs typeface="Calibri" panose="020F0502020204030204" pitchFamily="34" charset="0"/>
              </a:rPr>
              <a:t/>
            </a:r>
            <a:br>
              <a:rPr lang="ar-SA" sz="2800" dirty="0">
                <a:latin typeface="Calibri" panose="020F0502020204030204" pitchFamily="34" charset="0"/>
                <a:cs typeface="Calibri" panose="020F0502020204030204" pitchFamily="34" charset="0"/>
              </a:rPr>
            </a:br>
            <a:endParaRPr lang="ar-SA" sz="2800" dirty="0">
              <a:latin typeface="Calibri" panose="020F0502020204030204" pitchFamily="34" charset="0"/>
              <a:cs typeface="Calibri" panose="020F0502020204030204" pitchFamily="34" charset="0"/>
            </a:endParaRPr>
          </a:p>
          <a:p>
            <a:r>
              <a:rPr lang="ar-SA" sz="2800" dirty="0">
                <a:latin typeface="Calibri" panose="020F0502020204030204" pitchFamily="34" charset="0"/>
                <a:cs typeface="Calibri" panose="020F0502020204030204" pitchFamily="34" charset="0"/>
              </a:rPr>
              <a:t>ومن الامثلة على ذلك:</a:t>
            </a:r>
          </a:p>
          <a:p>
            <a:pPr marL="342900" indent="-342900">
              <a:buFont typeface="Wingdings" pitchFamily="2" charset="2"/>
              <a:buChar char="§"/>
            </a:pPr>
            <a:r>
              <a:rPr lang="ar-SA" sz="2800" dirty="0">
                <a:latin typeface="Calibri" panose="020F0502020204030204" pitchFamily="34" charset="0"/>
                <a:cs typeface="Calibri" panose="020F0502020204030204" pitchFamily="34" charset="0"/>
              </a:rPr>
              <a:t>وجود لائحة للجزاءات.</a:t>
            </a:r>
          </a:p>
          <a:p>
            <a:pPr marL="0" indent="0" algn="r" defTabSz="914400" rtl="1" eaLnBrk="1" latinLnBrk="0" hangingPunct="1">
              <a:lnSpc>
                <a:spcPct val="90000"/>
              </a:lnSpc>
              <a:spcBef>
                <a:spcPts val="1000"/>
              </a:spcBef>
              <a:buFont typeface="Arial" panose="020B0604020202020204" pitchFamily="34" charset="0"/>
              <a:buNone/>
            </a:pPr>
            <a:endParaRPr lang="ar-SA" sz="2800" dirty="0">
              <a:latin typeface="Calibri" panose="020F0502020204030204" pitchFamily="34" charset="0"/>
              <a:cs typeface="Calibri" panose="020F0502020204030204" pitchFamily="34" charset="0"/>
            </a:endParaRPr>
          </a:p>
        </p:txBody>
      </p:sp>
      <p:pic>
        <p:nvPicPr>
          <p:cNvPr id="3" name="صورة 2">
            <a:extLst>
              <a:ext uri="{FF2B5EF4-FFF2-40B4-BE49-F238E27FC236}">
                <a16:creationId xmlns:a16="http://schemas.microsoft.com/office/drawing/2014/main" id="{357D953B-A711-5648-87B1-4C44B4CC1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76" y="0"/>
            <a:ext cx="3826412" cy="2869809"/>
          </a:xfrm>
          <a:prstGeom prst="rect">
            <a:avLst/>
          </a:prstGeom>
        </p:spPr>
      </p:pic>
      <p:pic>
        <p:nvPicPr>
          <p:cNvPr id="5" name="صورة 4">
            <a:extLst>
              <a:ext uri="{FF2B5EF4-FFF2-40B4-BE49-F238E27FC236}">
                <a16:creationId xmlns:a16="http://schemas.microsoft.com/office/drawing/2014/main" id="{335C9FBF-A07B-E64E-AD39-FDBBD79BA3B4}"/>
              </a:ext>
            </a:extLst>
          </p:cNvPr>
          <p:cNvPicPr>
            <a:picLocks noChangeAspect="1"/>
          </p:cNvPicPr>
          <p:nvPr/>
        </p:nvPicPr>
        <p:blipFill rotWithShape="1">
          <a:blip r:embed="rId4">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80076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lstStyle/>
          <a:p>
            <a:pPr algn="ctr"/>
            <a:r>
              <a:rPr lang="ar-SA" b="1" dirty="0">
                <a:latin typeface="Calibri" panose="020F0502020204030204" pitchFamily="34" charset="0"/>
                <a:cs typeface="Calibri" panose="020F0502020204030204" pitchFamily="34" charset="0"/>
              </a:rPr>
              <a:t>إجراءات نظام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مستطيل مستدير الزوايا 11">
            <a:extLst>
              <a:ext uri="{FF2B5EF4-FFF2-40B4-BE49-F238E27FC236}">
                <a16:creationId xmlns:a16="http://schemas.microsoft.com/office/drawing/2014/main" id="{2FDDDC76-5621-ED4D-B472-36037535FE66}"/>
              </a:ext>
            </a:extLst>
          </p:cNvPr>
          <p:cNvSpPr/>
          <p:nvPr/>
        </p:nvSpPr>
        <p:spPr>
          <a:xfrm>
            <a:off x="393700" y="1684911"/>
            <a:ext cx="11404600" cy="50931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800" dirty="0">
              <a:solidFill>
                <a:schemeClr val="tx1"/>
              </a:solidFill>
              <a:latin typeface="Calibri" panose="020F0502020204030204" pitchFamily="34" charset="0"/>
              <a:cs typeface="Calibri" panose="020F0502020204030204" pitchFamily="34" charset="0"/>
            </a:endParaRPr>
          </a:p>
        </p:txBody>
      </p:sp>
      <p:grpSp>
        <p:nvGrpSpPr>
          <p:cNvPr id="4" name="مجموعة 3">
            <a:extLst>
              <a:ext uri="{FF2B5EF4-FFF2-40B4-BE49-F238E27FC236}">
                <a16:creationId xmlns:a16="http://schemas.microsoft.com/office/drawing/2014/main" id="{A776F8C8-E32C-D443-AAC2-5F171E974CA7}"/>
              </a:ext>
            </a:extLst>
          </p:cNvPr>
          <p:cNvGrpSpPr/>
          <p:nvPr/>
        </p:nvGrpSpPr>
        <p:grpSpPr>
          <a:xfrm rot="16200000">
            <a:off x="8745928" y="3614773"/>
            <a:ext cx="5348444" cy="1138002"/>
            <a:chOff x="7681894" y="3460267"/>
            <a:chExt cx="3619389" cy="770107"/>
          </a:xfrm>
        </p:grpSpPr>
        <p:sp>
          <p:nvSpPr>
            <p:cNvPr id="19" name="object 22">
              <a:extLst>
                <a:ext uri="{FF2B5EF4-FFF2-40B4-BE49-F238E27FC236}">
                  <a16:creationId xmlns:a16="http://schemas.microsoft.com/office/drawing/2014/main" id="{076D2BE9-BFDF-4F40-AAFF-C1BC3B942C82}"/>
                </a:ext>
              </a:extLst>
            </p:cNvPr>
            <p:cNvSpPr/>
            <p:nvPr/>
          </p:nvSpPr>
          <p:spPr>
            <a:xfrm>
              <a:off x="7681894" y="3460267"/>
              <a:ext cx="3339337"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pPr algn="ctr"/>
              <a:r>
                <a:rPr lang="ar-SA" sz="4400" b="1" dirty="0">
                  <a:latin typeface="Calibri" panose="020F0502020204030204" pitchFamily="34" charset="0"/>
                  <a:cs typeface="Calibri" panose="020F0502020204030204" pitchFamily="34" charset="0"/>
                </a:rPr>
                <a:t>العامة</a:t>
              </a:r>
            </a:p>
            <a:p>
              <a:pPr marL="0" algn="ctr" defTabSz="914400" rtl="1" eaLnBrk="1" latinLnBrk="0" hangingPunct="1"/>
              <a:endParaRPr sz="1600" dirty="0">
                <a:latin typeface="DIN Next LT Arabic" panose="020B0503020203050203" pitchFamily="34" charset="-78"/>
                <a:cs typeface="DIN Next LT Arabic" panose="020B0503020203050203" pitchFamily="34" charset="-78"/>
              </a:endParaRPr>
            </a:p>
          </p:txBody>
        </p:sp>
        <p:sp>
          <p:nvSpPr>
            <p:cNvPr id="20" name="object 24">
              <a:extLst>
                <a:ext uri="{FF2B5EF4-FFF2-40B4-BE49-F238E27FC236}">
                  <a16:creationId xmlns:a16="http://schemas.microsoft.com/office/drawing/2014/main" id="{1ED13C2D-691C-5D4A-A60E-8CE517D53864}"/>
                </a:ext>
              </a:extLst>
            </p:cNvPr>
            <p:cNvSpPr/>
            <p:nvPr/>
          </p:nvSpPr>
          <p:spPr>
            <a:xfrm rot="5400000">
              <a:off x="10531460" y="346026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30A4A5"/>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١</a:t>
              </a:r>
              <a:endParaRPr sz="1600" b="1" dirty="0">
                <a:solidFill>
                  <a:schemeClr val="bg1"/>
                </a:solidFill>
                <a:latin typeface="Calibri" panose="020F0502020204030204" pitchFamily="34" charset="0"/>
                <a:cs typeface="Calibri" panose="020F0502020204030204" pitchFamily="34" charset="0"/>
              </a:endParaRPr>
            </a:p>
          </p:txBody>
        </p:sp>
      </p:grpSp>
      <p:sp>
        <p:nvSpPr>
          <p:cNvPr id="8" name="مستطيل مستدير الزوايا 7">
            <a:extLst>
              <a:ext uri="{FF2B5EF4-FFF2-40B4-BE49-F238E27FC236}">
                <a16:creationId xmlns:a16="http://schemas.microsoft.com/office/drawing/2014/main" id="{65002B7B-EC5C-4046-9E11-CB7961542469}"/>
              </a:ext>
            </a:extLst>
          </p:cNvPr>
          <p:cNvSpPr/>
          <p:nvPr/>
        </p:nvSpPr>
        <p:spPr>
          <a:xfrm>
            <a:off x="202853" y="1604927"/>
            <a:ext cx="10646480" cy="5253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400" dirty="0">
              <a:solidFill>
                <a:schemeClr val="tx1"/>
              </a:solidFill>
              <a:latin typeface="Calibri" panose="020F0502020204030204" pitchFamily="34" charset="0"/>
              <a:ea typeface="+mj-ea"/>
              <a:cs typeface="Calibri" panose="020F0502020204030204" pitchFamily="34" charset="0"/>
            </a:endParaRPr>
          </a:p>
          <a:p>
            <a:pPr algn="just"/>
            <a:r>
              <a:rPr lang="ar-SA" sz="2800" b="1" dirty="0">
                <a:solidFill>
                  <a:srgbClr val="86C0BF"/>
                </a:solidFill>
                <a:latin typeface="Calibri" panose="020F0502020204030204" pitchFamily="34" charset="0"/>
                <a:ea typeface="+mj-ea"/>
                <a:cs typeface="Calibri" panose="020F0502020204030204" pitchFamily="34" charset="0"/>
              </a:rPr>
              <a:t>المتطلبات التقنية:</a:t>
            </a:r>
          </a:p>
          <a:p>
            <a:pPr algn="just"/>
            <a:endParaRPr lang="ar-SA" sz="2400" dirty="0">
              <a:solidFill>
                <a:schemeClr val="tx1"/>
              </a:solidFill>
              <a:latin typeface="Calibri" panose="020F0502020204030204" pitchFamily="34" charset="0"/>
              <a:ea typeface="+mj-ea"/>
              <a:cs typeface="Calibri" panose="020F0502020204030204" pitchFamily="34" charset="0"/>
            </a:endParaRPr>
          </a:p>
          <a:p>
            <a:pPr algn="just"/>
            <a:endParaRPr lang="ar-SA" sz="2400" dirty="0">
              <a:solidFill>
                <a:schemeClr val="tx1"/>
              </a:solidFill>
              <a:latin typeface="Calibri" panose="020F0502020204030204" pitchFamily="34" charset="0"/>
              <a:ea typeface="+mj-ea"/>
              <a:cs typeface="Calibri" panose="020F0502020204030204" pitchFamily="34" charset="0"/>
            </a:endParaRPr>
          </a:p>
          <a:p>
            <a:pPr marL="342900" indent="-342900">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توفير الأجهزة والآلات والأدوات اللازمة لتشغيل النظام بمراعاة إمكانيات واحتياجات المنظمة.</a:t>
            </a:r>
          </a:p>
          <a:p>
            <a:pPr marL="342900" indent="-342900">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تــــوفير الأفــــراد ذوي المهــــارات والخــــبرات الفنيــــة اللازمــــة لتشــــغيل الأجهــــزة والآلات والحاســــبات الآليــــة أو الاستعانة بمجموعــــة مــــن الاستشاريين في هذا المجال.</a:t>
            </a:r>
          </a:p>
          <a:p>
            <a:pPr marL="342900" indent="-342900">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تصميم نظام متكامل لصيانة والسلامة، وسرية البيانات والمعلومات التي يتعامل معها النظام.</a:t>
            </a:r>
          </a:p>
        </p:txBody>
      </p:sp>
      <p:pic>
        <p:nvPicPr>
          <p:cNvPr id="9" name="صورة 8" descr="صورة تحتوي على نص, كتاب&#10;&#10;تم إنشاء الوصف تلقائياً">
            <a:extLst>
              <a:ext uri="{FF2B5EF4-FFF2-40B4-BE49-F238E27FC236}">
                <a16:creationId xmlns:a16="http://schemas.microsoft.com/office/drawing/2014/main" id="{0077BBA6-650E-CC4D-AFAC-FACDC756E26C}"/>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Tree>
    <p:extLst>
      <p:ext uri="{BB962C8B-B14F-4D97-AF65-F5344CB8AC3E}">
        <p14:creationId xmlns:p14="http://schemas.microsoft.com/office/powerpoint/2010/main" val="4511400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lstStyle/>
          <a:p>
            <a:pPr algn="ctr"/>
            <a:r>
              <a:rPr lang="ar-SA" b="1" dirty="0">
                <a:latin typeface="Calibri" panose="020F0502020204030204" pitchFamily="34" charset="0"/>
                <a:cs typeface="Calibri" panose="020F0502020204030204" pitchFamily="34" charset="0"/>
              </a:rPr>
              <a:t>إجراءات نظام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مستطيل مستدير الزوايا 11">
            <a:extLst>
              <a:ext uri="{FF2B5EF4-FFF2-40B4-BE49-F238E27FC236}">
                <a16:creationId xmlns:a16="http://schemas.microsoft.com/office/drawing/2014/main" id="{2FDDDC76-5621-ED4D-B472-36037535FE66}"/>
              </a:ext>
            </a:extLst>
          </p:cNvPr>
          <p:cNvSpPr/>
          <p:nvPr/>
        </p:nvSpPr>
        <p:spPr>
          <a:xfrm>
            <a:off x="393700" y="1684911"/>
            <a:ext cx="11404600" cy="50931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800" dirty="0">
              <a:solidFill>
                <a:schemeClr val="tx1"/>
              </a:solidFill>
              <a:latin typeface="Calibri" panose="020F0502020204030204" pitchFamily="34" charset="0"/>
              <a:cs typeface="Calibri" panose="020F0502020204030204" pitchFamily="34" charset="0"/>
            </a:endParaRPr>
          </a:p>
        </p:txBody>
      </p:sp>
      <p:grpSp>
        <p:nvGrpSpPr>
          <p:cNvPr id="4" name="مجموعة 3">
            <a:extLst>
              <a:ext uri="{FF2B5EF4-FFF2-40B4-BE49-F238E27FC236}">
                <a16:creationId xmlns:a16="http://schemas.microsoft.com/office/drawing/2014/main" id="{A776F8C8-E32C-D443-AAC2-5F171E974CA7}"/>
              </a:ext>
            </a:extLst>
          </p:cNvPr>
          <p:cNvGrpSpPr/>
          <p:nvPr/>
        </p:nvGrpSpPr>
        <p:grpSpPr>
          <a:xfrm rot="16200000">
            <a:off x="8745928" y="3614773"/>
            <a:ext cx="5348444" cy="1138002"/>
            <a:chOff x="7681894" y="3460267"/>
            <a:chExt cx="3619389" cy="770107"/>
          </a:xfrm>
        </p:grpSpPr>
        <p:sp>
          <p:nvSpPr>
            <p:cNvPr id="19" name="object 22">
              <a:extLst>
                <a:ext uri="{FF2B5EF4-FFF2-40B4-BE49-F238E27FC236}">
                  <a16:creationId xmlns:a16="http://schemas.microsoft.com/office/drawing/2014/main" id="{076D2BE9-BFDF-4F40-AAFF-C1BC3B942C82}"/>
                </a:ext>
              </a:extLst>
            </p:cNvPr>
            <p:cNvSpPr/>
            <p:nvPr/>
          </p:nvSpPr>
          <p:spPr>
            <a:xfrm>
              <a:off x="7681894" y="3460267"/>
              <a:ext cx="3339337"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pPr algn="ctr"/>
              <a:r>
                <a:rPr lang="ar-SA" sz="4400" b="1" dirty="0">
                  <a:latin typeface="Calibri" panose="020F0502020204030204" pitchFamily="34" charset="0"/>
                  <a:cs typeface="Calibri" panose="020F0502020204030204" pitchFamily="34" charset="0"/>
                </a:rPr>
                <a:t>العامة</a:t>
              </a:r>
            </a:p>
            <a:p>
              <a:pPr marL="0" algn="ctr" defTabSz="914400" rtl="1" eaLnBrk="1" latinLnBrk="0" hangingPunct="1"/>
              <a:endParaRPr sz="1600" dirty="0">
                <a:latin typeface="DIN Next LT Arabic" panose="020B0503020203050203" pitchFamily="34" charset="-78"/>
                <a:cs typeface="DIN Next LT Arabic" panose="020B0503020203050203" pitchFamily="34" charset="-78"/>
              </a:endParaRPr>
            </a:p>
          </p:txBody>
        </p:sp>
        <p:sp>
          <p:nvSpPr>
            <p:cNvPr id="20" name="object 24">
              <a:extLst>
                <a:ext uri="{FF2B5EF4-FFF2-40B4-BE49-F238E27FC236}">
                  <a16:creationId xmlns:a16="http://schemas.microsoft.com/office/drawing/2014/main" id="{1ED13C2D-691C-5D4A-A60E-8CE517D53864}"/>
                </a:ext>
              </a:extLst>
            </p:cNvPr>
            <p:cNvSpPr/>
            <p:nvPr/>
          </p:nvSpPr>
          <p:spPr>
            <a:xfrm rot="5400000">
              <a:off x="10531460" y="346026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30A4A5"/>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١</a:t>
              </a:r>
              <a:endParaRPr sz="1600" b="1" dirty="0">
                <a:solidFill>
                  <a:schemeClr val="bg1"/>
                </a:solidFill>
                <a:latin typeface="Calibri" panose="020F0502020204030204" pitchFamily="34" charset="0"/>
                <a:cs typeface="Calibri" panose="020F0502020204030204" pitchFamily="34" charset="0"/>
              </a:endParaRPr>
            </a:p>
          </p:txBody>
        </p:sp>
      </p:grpSp>
      <p:sp>
        <p:nvSpPr>
          <p:cNvPr id="8" name="مستطيل مستدير الزوايا 7">
            <a:extLst>
              <a:ext uri="{FF2B5EF4-FFF2-40B4-BE49-F238E27FC236}">
                <a16:creationId xmlns:a16="http://schemas.microsoft.com/office/drawing/2014/main" id="{65002B7B-EC5C-4046-9E11-CB7961542469}"/>
              </a:ext>
            </a:extLst>
          </p:cNvPr>
          <p:cNvSpPr/>
          <p:nvPr/>
        </p:nvSpPr>
        <p:spPr>
          <a:xfrm>
            <a:off x="202853" y="1604927"/>
            <a:ext cx="10646480" cy="5253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400" dirty="0">
              <a:solidFill>
                <a:schemeClr val="tx1"/>
              </a:solidFill>
              <a:latin typeface="Calibri" panose="020F0502020204030204" pitchFamily="34" charset="0"/>
              <a:ea typeface="+mj-ea"/>
              <a:cs typeface="Calibri" panose="020F0502020204030204" pitchFamily="34" charset="0"/>
            </a:endParaRPr>
          </a:p>
          <a:p>
            <a:pPr algn="just"/>
            <a:r>
              <a:rPr lang="ar-SA" sz="2800" b="1" dirty="0">
                <a:solidFill>
                  <a:srgbClr val="7F7F7F"/>
                </a:solidFill>
                <a:latin typeface="Calibri" panose="020F0502020204030204" pitchFamily="34" charset="0"/>
                <a:ea typeface="+mj-ea"/>
                <a:cs typeface="Calibri" panose="020F0502020204030204" pitchFamily="34" charset="0"/>
              </a:rPr>
              <a:t>المتطلبات الاقتصادية:</a:t>
            </a:r>
          </a:p>
          <a:p>
            <a:pPr algn="just"/>
            <a:endParaRPr lang="ar-SA" sz="2400" dirty="0">
              <a:solidFill>
                <a:schemeClr val="tx1"/>
              </a:solidFill>
              <a:latin typeface="Calibri" panose="020F0502020204030204" pitchFamily="34" charset="0"/>
              <a:ea typeface="+mj-ea"/>
              <a:cs typeface="Calibri" panose="020F0502020204030204" pitchFamily="34" charset="0"/>
            </a:endParaRPr>
          </a:p>
          <a:p>
            <a:pPr algn="just"/>
            <a:endParaRPr lang="ar-SA" sz="2400" dirty="0">
              <a:solidFill>
                <a:schemeClr val="tx1"/>
              </a:solidFill>
              <a:latin typeface="Calibri" panose="020F0502020204030204" pitchFamily="34" charset="0"/>
              <a:ea typeface="+mj-ea"/>
              <a:cs typeface="Calibri" panose="020F0502020204030204" pitchFamily="34" charset="0"/>
            </a:endParaRPr>
          </a:p>
          <a:p>
            <a:pPr marL="342900" indent="-342900">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العمل على تخفيض التكاليف.</a:t>
            </a:r>
          </a:p>
          <a:p>
            <a:pPr marL="342900" indent="-342900">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الاستخدام الأمثل للأفراد العاملين على تشغيل نظام معلومات الموارد البشرية.</a:t>
            </a:r>
          </a:p>
          <a:p>
            <a:pPr marL="342900" indent="-342900">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تـوفير الجهــد المبــذول في جميــع مراحــل عمـل نظــام معلومــات المــوارد البشــرية ،ممــا يتطلـب تــدريب العــاملين بالنظــام لزيــادة مهــاراتهم في التشغيل واستخراج المعلومات.</a:t>
            </a:r>
          </a:p>
        </p:txBody>
      </p:sp>
      <p:pic>
        <p:nvPicPr>
          <p:cNvPr id="9" name="صورة 8" descr="صورة تحتوي على نص, كتاب&#10;&#10;تم إنشاء الوصف تلقائياً">
            <a:extLst>
              <a:ext uri="{FF2B5EF4-FFF2-40B4-BE49-F238E27FC236}">
                <a16:creationId xmlns:a16="http://schemas.microsoft.com/office/drawing/2014/main" id="{3B62F174-887D-2848-9E29-D5545DBB61A8}"/>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Tree>
    <p:extLst>
      <p:ext uri="{BB962C8B-B14F-4D97-AF65-F5344CB8AC3E}">
        <p14:creationId xmlns:p14="http://schemas.microsoft.com/office/powerpoint/2010/main" val="33926072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lstStyle/>
          <a:p>
            <a:pPr algn="ctr"/>
            <a:r>
              <a:rPr lang="ar-SA" b="1" dirty="0">
                <a:latin typeface="Calibri" panose="020F0502020204030204" pitchFamily="34" charset="0"/>
                <a:cs typeface="Calibri" panose="020F0502020204030204" pitchFamily="34" charset="0"/>
              </a:rPr>
              <a:t>إجراءات نظام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مستطيل مستدير الزوايا 11">
            <a:extLst>
              <a:ext uri="{FF2B5EF4-FFF2-40B4-BE49-F238E27FC236}">
                <a16:creationId xmlns:a16="http://schemas.microsoft.com/office/drawing/2014/main" id="{2FDDDC76-5621-ED4D-B472-36037535FE66}"/>
              </a:ext>
            </a:extLst>
          </p:cNvPr>
          <p:cNvSpPr/>
          <p:nvPr/>
        </p:nvSpPr>
        <p:spPr>
          <a:xfrm>
            <a:off x="393700" y="1684911"/>
            <a:ext cx="11404600" cy="50931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800" dirty="0">
              <a:solidFill>
                <a:schemeClr val="tx1"/>
              </a:solidFill>
              <a:latin typeface="Calibri" panose="020F0502020204030204" pitchFamily="34" charset="0"/>
              <a:cs typeface="Calibri" panose="020F0502020204030204" pitchFamily="34" charset="0"/>
            </a:endParaRPr>
          </a:p>
        </p:txBody>
      </p:sp>
      <p:grpSp>
        <p:nvGrpSpPr>
          <p:cNvPr id="4" name="مجموعة 3">
            <a:extLst>
              <a:ext uri="{FF2B5EF4-FFF2-40B4-BE49-F238E27FC236}">
                <a16:creationId xmlns:a16="http://schemas.microsoft.com/office/drawing/2014/main" id="{A776F8C8-E32C-D443-AAC2-5F171E974CA7}"/>
              </a:ext>
            </a:extLst>
          </p:cNvPr>
          <p:cNvGrpSpPr/>
          <p:nvPr/>
        </p:nvGrpSpPr>
        <p:grpSpPr>
          <a:xfrm rot="16200000">
            <a:off x="8745928" y="3614773"/>
            <a:ext cx="5348444" cy="1138002"/>
            <a:chOff x="7681894" y="3460267"/>
            <a:chExt cx="3619389" cy="770107"/>
          </a:xfrm>
        </p:grpSpPr>
        <p:sp>
          <p:nvSpPr>
            <p:cNvPr id="19" name="object 22">
              <a:extLst>
                <a:ext uri="{FF2B5EF4-FFF2-40B4-BE49-F238E27FC236}">
                  <a16:creationId xmlns:a16="http://schemas.microsoft.com/office/drawing/2014/main" id="{076D2BE9-BFDF-4F40-AAFF-C1BC3B942C82}"/>
                </a:ext>
              </a:extLst>
            </p:cNvPr>
            <p:cNvSpPr/>
            <p:nvPr/>
          </p:nvSpPr>
          <p:spPr>
            <a:xfrm>
              <a:off x="7681894" y="3460267"/>
              <a:ext cx="3339337"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pPr algn="ctr"/>
              <a:r>
                <a:rPr lang="ar-SA" sz="4400" b="1" dirty="0">
                  <a:latin typeface="Calibri" panose="020F0502020204030204" pitchFamily="34" charset="0"/>
                  <a:cs typeface="Calibri" panose="020F0502020204030204" pitchFamily="34" charset="0"/>
                </a:rPr>
                <a:t>العامة</a:t>
              </a:r>
            </a:p>
            <a:p>
              <a:pPr marL="0" algn="ctr" defTabSz="914400" rtl="1" eaLnBrk="1" latinLnBrk="0" hangingPunct="1"/>
              <a:endParaRPr sz="1600" dirty="0">
                <a:latin typeface="DIN Next LT Arabic" panose="020B0503020203050203" pitchFamily="34" charset="-78"/>
                <a:cs typeface="DIN Next LT Arabic" panose="020B0503020203050203" pitchFamily="34" charset="-78"/>
              </a:endParaRPr>
            </a:p>
          </p:txBody>
        </p:sp>
        <p:sp>
          <p:nvSpPr>
            <p:cNvPr id="20" name="object 24">
              <a:extLst>
                <a:ext uri="{FF2B5EF4-FFF2-40B4-BE49-F238E27FC236}">
                  <a16:creationId xmlns:a16="http://schemas.microsoft.com/office/drawing/2014/main" id="{1ED13C2D-691C-5D4A-A60E-8CE517D53864}"/>
                </a:ext>
              </a:extLst>
            </p:cNvPr>
            <p:cNvSpPr/>
            <p:nvPr/>
          </p:nvSpPr>
          <p:spPr>
            <a:xfrm rot="5400000">
              <a:off x="10531460" y="346026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30A4A5"/>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١</a:t>
              </a:r>
              <a:endParaRPr sz="1600" b="1" dirty="0">
                <a:solidFill>
                  <a:schemeClr val="bg1"/>
                </a:solidFill>
                <a:latin typeface="Calibri" panose="020F0502020204030204" pitchFamily="34" charset="0"/>
                <a:cs typeface="Calibri" panose="020F0502020204030204" pitchFamily="34" charset="0"/>
              </a:endParaRPr>
            </a:p>
          </p:txBody>
        </p:sp>
      </p:grpSp>
      <p:sp>
        <p:nvSpPr>
          <p:cNvPr id="8" name="مستطيل مستدير الزوايا 7">
            <a:extLst>
              <a:ext uri="{FF2B5EF4-FFF2-40B4-BE49-F238E27FC236}">
                <a16:creationId xmlns:a16="http://schemas.microsoft.com/office/drawing/2014/main" id="{65002B7B-EC5C-4046-9E11-CB7961542469}"/>
              </a:ext>
            </a:extLst>
          </p:cNvPr>
          <p:cNvSpPr/>
          <p:nvPr/>
        </p:nvSpPr>
        <p:spPr>
          <a:xfrm>
            <a:off x="202853" y="1604927"/>
            <a:ext cx="10646480" cy="5253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400" dirty="0">
              <a:solidFill>
                <a:schemeClr val="tx1"/>
              </a:solidFill>
              <a:latin typeface="Calibri" panose="020F0502020204030204" pitchFamily="34" charset="0"/>
              <a:ea typeface="+mj-ea"/>
              <a:cs typeface="Calibri" panose="020F0502020204030204" pitchFamily="34" charset="0"/>
            </a:endParaRPr>
          </a:p>
          <a:p>
            <a:pPr algn="just"/>
            <a:r>
              <a:rPr lang="ar-SA" sz="2800" b="1" dirty="0">
                <a:solidFill>
                  <a:srgbClr val="40977C"/>
                </a:solidFill>
                <a:latin typeface="Calibri" panose="020F0502020204030204" pitchFamily="34" charset="0"/>
                <a:ea typeface="+mj-ea"/>
                <a:cs typeface="Calibri" panose="020F0502020204030204" pitchFamily="34" charset="0"/>
              </a:rPr>
              <a:t>المتطلبات الاجتماعية:</a:t>
            </a:r>
          </a:p>
          <a:p>
            <a:pPr algn="just"/>
            <a:endParaRPr lang="ar-SA" sz="2400" dirty="0">
              <a:solidFill>
                <a:schemeClr val="tx1"/>
              </a:solidFill>
              <a:latin typeface="Calibri" panose="020F0502020204030204" pitchFamily="34" charset="0"/>
              <a:ea typeface="+mj-ea"/>
              <a:cs typeface="Calibri" panose="020F0502020204030204" pitchFamily="34" charset="0"/>
            </a:endParaRPr>
          </a:p>
          <a:p>
            <a:pPr algn="just"/>
            <a:endParaRPr lang="ar-SA" sz="2400" dirty="0">
              <a:solidFill>
                <a:schemeClr val="tx1"/>
              </a:solidFill>
              <a:latin typeface="Calibri" panose="020F0502020204030204" pitchFamily="34" charset="0"/>
              <a:ea typeface="+mj-ea"/>
              <a:cs typeface="Calibri" panose="020F0502020204030204" pitchFamily="34" charset="0"/>
            </a:endParaRPr>
          </a:p>
          <a:p>
            <a:pPr marL="342900" indent="-342900">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التعـاون المسـتمر بـين إدارة المـوارد البشـرية وكافـة الإدارات الأخـرة بالمنظمـة لضـمان الإمـداد بالمعلومـات لتلـك الأدوات والحصـول منهـا على البيانات والحقائق.</a:t>
            </a:r>
          </a:p>
          <a:p>
            <a:pPr marL="342900" indent="-342900">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الاتصال الجيد بين العاملين في إدارة الموارد البشرية ومجموعة العاملين بالحاسب الآلي وضرورة وجود تفاهم متبادل بين الطرفين.</a:t>
            </a:r>
          </a:p>
          <a:p>
            <a:pPr marL="342900" indent="-342900">
              <a:buFont typeface="Arial" panose="020B0604020202020204" pitchFamily="34" charset="0"/>
              <a:buChar char="•"/>
            </a:pPr>
            <a:r>
              <a:rPr lang="ar-SA" sz="2400" dirty="0">
                <a:solidFill>
                  <a:schemeClr val="tx1"/>
                </a:solidFill>
                <a:latin typeface="Calibri" panose="020F0502020204030204" pitchFamily="34" charset="0"/>
                <a:ea typeface="+mj-ea"/>
                <a:cs typeface="Calibri" panose="020F0502020204030204" pitchFamily="34" charset="0"/>
              </a:rPr>
              <a:t>توفر روح المساعدة من قبل مصممي النظام للمستفيدين منه.</a:t>
            </a:r>
          </a:p>
        </p:txBody>
      </p:sp>
      <p:pic>
        <p:nvPicPr>
          <p:cNvPr id="9" name="صورة 8" descr="صورة تحتوي على نص, كتاب&#10;&#10;تم إنشاء الوصف تلقائياً">
            <a:extLst>
              <a:ext uri="{FF2B5EF4-FFF2-40B4-BE49-F238E27FC236}">
                <a16:creationId xmlns:a16="http://schemas.microsoft.com/office/drawing/2014/main" id="{1395AAB5-0486-D440-B21F-604E0809C128}"/>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Tree>
    <p:extLst>
      <p:ext uri="{BB962C8B-B14F-4D97-AF65-F5344CB8AC3E}">
        <p14:creationId xmlns:p14="http://schemas.microsoft.com/office/powerpoint/2010/main" val="30205358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صورة 22" descr="صورة تحتوي على نص, كتاب&#10;&#10;تم إنشاء الوصف تلقائياً">
            <a:extLst>
              <a:ext uri="{FF2B5EF4-FFF2-40B4-BE49-F238E27FC236}">
                <a16:creationId xmlns:a16="http://schemas.microsoft.com/office/drawing/2014/main" id="{BE4C1BFB-D8AF-BF42-964A-06C5975B8799}"/>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lstStyle/>
          <a:p>
            <a:pPr algn="ctr"/>
            <a:r>
              <a:rPr lang="ar-SA" b="1" dirty="0">
                <a:latin typeface="Calibri" panose="020F0502020204030204" pitchFamily="34" charset="0"/>
                <a:cs typeface="Calibri" panose="020F0502020204030204" pitchFamily="34" charset="0"/>
              </a:rPr>
              <a:t>إجراءات نظام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مستطيل مستدير الزوايا 11">
            <a:extLst>
              <a:ext uri="{FF2B5EF4-FFF2-40B4-BE49-F238E27FC236}">
                <a16:creationId xmlns:a16="http://schemas.microsoft.com/office/drawing/2014/main" id="{2FDDDC76-5621-ED4D-B472-36037535FE66}"/>
              </a:ext>
            </a:extLst>
          </p:cNvPr>
          <p:cNvSpPr/>
          <p:nvPr/>
        </p:nvSpPr>
        <p:spPr>
          <a:xfrm>
            <a:off x="393700" y="1684911"/>
            <a:ext cx="11404600" cy="50931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800" dirty="0">
              <a:solidFill>
                <a:schemeClr val="tx1"/>
              </a:solidFill>
              <a:latin typeface="Calibri" panose="020F0502020204030204" pitchFamily="34" charset="0"/>
              <a:cs typeface="Calibri" panose="020F0502020204030204" pitchFamily="34" charset="0"/>
            </a:endParaRPr>
          </a:p>
        </p:txBody>
      </p:sp>
      <p:grpSp>
        <p:nvGrpSpPr>
          <p:cNvPr id="4" name="مجموعة 3">
            <a:extLst>
              <a:ext uri="{FF2B5EF4-FFF2-40B4-BE49-F238E27FC236}">
                <a16:creationId xmlns:a16="http://schemas.microsoft.com/office/drawing/2014/main" id="{A776F8C8-E32C-D443-AAC2-5F171E974CA7}"/>
              </a:ext>
            </a:extLst>
          </p:cNvPr>
          <p:cNvGrpSpPr/>
          <p:nvPr/>
        </p:nvGrpSpPr>
        <p:grpSpPr>
          <a:xfrm rot="16200000">
            <a:off x="8745929" y="3614778"/>
            <a:ext cx="5348437" cy="1138002"/>
            <a:chOff x="7681894" y="3460267"/>
            <a:chExt cx="3619385" cy="770107"/>
          </a:xfrm>
        </p:grpSpPr>
        <p:sp>
          <p:nvSpPr>
            <p:cNvPr id="19" name="object 22">
              <a:extLst>
                <a:ext uri="{FF2B5EF4-FFF2-40B4-BE49-F238E27FC236}">
                  <a16:creationId xmlns:a16="http://schemas.microsoft.com/office/drawing/2014/main" id="{076D2BE9-BFDF-4F40-AAFF-C1BC3B942C82}"/>
                </a:ext>
              </a:extLst>
            </p:cNvPr>
            <p:cNvSpPr/>
            <p:nvPr/>
          </p:nvSpPr>
          <p:spPr>
            <a:xfrm>
              <a:off x="7681894" y="3460267"/>
              <a:ext cx="3339337"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pPr algn="ctr"/>
              <a:r>
                <a:rPr lang="ar-SA" sz="3600" b="1" dirty="0">
                  <a:latin typeface="Calibri" panose="020F0502020204030204" pitchFamily="34" charset="0"/>
                  <a:cs typeface="Calibri" panose="020F0502020204030204" pitchFamily="34" charset="0"/>
                </a:rPr>
                <a:t>      وظـائف المـوارد البشـرية</a:t>
              </a:r>
            </a:p>
            <a:p>
              <a:pPr marL="0" algn="ctr" defTabSz="914400" rtl="1" eaLnBrk="1" latinLnBrk="0" hangingPunct="1"/>
              <a:endParaRPr sz="1600" dirty="0">
                <a:latin typeface="DIN Next LT Arabic" panose="020B0503020203050203" pitchFamily="34" charset="-78"/>
                <a:cs typeface="DIN Next LT Arabic" panose="020B0503020203050203" pitchFamily="34" charset="-78"/>
              </a:endParaRPr>
            </a:p>
          </p:txBody>
        </p:sp>
        <p:sp>
          <p:nvSpPr>
            <p:cNvPr id="20" name="object 24">
              <a:extLst>
                <a:ext uri="{FF2B5EF4-FFF2-40B4-BE49-F238E27FC236}">
                  <a16:creationId xmlns:a16="http://schemas.microsoft.com/office/drawing/2014/main" id="{1ED13C2D-691C-5D4A-A60E-8CE517D53864}"/>
                </a:ext>
              </a:extLst>
            </p:cNvPr>
            <p:cNvSpPr/>
            <p:nvPr/>
          </p:nvSpPr>
          <p:spPr>
            <a:xfrm rot="5400000">
              <a:off x="10531456" y="346026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4D99B4"/>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٢</a:t>
              </a:r>
              <a:endParaRPr sz="1600" b="1" dirty="0">
                <a:solidFill>
                  <a:schemeClr val="bg1"/>
                </a:solidFill>
                <a:latin typeface="Calibri" panose="020F0502020204030204" pitchFamily="34" charset="0"/>
                <a:cs typeface="Calibri" panose="020F0502020204030204" pitchFamily="34" charset="0"/>
              </a:endParaRPr>
            </a:p>
          </p:txBody>
        </p:sp>
      </p:grpSp>
      <p:sp>
        <p:nvSpPr>
          <p:cNvPr id="11" name="مستطيل مستدير الزوايا 10">
            <a:extLst>
              <a:ext uri="{FF2B5EF4-FFF2-40B4-BE49-F238E27FC236}">
                <a16:creationId xmlns:a16="http://schemas.microsoft.com/office/drawing/2014/main" id="{3438B266-1FF2-A84B-9976-2B765AC8C810}"/>
              </a:ext>
            </a:extLst>
          </p:cNvPr>
          <p:cNvSpPr/>
          <p:nvPr/>
        </p:nvSpPr>
        <p:spPr>
          <a:xfrm>
            <a:off x="202853" y="1604927"/>
            <a:ext cx="10646480" cy="5253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r>
              <a:rPr lang="ar-SA" sz="2400" dirty="0">
                <a:solidFill>
                  <a:schemeClr val="tx1"/>
                </a:solidFill>
                <a:latin typeface="Calibri" panose="020F0502020204030204" pitchFamily="34" charset="0"/>
                <a:ea typeface="+mj-ea"/>
                <a:cs typeface="Calibri" panose="020F0502020204030204" pitchFamily="34" charset="0"/>
              </a:rPr>
              <a:t>نظـراً لتعـدد الوظـائف المرتبطـة بـالموارد البشـرية فـإن نظـام الرقابـة الداخليـة يتكون من العديد من الأنظمة الفرعية والتي يجب أن تتبع الإجراءات المناسبة لكل نظام فرعي</a:t>
            </a:r>
            <a:endParaRPr lang="ar-SA" sz="2000" dirty="0">
              <a:solidFill>
                <a:schemeClr val="tx1"/>
              </a:solidFill>
              <a:latin typeface="Calibri" panose="020F0502020204030204" pitchFamily="34" charset="0"/>
              <a:ea typeface="+mj-ea"/>
              <a:cs typeface="Calibri" panose="020F0502020204030204" pitchFamily="34" charset="0"/>
            </a:endParaRPr>
          </a:p>
        </p:txBody>
      </p:sp>
      <p:grpSp>
        <p:nvGrpSpPr>
          <p:cNvPr id="14" name="مجموعة 13">
            <a:extLst>
              <a:ext uri="{FF2B5EF4-FFF2-40B4-BE49-F238E27FC236}">
                <a16:creationId xmlns:a16="http://schemas.microsoft.com/office/drawing/2014/main" id="{0941BC10-F7CB-B94F-9EA9-ADC15E8CDE77}"/>
              </a:ext>
            </a:extLst>
          </p:cNvPr>
          <p:cNvGrpSpPr/>
          <p:nvPr/>
        </p:nvGrpSpPr>
        <p:grpSpPr>
          <a:xfrm>
            <a:off x="3651300" y="2930490"/>
            <a:ext cx="3749585" cy="3741329"/>
            <a:chOff x="3939108" y="2114641"/>
            <a:chExt cx="3683878" cy="3675766"/>
          </a:xfrm>
        </p:grpSpPr>
        <p:sp>
          <p:nvSpPr>
            <p:cNvPr id="15" name="Shape 16173">
              <a:extLst>
                <a:ext uri="{FF2B5EF4-FFF2-40B4-BE49-F238E27FC236}">
                  <a16:creationId xmlns:a16="http://schemas.microsoft.com/office/drawing/2014/main" id="{02D292CC-4538-F548-94EF-E96F33190346}"/>
                </a:ext>
              </a:extLst>
            </p:cNvPr>
            <p:cNvSpPr/>
            <p:nvPr/>
          </p:nvSpPr>
          <p:spPr>
            <a:xfrm>
              <a:off x="3939108" y="3029037"/>
              <a:ext cx="1846916" cy="1846974"/>
            </a:xfrm>
            <a:custGeom>
              <a:avLst/>
              <a:gdLst/>
              <a:ahLst/>
              <a:cxnLst>
                <a:cxn ang="0">
                  <a:pos x="wd2" y="hd2"/>
                </a:cxn>
                <a:cxn ang="5400000">
                  <a:pos x="wd2" y="hd2"/>
                </a:cxn>
                <a:cxn ang="10800000">
                  <a:pos x="wd2" y="hd2"/>
                </a:cxn>
                <a:cxn ang="16200000">
                  <a:pos x="wd2" y="hd2"/>
                </a:cxn>
              </a:cxnLst>
              <a:rect l="0" t="0" r="r" b="b"/>
              <a:pathLst>
                <a:path w="20595" h="21600" extrusionOk="0">
                  <a:moveTo>
                    <a:pt x="10297" y="0"/>
                  </a:moveTo>
                  <a:cubicBezTo>
                    <a:pt x="7662" y="0"/>
                    <a:pt x="5027" y="1055"/>
                    <a:pt x="3016" y="3164"/>
                  </a:cubicBezTo>
                  <a:cubicBezTo>
                    <a:pt x="-1005" y="7382"/>
                    <a:pt x="-1005" y="14218"/>
                    <a:pt x="3016" y="18436"/>
                  </a:cubicBezTo>
                  <a:cubicBezTo>
                    <a:pt x="5027" y="20544"/>
                    <a:pt x="7660" y="21599"/>
                    <a:pt x="10295" y="21600"/>
                  </a:cubicBezTo>
                  <a:cubicBezTo>
                    <a:pt x="10290" y="18829"/>
                    <a:pt x="11296" y="16056"/>
                    <a:pt x="13312" y="13942"/>
                  </a:cubicBezTo>
                  <a:cubicBezTo>
                    <a:pt x="15322" y="11833"/>
                    <a:pt x="17960" y="10778"/>
                    <a:pt x="20595" y="10778"/>
                  </a:cubicBezTo>
                  <a:cubicBezTo>
                    <a:pt x="20590" y="8021"/>
                    <a:pt x="19584" y="5267"/>
                    <a:pt x="17578" y="3164"/>
                  </a:cubicBezTo>
                  <a:cubicBezTo>
                    <a:pt x="15568" y="1055"/>
                    <a:pt x="12933" y="0"/>
                    <a:pt x="10297" y="0"/>
                  </a:cubicBezTo>
                  <a:close/>
                </a:path>
              </a:pathLst>
            </a:custGeom>
            <a:solidFill>
              <a:srgbClr val="A5A5A5"/>
            </a:solidFill>
            <a:ln w="63500" cap="flat">
              <a:noFill/>
              <a:prstDash val="solid"/>
              <a:miter lim="400000"/>
            </a:ln>
            <a:effectLst/>
          </p:spPr>
          <p:txBody>
            <a:bodyPr wrap="square" lIns="0" tIns="0" rIns="0" bIns="0" numCol="1" anchor="ctr">
              <a:noAutofit/>
            </a:bodyPr>
            <a:lstStyle/>
            <a:p>
              <a:pPr algn="ctr"/>
              <a:endParaRPr lang="ar-SA" sz="2800" b="1" dirty="0">
                <a:solidFill>
                  <a:schemeClr val="bg1"/>
                </a:solidFill>
                <a:latin typeface="Calibri" panose="020F0502020204030204" pitchFamily="34" charset="0"/>
                <a:cs typeface="Calibri" panose="020F0502020204030204" pitchFamily="34" charset="0"/>
              </a:endParaRPr>
            </a:p>
            <a:p>
              <a:pPr algn="ctr"/>
              <a:r>
                <a:rPr lang="ar-SA" sz="2800" b="1" dirty="0">
                  <a:solidFill>
                    <a:schemeClr val="bg1"/>
                  </a:solidFill>
                  <a:latin typeface="Calibri" panose="020F0502020204030204" pitchFamily="34" charset="0"/>
                  <a:cs typeface="Calibri" panose="020F0502020204030204" pitchFamily="34" charset="0"/>
                </a:rPr>
                <a:t>  الأجور</a:t>
              </a:r>
              <a:br>
                <a:rPr lang="ar-SA" sz="2800" b="1" dirty="0">
                  <a:solidFill>
                    <a:schemeClr val="bg1"/>
                  </a:solidFill>
                  <a:latin typeface="Calibri" panose="020F0502020204030204" pitchFamily="34" charset="0"/>
                  <a:cs typeface="Calibri" panose="020F0502020204030204" pitchFamily="34" charset="0"/>
                </a:rPr>
              </a:br>
              <a:endParaRPr sz="2800" b="1" dirty="0">
                <a:solidFill>
                  <a:schemeClr val="bg1"/>
                </a:solidFill>
                <a:latin typeface="Calibri" panose="020F0502020204030204" pitchFamily="34" charset="0"/>
                <a:cs typeface="Calibri" panose="020F0502020204030204" pitchFamily="34" charset="0"/>
              </a:endParaRPr>
            </a:p>
          </p:txBody>
        </p:sp>
        <p:sp>
          <p:nvSpPr>
            <p:cNvPr id="18" name="Shape 16177">
              <a:extLst>
                <a:ext uri="{FF2B5EF4-FFF2-40B4-BE49-F238E27FC236}">
                  <a16:creationId xmlns:a16="http://schemas.microsoft.com/office/drawing/2014/main" id="{6FED50E7-72C2-AC44-A833-75A8CA8CA54A}"/>
                </a:ext>
              </a:extLst>
            </p:cNvPr>
            <p:cNvSpPr/>
            <p:nvPr/>
          </p:nvSpPr>
          <p:spPr>
            <a:xfrm>
              <a:off x="4858117" y="2114641"/>
              <a:ext cx="1846844" cy="1846915"/>
            </a:xfrm>
            <a:custGeom>
              <a:avLst/>
              <a:gdLst/>
              <a:ahLst/>
              <a:cxnLst>
                <a:cxn ang="0">
                  <a:pos x="wd2" y="hd2"/>
                </a:cxn>
                <a:cxn ang="5400000">
                  <a:pos x="wd2" y="hd2"/>
                </a:cxn>
                <a:cxn ang="10800000">
                  <a:pos x="wd2" y="hd2"/>
                </a:cxn>
                <a:cxn ang="16200000">
                  <a:pos x="wd2" y="hd2"/>
                </a:cxn>
              </a:cxnLst>
              <a:rect l="0" t="0" r="r" b="b"/>
              <a:pathLst>
                <a:path w="20595" h="21600" extrusionOk="0">
                  <a:moveTo>
                    <a:pt x="10296" y="0"/>
                  </a:moveTo>
                  <a:cubicBezTo>
                    <a:pt x="7661" y="0"/>
                    <a:pt x="5025" y="1055"/>
                    <a:pt x="3014" y="3164"/>
                  </a:cubicBezTo>
                  <a:cubicBezTo>
                    <a:pt x="1009" y="5268"/>
                    <a:pt x="5" y="8023"/>
                    <a:pt x="0" y="10780"/>
                  </a:cubicBezTo>
                  <a:cubicBezTo>
                    <a:pt x="2635" y="10780"/>
                    <a:pt x="5271" y="11835"/>
                    <a:pt x="7282" y="13944"/>
                  </a:cubicBezTo>
                  <a:cubicBezTo>
                    <a:pt x="9298" y="16058"/>
                    <a:pt x="10302" y="18829"/>
                    <a:pt x="10296" y="21600"/>
                  </a:cubicBezTo>
                  <a:cubicBezTo>
                    <a:pt x="12932" y="21600"/>
                    <a:pt x="15568" y="20547"/>
                    <a:pt x="17578" y="18439"/>
                  </a:cubicBezTo>
                  <a:cubicBezTo>
                    <a:pt x="21600" y="14221"/>
                    <a:pt x="21600" y="7382"/>
                    <a:pt x="17578" y="3164"/>
                  </a:cubicBezTo>
                  <a:cubicBezTo>
                    <a:pt x="15568" y="1055"/>
                    <a:pt x="12932" y="0"/>
                    <a:pt x="10296" y="0"/>
                  </a:cubicBezTo>
                  <a:close/>
                </a:path>
              </a:pathLst>
            </a:custGeom>
            <a:solidFill>
              <a:srgbClr val="1269A7"/>
            </a:solidFill>
            <a:ln w="63500" cap="flat">
              <a:noFill/>
              <a:prstDash val="solid"/>
              <a:miter lim="400000"/>
            </a:ln>
            <a:effectLst/>
          </p:spPr>
          <p:txBody>
            <a:bodyPr wrap="square" lIns="0" tIns="0" rIns="0" bIns="0" numCol="1" anchor="ctr">
              <a:noAutofit/>
            </a:bodyPr>
            <a:lstStyle/>
            <a:p>
              <a:pPr algn="ctr"/>
              <a:r>
                <a:rPr lang="ar-SA" sz="2800" b="1" dirty="0">
                  <a:solidFill>
                    <a:schemeClr val="bg1"/>
                  </a:solidFill>
                  <a:latin typeface="Calibri" panose="020F0502020204030204" pitchFamily="34" charset="0"/>
                  <a:cs typeface="Calibri" panose="020F0502020204030204" pitchFamily="34" charset="0"/>
                </a:rPr>
                <a:t>التوظيف</a:t>
              </a:r>
              <a:br>
                <a:rPr lang="ar-SA" sz="2800" b="1" dirty="0">
                  <a:solidFill>
                    <a:schemeClr val="bg1"/>
                  </a:solidFill>
                  <a:latin typeface="Calibri" panose="020F0502020204030204" pitchFamily="34" charset="0"/>
                  <a:cs typeface="Calibri" panose="020F0502020204030204" pitchFamily="34" charset="0"/>
                </a:rPr>
              </a:br>
              <a:endParaRPr sz="2400" b="1" dirty="0">
                <a:solidFill>
                  <a:schemeClr val="bg1"/>
                </a:solidFill>
                <a:latin typeface="Calibri" panose="020F0502020204030204" pitchFamily="34" charset="0"/>
                <a:cs typeface="Calibri" panose="020F0502020204030204" pitchFamily="34" charset="0"/>
              </a:endParaRPr>
            </a:p>
          </p:txBody>
        </p:sp>
        <p:sp>
          <p:nvSpPr>
            <p:cNvPr id="21" name="Shape 16181">
              <a:extLst>
                <a:ext uri="{FF2B5EF4-FFF2-40B4-BE49-F238E27FC236}">
                  <a16:creationId xmlns:a16="http://schemas.microsoft.com/office/drawing/2014/main" id="{DDCFEBA9-EC0B-8841-9864-A1790E72EA50}"/>
                </a:ext>
              </a:extLst>
            </p:cNvPr>
            <p:cNvSpPr/>
            <p:nvPr/>
          </p:nvSpPr>
          <p:spPr>
            <a:xfrm>
              <a:off x="5775911" y="3037085"/>
              <a:ext cx="1847075" cy="1846844"/>
            </a:xfrm>
            <a:custGeom>
              <a:avLst/>
              <a:gdLst/>
              <a:ahLst/>
              <a:cxnLst>
                <a:cxn ang="0">
                  <a:pos x="wd2" y="hd2"/>
                </a:cxn>
                <a:cxn ang="5400000">
                  <a:pos x="wd2" y="hd2"/>
                </a:cxn>
                <a:cxn ang="10800000">
                  <a:pos x="wd2" y="hd2"/>
                </a:cxn>
                <a:cxn ang="16200000">
                  <a:pos x="wd2" y="hd2"/>
                </a:cxn>
              </a:cxnLst>
              <a:rect l="0" t="0" r="r" b="b"/>
              <a:pathLst>
                <a:path w="20595" h="20595" extrusionOk="0">
                  <a:moveTo>
                    <a:pt x="10298" y="0"/>
                  </a:moveTo>
                  <a:cubicBezTo>
                    <a:pt x="10303" y="2642"/>
                    <a:pt x="9297" y="5287"/>
                    <a:pt x="7281" y="7303"/>
                  </a:cubicBezTo>
                  <a:cubicBezTo>
                    <a:pt x="5271" y="9313"/>
                    <a:pt x="2635" y="10317"/>
                    <a:pt x="0" y="10317"/>
                  </a:cubicBezTo>
                  <a:cubicBezTo>
                    <a:pt x="5" y="12946"/>
                    <a:pt x="1011" y="15573"/>
                    <a:pt x="3017" y="17578"/>
                  </a:cubicBezTo>
                  <a:cubicBezTo>
                    <a:pt x="7038" y="21600"/>
                    <a:pt x="13558" y="21600"/>
                    <a:pt x="17579" y="17578"/>
                  </a:cubicBezTo>
                  <a:cubicBezTo>
                    <a:pt x="21600" y="13557"/>
                    <a:pt x="21600" y="7039"/>
                    <a:pt x="17579" y="3017"/>
                  </a:cubicBezTo>
                  <a:cubicBezTo>
                    <a:pt x="15568" y="1006"/>
                    <a:pt x="12933" y="0"/>
                    <a:pt x="10298" y="0"/>
                  </a:cubicBezTo>
                  <a:close/>
                </a:path>
              </a:pathLst>
            </a:custGeom>
            <a:solidFill>
              <a:srgbClr val="86C0BF"/>
            </a:solidFill>
            <a:ln w="63500" cap="flat">
              <a:noFill/>
              <a:prstDash val="solid"/>
              <a:miter lim="400000"/>
            </a:ln>
            <a:effectLst/>
          </p:spPr>
          <p:txBody>
            <a:bodyPr wrap="square" lIns="0" tIns="0" rIns="0" bIns="0" numCol="1" anchor="ctr">
              <a:noAutofit/>
            </a:bodyPr>
            <a:lstStyle/>
            <a:p>
              <a:pPr algn="ctr"/>
              <a:r>
                <a:rPr lang="ar-SA" sz="2800" b="1" dirty="0">
                  <a:solidFill>
                    <a:schemeClr val="bg1"/>
                  </a:solidFill>
                  <a:latin typeface="Calibri" panose="020F0502020204030204" pitchFamily="34" charset="0"/>
                  <a:cs typeface="Calibri" panose="020F0502020204030204" pitchFamily="34" charset="0"/>
                </a:rPr>
                <a:t>التدريب</a:t>
              </a:r>
              <a:endParaRPr sz="2000" b="1" dirty="0">
                <a:solidFill>
                  <a:schemeClr val="bg1"/>
                </a:solidFill>
                <a:latin typeface="Calibri" panose="020F0502020204030204" pitchFamily="34" charset="0"/>
                <a:cs typeface="Calibri" panose="020F0502020204030204" pitchFamily="34" charset="0"/>
              </a:endParaRPr>
            </a:p>
          </p:txBody>
        </p:sp>
        <p:sp>
          <p:nvSpPr>
            <p:cNvPr id="22" name="Shape 16185">
              <a:extLst>
                <a:ext uri="{FF2B5EF4-FFF2-40B4-BE49-F238E27FC236}">
                  <a16:creationId xmlns:a16="http://schemas.microsoft.com/office/drawing/2014/main" id="{0F7CBDC9-29C0-7C46-8309-0453F48B02C0}"/>
                </a:ext>
              </a:extLst>
            </p:cNvPr>
            <p:cNvSpPr/>
            <p:nvPr/>
          </p:nvSpPr>
          <p:spPr>
            <a:xfrm>
              <a:off x="4849145" y="3943331"/>
              <a:ext cx="1847077" cy="1847076"/>
            </a:xfrm>
            <a:custGeom>
              <a:avLst/>
              <a:gdLst/>
              <a:ahLst/>
              <a:cxnLst>
                <a:cxn ang="0">
                  <a:pos x="wd2" y="hd2"/>
                </a:cxn>
                <a:cxn ang="5400000">
                  <a:pos x="wd2" y="hd2"/>
                </a:cxn>
                <a:cxn ang="10800000">
                  <a:pos x="wd2" y="hd2"/>
                </a:cxn>
                <a:cxn ang="16200000">
                  <a:pos x="wd2" y="hd2"/>
                </a:cxn>
              </a:cxnLst>
              <a:rect l="0" t="0" r="r" b="b"/>
              <a:pathLst>
                <a:path w="20595" h="20595" extrusionOk="0">
                  <a:moveTo>
                    <a:pt x="10297" y="0"/>
                  </a:moveTo>
                  <a:cubicBezTo>
                    <a:pt x="7662" y="0"/>
                    <a:pt x="5027" y="1006"/>
                    <a:pt x="3016" y="3017"/>
                  </a:cubicBezTo>
                  <a:cubicBezTo>
                    <a:pt x="-1005" y="7038"/>
                    <a:pt x="-1005" y="13558"/>
                    <a:pt x="3016" y="17579"/>
                  </a:cubicBezTo>
                  <a:cubicBezTo>
                    <a:pt x="7037" y="21600"/>
                    <a:pt x="13557" y="21600"/>
                    <a:pt x="17578" y="17579"/>
                  </a:cubicBezTo>
                  <a:cubicBezTo>
                    <a:pt x="19584" y="15574"/>
                    <a:pt x="20590" y="12947"/>
                    <a:pt x="20595" y="10318"/>
                  </a:cubicBezTo>
                  <a:cubicBezTo>
                    <a:pt x="17960" y="10318"/>
                    <a:pt x="15324" y="9312"/>
                    <a:pt x="13314" y="7302"/>
                  </a:cubicBezTo>
                  <a:cubicBezTo>
                    <a:pt x="11298" y="5286"/>
                    <a:pt x="10292" y="2642"/>
                    <a:pt x="10297" y="0"/>
                  </a:cubicBezTo>
                  <a:close/>
                </a:path>
              </a:pathLst>
            </a:custGeom>
            <a:solidFill>
              <a:srgbClr val="27A4A6"/>
            </a:solidFill>
            <a:ln w="63500" cap="flat">
              <a:noFill/>
              <a:prstDash val="solid"/>
              <a:miter lim="400000"/>
            </a:ln>
            <a:effectLst/>
          </p:spPr>
          <p:txBody>
            <a:bodyPr wrap="square" lIns="0" tIns="0" rIns="0" bIns="0" numCol="1" anchor="ctr">
              <a:noAutofit/>
            </a:bodyPr>
            <a:lstStyle/>
            <a:p>
              <a:pPr algn="ctr"/>
              <a:r>
                <a:rPr lang="ar-SA" sz="2800" b="1" dirty="0">
                  <a:solidFill>
                    <a:schemeClr val="bg1"/>
                  </a:solidFill>
                  <a:latin typeface="Calibri" panose="020F0502020204030204" pitchFamily="34" charset="0"/>
                  <a:cs typeface="Calibri" panose="020F0502020204030204" pitchFamily="34" charset="0"/>
                </a:rPr>
                <a:t>    التقييم</a:t>
              </a:r>
              <a:endParaRPr sz="2800" b="1"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997324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صورة 8" descr="صورة تحتوي على نص, كتاب&#10;&#10;تم إنشاء الوصف تلقائياً">
            <a:extLst>
              <a:ext uri="{FF2B5EF4-FFF2-40B4-BE49-F238E27FC236}">
                <a16:creationId xmlns:a16="http://schemas.microsoft.com/office/drawing/2014/main" id="{F8A05D0D-01D4-DE48-BD30-158E31010DAC}"/>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lstStyle/>
          <a:p>
            <a:pPr algn="ctr"/>
            <a:r>
              <a:rPr lang="ar-SA" b="1" dirty="0">
                <a:latin typeface="Calibri" panose="020F0502020204030204" pitchFamily="34" charset="0"/>
                <a:cs typeface="Calibri" panose="020F0502020204030204" pitchFamily="34" charset="0"/>
              </a:rPr>
              <a:t>إجراءات نظام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مستطيل مستدير الزوايا 11">
            <a:extLst>
              <a:ext uri="{FF2B5EF4-FFF2-40B4-BE49-F238E27FC236}">
                <a16:creationId xmlns:a16="http://schemas.microsoft.com/office/drawing/2014/main" id="{2FDDDC76-5621-ED4D-B472-36037535FE66}"/>
              </a:ext>
            </a:extLst>
          </p:cNvPr>
          <p:cNvSpPr/>
          <p:nvPr/>
        </p:nvSpPr>
        <p:spPr>
          <a:xfrm>
            <a:off x="393700" y="1684911"/>
            <a:ext cx="11404600" cy="50931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800" dirty="0">
              <a:solidFill>
                <a:schemeClr val="tx1"/>
              </a:solidFill>
              <a:latin typeface="Calibri" panose="020F0502020204030204" pitchFamily="34" charset="0"/>
              <a:cs typeface="Calibri" panose="020F0502020204030204" pitchFamily="34" charset="0"/>
            </a:endParaRPr>
          </a:p>
        </p:txBody>
      </p:sp>
      <p:grpSp>
        <p:nvGrpSpPr>
          <p:cNvPr id="4" name="مجموعة 3">
            <a:extLst>
              <a:ext uri="{FF2B5EF4-FFF2-40B4-BE49-F238E27FC236}">
                <a16:creationId xmlns:a16="http://schemas.microsoft.com/office/drawing/2014/main" id="{A776F8C8-E32C-D443-AAC2-5F171E974CA7}"/>
              </a:ext>
            </a:extLst>
          </p:cNvPr>
          <p:cNvGrpSpPr/>
          <p:nvPr/>
        </p:nvGrpSpPr>
        <p:grpSpPr>
          <a:xfrm rot="16200000">
            <a:off x="8745929" y="3614778"/>
            <a:ext cx="5348437" cy="1138002"/>
            <a:chOff x="7681894" y="3460267"/>
            <a:chExt cx="3619385" cy="770107"/>
          </a:xfrm>
        </p:grpSpPr>
        <p:sp>
          <p:nvSpPr>
            <p:cNvPr id="19" name="object 22">
              <a:extLst>
                <a:ext uri="{FF2B5EF4-FFF2-40B4-BE49-F238E27FC236}">
                  <a16:creationId xmlns:a16="http://schemas.microsoft.com/office/drawing/2014/main" id="{076D2BE9-BFDF-4F40-AAFF-C1BC3B942C82}"/>
                </a:ext>
              </a:extLst>
            </p:cNvPr>
            <p:cNvSpPr/>
            <p:nvPr/>
          </p:nvSpPr>
          <p:spPr>
            <a:xfrm>
              <a:off x="7681894" y="3460267"/>
              <a:ext cx="3339337"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pPr algn="ctr"/>
              <a:r>
                <a:rPr lang="ar-SA" sz="3600" b="1" dirty="0">
                  <a:latin typeface="Calibri" panose="020F0502020204030204" pitchFamily="34" charset="0"/>
                  <a:cs typeface="Calibri" panose="020F0502020204030204" pitchFamily="34" charset="0"/>
                </a:rPr>
                <a:t>      وظـائف المـوارد البشـرية</a:t>
              </a:r>
            </a:p>
            <a:p>
              <a:pPr marL="0" algn="ctr" defTabSz="914400" rtl="1" eaLnBrk="1" latinLnBrk="0" hangingPunct="1"/>
              <a:endParaRPr sz="1600" dirty="0">
                <a:latin typeface="DIN Next LT Arabic" panose="020B0503020203050203" pitchFamily="34" charset="-78"/>
                <a:cs typeface="DIN Next LT Arabic" panose="020B0503020203050203" pitchFamily="34" charset="-78"/>
              </a:endParaRPr>
            </a:p>
          </p:txBody>
        </p:sp>
        <p:sp>
          <p:nvSpPr>
            <p:cNvPr id="20" name="object 24">
              <a:extLst>
                <a:ext uri="{FF2B5EF4-FFF2-40B4-BE49-F238E27FC236}">
                  <a16:creationId xmlns:a16="http://schemas.microsoft.com/office/drawing/2014/main" id="{1ED13C2D-691C-5D4A-A60E-8CE517D53864}"/>
                </a:ext>
              </a:extLst>
            </p:cNvPr>
            <p:cNvSpPr/>
            <p:nvPr/>
          </p:nvSpPr>
          <p:spPr>
            <a:xfrm rot="5400000">
              <a:off x="10531456" y="346026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4D99B4"/>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٢</a:t>
              </a:r>
              <a:endParaRPr sz="1600" b="1" dirty="0">
                <a:solidFill>
                  <a:schemeClr val="bg1"/>
                </a:solidFill>
                <a:latin typeface="Calibri" panose="020F0502020204030204" pitchFamily="34" charset="0"/>
                <a:cs typeface="Calibri" panose="020F0502020204030204" pitchFamily="34" charset="0"/>
              </a:endParaRPr>
            </a:p>
          </p:txBody>
        </p:sp>
      </p:grpSp>
      <p:sp>
        <p:nvSpPr>
          <p:cNvPr id="11" name="مستطيل مستدير الزوايا 10">
            <a:extLst>
              <a:ext uri="{FF2B5EF4-FFF2-40B4-BE49-F238E27FC236}">
                <a16:creationId xmlns:a16="http://schemas.microsoft.com/office/drawing/2014/main" id="{3438B266-1FF2-A84B-9976-2B765AC8C810}"/>
              </a:ext>
            </a:extLst>
          </p:cNvPr>
          <p:cNvSpPr/>
          <p:nvPr/>
        </p:nvSpPr>
        <p:spPr>
          <a:xfrm>
            <a:off x="0" y="1604927"/>
            <a:ext cx="11142133" cy="5253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marL="15875"/>
            <a:r>
              <a:rPr lang="ar-SA" sz="2800" b="1" dirty="0">
                <a:solidFill>
                  <a:srgbClr val="0070C0"/>
                </a:solidFill>
                <a:latin typeface="Calibri" panose="020F0502020204030204" pitchFamily="34" charset="0"/>
                <a:ea typeface="+mj-ea"/>
                <a:cs typeface="Calibri" panose="020F0502020204030204" pitchFamily="34" charset="0"/>
              </a:rPr>
              <a:t>التوظيف: </a:t>
            </a:r>
            <a:r>
              <a:rPr lang="ar-SA" sz="2400" dirty="0">
                <a:solidFill>
                  <a:schemeClr val="tx1"/>
                </a:solidFill>
                <a:latin typeface="Calibri" panose="020F0502020204030204" pitchFamily="34" charset="0"/>
                <a:ea typeface="+mj-ea"/>
                <a:cs typeface="Calibri" panose="020F0502020204030204" pitchFamily="34" charset="0"/>
              </a:rPr>
              <a:t>تعتـــبر عمليـــة التوظيـــف عمليـــة مهمـــة في المنظمة فعلـــى أساســـها يـــتم تحديـــد وانتقاء الموظفين الأكفاء لصالح المنظمة ولهذا فإن إجراءات الرقابة الداخلية يجب أن تأخذ بعين الاعتبار ما يلى :</a:t>
            </a:r>
          </a:p>
          <a:p>
            <a:pPr marL="15875"/>
            <a:r>
              <a:rPr lang="ar-SA" sz="2400" dirty="0">
                <a:solidFill>
                  <a:schemeClr val="tx1"/>
                </a:solidFill>
                <a:latin typeface="Calibri" panose="020F0502020204030204" pitchFamily="34" charset="0"/>
                <a:ea typeface="+mj-ea"/>
                <a:cs typeface="Calibri" panose="020F0502020204030204" pitchFamily="34" charset="0"/>
              </a:rPr>
              <a:t> </a:t>
            </a:r>
          </a:p>
          <a:p>
            <a:pPr marL="15875"/>
            <a:r>
              <a:rPr lang="ar-SA" sz="2400" dirty="0">
                <a:solidFill>
                  <a:schemeClr val="tx1"/>
                </a:solidFill>
                <a:latin typeface="Calibri" panose="020F0502020204030204" pitchFamily="34" charset="0"/>
                <a:ea typeface="+mj-ea"/>
                <a:cs typeface="Calibri" panose="020F0502020204030204" pitchFamily="34" charset="0"/>
              </a:rPr>
              <a:t>- التأكـد مـن عمليـة التوظيـف تعـبر فعـلا عـن الاحتياجات الحقيقـة للمنظمة ويـتم هـذا مـن خـلال وجـود هـذه الاحتياجات ضـمن مخطــط التوظيــف الســنوي الــذي تم الموافقــة عليــه، حيــث يــتم تحديــد هــذه الاحتياجات مــن خــلال الطلبــات الداخليــة للإدارات ســواء لتعــويض أو لاحتياجات لم يــتم الوفــاء بها مــن قبــل، أو توســع في وظــائف المصــلحة، أو طلبــات ناتجة عن مصالح جديدة في المنظمة.</a:t>
            </a:r>
          </a:p>
          <a:p>
            <a:pPr marL="15875"/>
            <a:r>
              <a:rPr lang="ar-SA" sz="2400" dirty="0">
                <a:solidFill>
                  <a:schemeClr val="tx1"/>
                </a:solidFill>
                <a:latin typeface="Calibri" panose="020F0502020204030204" pitchFamily="34" charset="0"/>
                <a:ea typeface="+mj-ea"/>
                <a:cs typeface="Calibri" panose="020F0502020204030204" pitchFamily="34" charset="0"/>
              </a:rPr>
              <a:t>- التأكد من الوظائف والشروط المطلوبة التي تتلاءم مع سياسات المنظمة.</a:t>
            </a:r>
          </a:p>
          <a:p>
            <a:pPr marL="15875"/>
            <a:r>
              <a:rPr lang="ar-SA" sz="2400" dirty="0">
                <a:solidFill>
                  <a:schemeClr val="tx1"/>
                </a:solidFill>
                <a:latin typeface="Calibri" panose="020F0502020204030204" pitchFamily="34" charset="0"/>
                <a:ea typeface="+mj-ea"/>
                <a:cs typeface="Calibri" panose="020F0502020204030204" pitchFamily="34" charset="0"/>
              </a:rPr>
              <a:t>- التأكـــد مـــن الأشـــخاص الـــذين تم اختيارهم للمنصـــب لـــديهم الاختصاص والكفـــاءة المناســـبة والمطلوبـــة.</a:t>
            </a:r>
          </a:p>
          <a:p>
            <a:pPr marL="166688" indent="-150813">
              <a:buFontTx/>
              <a:buChar char="-"/>
            </a:pPr>
            <a:r>
              <a:rPr lang="ar-SA" sz="2400" dirty="0">
                <a:solidFill>
                  <a:schemeClr val="tx1"/>
                </a:solidFill>
                <a:latin typeface="Calibri" panose="020F0502020204030204" pitchFamily="34" charset="0"/>
                <a:ea typeface="+mj-ea"/>
                <a:cs typeface="Calibri" panose="020F0502020204030204" pitchFamily="34" charset="0"/>
              </a:rPr>
              <a:t>التأكد من إجراءات التوظيف تتم وفقاً للقوانين والتشريعات الحكومية والتعليمات والإجراءات الداخلية. </a:t>
            </a:r>
          </a:p>
          <a:p>
            <a:pPr marL="166688" indent="-150813">
              <a:buFontTx/>
              <a:buChar char="-"/>
            </a:pPr>
            <a:r>
              <a:rPr lang="ar-SA" sz="2400" dirty="0">
                <a:solidFill>
                  <a:schemeClr val="tx1"/>
                </a:solidFill>
                <a:latin typeface="Calibri" panose="020F0502020204030204" pitchFamily="34" charset="0"/>
                <a:ea typeface="+mj-ea"/>
                <a:cs typeface="Calibri" panose="020F0502020204030204" pitchFamily="34" charset="0"/>
              </a:rPr>
              <a:t>التأكد من إجراءات العقد تتم بشكل صحيح.</a:t>
            </a:r>
          </a:p>
          <a:p>
            <a:pPr algn="just"/>
            <a:endParaRPr lang="ar-SA" sz="2400" b="1" dirty="0">
              <a:solidFill>
                <a:srgbClr val="0070C0"/>
              </a:solidFill>
              <a:latin typeface="Calibri" panose="020F0502020204030204" pitchFamily="34" charset="0"/>
              <a:ea typeface="+mj-ea"/>
              <a:cs typeface="Calibri" panose="020F0502020204030204" pitchFamily="34" charset="0"/>
            </a:endParaRPr>
          </a:p>
        </p:txBody>
      </p:sp>
      <p:pic>
        <p:nvPicPr>
          <p:cNvPr id="10" name="صورة 9">
            <a:extLst>
              <a:ext uri="{FF2B5EF4-FFF2-40B4-BE49-F238E27FC236}">
                <a16:creationId xmlns:a16="http://schemas.microsoft.com/office/drawing/2014/main" id="{9EE15B7D-4EBD-7B48-ADF7-A72FE5A105A4}"/>
              </a:ext>
            </a:extLst>
          </p:cNvPr>
          <p:cNvPicPr>
            <a:picLocks noChangeAspect="1"/>
          </p:cNvPicPr>
          <p:nvPr/>
        </p:nvPicPr>
        <p:blipFill rotWithShape="1">
          <a:blip r:embed="rId3">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41072477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صورة 8" descr="صورة تحتوي على نص, كتاب&#10;&#10;تم إنشاء الوصف تلقائياً">
            <a:extLst>
              <a:ext uri="{FF2B5EF4-FFF2-40B4-BE49-F238E27FC236}">
                <a16:creationId xmlns:a16="http://schemas.microsoft.com/office/drawing/2014/main" id="{EC7867E6-5442-0A44-BE4B-040C3A56E28E}"/>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lstStyle/>
          <a:p>
            <a:pPr algn="ctr"/>
            <a:r>
              <a:rPr lang="ar-SA" b="1" dirty="0">
                <a:latin typeface="Calibri" panose="020F0502020204030204" pitchFamily="34" charset="0"/>
                <a:cs typeface="Calibri" panose="020F0502020204030204" pitchFamily="34" charset="0"/>
              </a:rPr>
              <a:t>إجراءات نظام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مستطيل مستدير الزوايا 11">
            <a:extLst>
              <a:ext uri="{FF2B5EF4-FFF2-40B4-BE49-F238E27FC236}">
                <a16:creationId xmlns:a16="http://schemas.microsoft.com/office/drawing/2014/main" id="{2FDDDC76-5621-ED4D-B472-36037535FE66}"/>
              </a:ext>
            </a:extLst>
          </p:cNvPr>
          <p:cNvSpPr/>
          <p:nvPr/>
        </p:nvSpPr>
        <p:spPr>
          <a:xfrm>
            <a:off x="393700" y="1684911"/>
            <a:ext cx="11404600" cy="50931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800" dirty="0">
              <a:solidFill>
                <a:schemeClr val="tx1"/>
              </a:solidFill>
              <a:latin typeface="Calibri" panose="020F0502020204030204" pitchFamily="34" charset="0"/>
              <a:cs typeface="Calibri" panose="020F0502020204030204" pitchFamily="34" charset="0"/>
            </a:endParaRPr>
          </a:p>
        </p:txBody>
      </p:sp>
      <p:grpSp>
        <p:nvGrpSpPr>
          <p:cNvPr id="4" name="مجموعة 3">
            <a:extLst>
              <a:ext uri="{FF2B5EF4-FFF2-40B4-BE49-F238E27FC236}">
                <a16:creationId xmlns:a16="http://schemas.microsoft.com/office/drawing/2014/main" id="{A776F8C8-E32C-D443-AAC2-5F171E974CA7}"/>
              </a:ext>
            </a:extLst>
          </p:cNvPr>
          <p:cNvGrpSpPr/>
          <p:nvPr/>
        </p:nvGrpSpPr>
        <p:grpSpPr>
          <a:xfrm rot="16200000">
            <a:off x="8745929" y="3614778"/>
            <a:ext cx="5348437" cy="1138002"/>
            <a:chOff x="7681894" y="3460267"/>
            <a:chExt cx="3619385" cy="770107"/>
          </a:xfrm>
        </p:grpSpPr>
        <p:sp>
          <p:nvSpPr>
            <p:cNvPr id="19" name="object 22">
              <a:extLst>
                <a:ext uri="{FF2B5EF4-FFF2-40B4-BE49-F238E27FC236}">
                  <a16:creationId xmlns:a16="http://schemas.microsoft.com/office/drawing/2014/main" id="{076D2BE9-BFDF-4F40-AAFF-C1BC3B942C82}"/>
                </a:ext>
              </a:extLst>
            </p:cNvPr>
            <p:cNvSpPr/>
            <p:nvPr/>
          </p:nvSpPr>
          <p:spPr>
            <a:xfrm>
              <a:off x="7681894" y="3460267"/>
              <a:ext cx="3339337"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pPr algn="ctr"/>
              <a:r>
                <a:rPr lang="ar-SA" sz="3600" b="1" dirty="0">
                  <a:latin typeface="Calibri" panose="020F0502020204030204" pitchFamily="34" charset="0"/>
                  <a:cs typeface="Calibri" panose="020F0502020204030204" pitchFamily="34" charset="0"/>
                </a:rPr>
                <a:t>      وظـائف المـوارد البشـرية</a:t>
              </a:r>
            </a:p>
            <a:p>
              <a:pPr marL="0" algn="ctr" defTabSz="914400" rtl="1" eaLnBrk="1" latinLnBrk="0" hangingPunct="1"/>
              <a:endParaRPr sz="1600" dirty="0">
                <a:latin typeface="DIN Next LT Arabic" panose="020B0503020203050203" pitchFamily="34" charset="-78"/>
                <a:cs typeface="DIN Next LT Arabic" panose="020B0503020203050203" pitchFamily="34" charset="-78"/>
              </a:endParaRPr>
            </a:p>
          </p:txBody>
        </p:sp>
        <p:sp>
          <p:nvSpPr>
            <p:cNvPr id="20" name="object 24">
              <a:extLst>
                <a:ext uri="{FF2B5EF4-FFF2-40B4-BE49-F238E27FC236}">
                  <a16:creationId xmlns:a16="http://schemas.microsoft.com/office/drawing/2014/main" id="{1ED13C2D-691C-5D4A-A60E-8CE517D53864}"/>
                </a:ext>
              </a:extLst>
            </p:cNvPr>
            <p:cNvSpPr/>
            <p:nvPr/>
          </p:nvSpPr>
          <p:spPr>
            <a:xfrm rot="5400000">
              <a:off x="10531456" y="346026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4D99B4"/>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٢</a:t>
              </a:r>
              <a:endParaRPr sz="1600" b="1" dirty="0">
                <a:solidFill>
                  <a:schemeClr val="bg1"/>
                </a:solidFill>
                <a:latin typeface="Calibri" panose="020F0502020204030204" pitchFamily="34" charset="0"/>
                <a:cs typeface="Calibri" panose="020F0502020204030204" pitchFamily="34" charset="0"/>
              </a:endParaRPr>
            </a:p>
          </p:txBody>
        </p:sp>
      </p:grpSp>
      <p:sp>
        <p:nvSpPr>
          <p:cNvPr id="11" name="مستطيل مستدير الزوايا 10">
            <a:extLst>
              <a:ext uri="{FF2B5EF4-FFF2-40B4-BE49-F238E27FC236}">
                <a16:creationId xmlns:a16="http://schemas.microsoft.com/office/drawing/2014/main" id="{3438B266-1FF2-A84B-9976-2B765AC8C810}"/>
              </a:ext>
            </a:extLst>
          </p:cNvPr>
          <p:cNvSpPr/>
          <p:nvPr/>
        </p:nvSpPr>
        <p:spPr>
          <a:xfrm>
            <a:off x="0" y="1604927"/>
            <a:ext cx="11142133" cy="5253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marL="15875"/>
            <a:r>
              <a:rPr lang="ar-SA" sz="2800" b="1" dirty="0">
                <a:solidFill>
                  <a:srgbClr val="86C0BF"/>
                </a:solidFill>
                <a:latin typeface="Calibri" panose="020F0502020204030204" pitchFamily="34" charset="0"/>
                <a:ea typeface="+mj-ea"/>
                <a:cs typeface="Calibri" panose="020F0502020204030204" pitchFamily="34" charset="0"/>
              </a:rPr>
              <a:t>التدريب: </a:t>
            </a:r>
            <a:r>
              <a:rPr lang="ar-SA" sz="2400" dirty="0">
                <a:solidFill>
                  <a:schemeClr val="tx1"/>
                </a:solidFill>
                <a:latin typeface="Calibri" panose="020F0502020204030204" pitchFamily="34" charset="0"/>
                <a:ea typeface="+mj-ea"/>
                <a:cs typeface="Calibri" panose="020F0502020204030204" pitchFamily="34" charset="0"/>
              </a:rPr>
              <a:t>تعتــبر عمليــة تــدريب الموظفين عمليــة مهمــة في المنظمة مــن أجــل بقاءهـا واستمرارها ونموهـا، كمـا أن هـذه العمليـة تتصـف بالتعقيـد وبالضـخامة مـن حيـث المصـاريف، لهـذا تتطلـب إجـراءات رقابيــة محكمة، ولهذا فإن الإطار العام لرقابة في هذا المجال تحتوي على ما يلي :</a:t>
            </a:r>
          </a:p>
          <a:p>
            <a:pPr marL="15875"/>
            <a:endParaRPr lang="ar-SA" sz="2400" dirty="0">
              <a:solidFill>
                <a:schemeClr val="tx1"/>
              </a:solidFill>
              <a:latin typeface="Calibri" panose="020F0502020204030204" pitchFamily="34" charset="0"/>
              <a:ea typeface="+mj-ea"/>
              <a:cs typeface="Calibri" panose="020F0502020204030204" pitchFamily="34" charset="0"/>
            </a:endParaRPr>
          </a:p>
          <a:p>
            <a:pPr marL="358775" indent="-342900">
              <a:buFontTx/>
              <a:buChar char="-"/>
            </a:pPr>
            <a:r>
              <a:rPr lang="ar-SA" sz="2400" dirty="0">
                <a:solidFill>
                  <a:schemeClr val="tx1"/>
                </a:solidFill>
                <a:latin typeface="Calibri" panose="020F0502020204030204" pitchFamily="34" charset="0"/>
                <a:ea typeface="+mj-ea"/>
                <a:cs typeface="Calibri" panose="020F0502020204030204" pitchFamily="34" charset="0"/>
              </a:rPr>
              <a:t>وجود إجراءات من أجل تحديد الاحتياجات فيما يخص برامج التدريب . </a:t>
            </a:r>
          </a:p>
          <a:p>
            <a:pPr marL="358775" indent="-342900">
              <a:buFontTx/>
              <a:buChar char="-"/>
            </a:pPr>
            <a:r>
              <a:rPr lang="ar-SA" sz="2400" dirty="0">
                <a:solidFill>
                  <a:schemeClr val="tx1"/>
                </a:solidFill>
                <a:latin typeface="Calibri" panose="020F0502020204030204" pitchFamily="34" charset="0"/>
                <a:ea typeface="+mj-ea"/>
                <a:cs typeface="Calibri" panose="020F0502020204030204" pitchFamily="34" charset="0"/>
              </a:rPr>
              <a:t>التأكد من أن برامج التدريب ضمن الموازنة وأنه تم الموافقة عليها من طرف المسؤول.</a:t>
            </a:r>
          </a:p>
          <a:p>
            <a:pPr marL="358775" indent="-342900">
              <a:buFontTx/>
              <a:buChar char="-"/>
            </a:pPr>
            <a:r>
              <a:rPr lang="ar-SA" sz="2400" dirty="0">
                <a:solidFill>
                  <a:schemeClr val="tx1"/>
                </a:solidFill>
                <a:latin typeface="Calibri" panose="020F0502020204030204" pitchFamily="34" charset="0"/>
                <a:ea typeface="+mj-ea"/>
                <a:cs typeface="Calibri" panose="020F0502020204030204" pitchFamily="34" charset="0"/>
              </a:rPr>
              <a:t>برنامج التدريب ضمن مخطط البرامج المعتمد.</a:t>
            </a:r>
          </a:p>
          <a:p>
            <a:pPr marL="358775" indent="-342900">
              <a:buFontTx/>
              <a:buChar char="-"/>
            </a:pPr>
            <a:r>
              <a:rPr lang="ar-SA" sz="2400" dirty="0">
                <a:solidFill>
                  <a:schemeClr val="tx1"/>
                </a:solidFill>
                <a:latin typeface="Calibri" panose="020F0502020204030204" pitchFamily="34" charset="0"/>
                <a:ea typeface="+mj-ea"/>
                <a:cs typeface="Calibri" panose="020F0502020204030204" pitchFamily="34" charset="0"/>
              </a:rPr>
              <a:t>ستتم في الوقت وبالتكلفة المحددة.</a:t>
            </a:r>
          </a:p>
          <a:p>
            <a:pPr marL="358775" indent="-342900">
              <a:buFontTx/>
              <a:buChar char="-"/>
            </a:pPr>
            <a:r>
              <a:rPr lang="ar-SA" sz="2400" dirty="0">
                <a:solidFill>
                  <a:schemeClr val="tx1"/>
                </a:solidFill>
                <a:latin typeface="Calibri" panose="020F0502020204030204" pitchFamily="34" charset="0"/>
                <a:ea typeface="+mj-ea"/>
                <a:cs typeface="Calibri" panose="020F0502020204030204" pitchFamily="34" charset="0"/>
              </a:rPr>
              <a:t>تم اختيار برامج التدريب المناسبة للوفاء بالاحتياجات.</a:t>
            </a:r>
          </a:p>
          <a:p>
            <a:pPr marL="358775" indent="-342900">
              <a:buFontTx/>
              <a:buChar char="-"/>
            </a:pPr>
            <a:r>
              <a:rPr lang="ar-SA" sz="2400" dirty="0">
                <a:solidFill>
                  <a:schemeClr val="tx1"/>
                </a:solidFill>
                <a:latin typeface="Calibri" panose="020F0502020204030204" pitchFamily="34" charset="0"/>
                <a:ea typeface="+mj-ea"/>
                <a:cs typeface="Calibri" panose="020F0502020204030204" pitchFamily="34" charset="0"/>
              </a:rPr>
              <a:t>تم اختيار الجهة المقدمة لهذه البرامج بشكل مناسب.</a:t>
            </a:r>
          </a:p>
          <a:p>
            <a:pPr marL="358775" indent="-342900">
              <a:buFontTx/>
              <a:buChar char="-"/>
            </a:pPr>
            <a:r>
              <a:rPr lang="ar-SA" sz="2400" dirty="0">
                <a:solidFill>
                  <a:schemeClr val="tx1"/>
                </a:solidFill>
                <a:latin typeface="Calibri" panose="020F0502020204030204" pitchFamily="34" charset="0"/>
                <a:ea typeface="+mj-ea"/>
                <a:cs typeface="Calibri" panose="020F0502020204030204" pitchFamily="34" charset="0"/>
              </a:rPr>
              <a:t>تم اختيار الموظفين الذين لهم الحق في الالتحاق بالبرنامج.</a:t>
            </a:r>
            <a:endParaRPr lang="ar-SA" sz="2400" b="1" dirty="0">
              <a:solidFill>
                <a:srgbClr val="0070C0"/>
              </a:solidFill>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20995867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صورة 8" descr="صورة تحتوي على نص, كتاب&#10;&#10;تم إنشاء الوصف تلقائياً">
            <a:extLst>
              <a:ext uri="{FF2B5EF4-FFF2-40B4-BE49-F238E27FC236}">
                <a16:creationId xmlns:a16="http://schemas.microsoft.com/office/drawing/2014/main" id="{29186BD4-D6B0-2C41-8AD9-51DDE9A61EA7}"/>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lstStyle/>
          <a:p>
            <a:pPr algn="ctr"/>
            <a:r>
              <a:rPr lang="ar-SA" b="1" dirty="0">
                <a:latin typeface="Calibri" panose="020F0502020204030204" pitchFamily="34" charset="0"/>
                <a:cs typeface="Calibri" panose="020F0502020204030204" pitchFamily="34" charset="0"/>
              </a:rPr>
              <a:t>إجراءات نظام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مستطيل مستدير الزوايا 11">
            <a:extLst>
              <a:ext uri="{FF2B5EF4-FFF2-40B4-BE49-F238E27FC236}">
                <a16:creationId xmlns:a16="http://schemas.microsoft.com/office/drawing/2014/main" id="{2FDDDC76-5621-ED4D-B472-36037535FE66}"/>
              </a:ext>
            </a:extLst>
          </p:cNvPr>
          <p:cNvSpPr/>
          <p:nvPr/>
        </p:nvSpPr>
        <p:spPr>
          <a:xfrm>
            <a:off x="393700" y="1684911"/>
            <a:ext cx="11404600" cy="50931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800" dirty="0">
              <a:solidFill>
                <a:schemeClr val="tx1"/>
              </a:solidFill>
              <a:latin typeface="Calibri" panose="020F0502020204030204" pitchFamily="34" charset="0"/>
              <a:cs typeface="Calibri" panose="020F0502020204030204" pitchFamily="34" charset="0"/>
            </a:endParaRPr>
          </a:p>
        </p:txBody>
      </p:sp>
      <p:grpSp>
        <p:nvGrpSpPr>
          <p:cNvPr id="4" name="مجموعة 3">
            <a:extLst>
              <a:ext uri="{FF2B5EF4-FFF2-40B4-BE49-F238E27FC236}">
                <a16:creationId xmlns:a16="http://schemas.microsoft.com/office/drawing/2014/main" id="{A776F8C8-E32C-D443-AAC2-5F171E974CA7}"/>
              </a:ext>
            </a:extLst>
          </p:cNvPr>
          <p:cNvGrpSpPr/>
          <p:nvPr/>
        </p:nvGrpSpPr>
        <p:grpSpPr>
          <a:xfrm rot="16200000">
            <a:off x="8745929" y="3614778"/>
            <a:ext cx="5348437" cy="1138002"/>
            <a:chOff x="7681894" y="3460267"/>
            <a:chExt cx="3619385" cy="770107"/>
          </a:xfrm>
        </p:grpSpPr>
        <p:sp>
          <p:nvSpPr>
            <p:cNvPr id="19" name="object 22">
              <a:extLst>
                <a:ext uri="{FF2B5EF4-FFF2-40B4-BE49-F238E27FC236}">
                  <a16:creationId xmlns:a16="http://schemas.microsoft.com/office/drawing/2014/main" id="{076D2BE9-BFDF-4F40-AAFF-C1BC3B942C82}"/>
                </a:ext>
              </a:extLst>
            </p:cNvPr>
            <p:cNvSpPr/>
            <p:nvPr/>
          </p:nvSpPr>
          <p:spPr>
            <a:xfrm>
              <a:off x="7681894" y="3460267"/>
              <a:ext cx="3339337"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pPr algn="ctr"/>
              <a:r>
                <a:rPr lang="ar-SA" sz="3600" b="1" dirty="0">
                  <a:latin typeface="Calibri" panose="020F0502020204030204" pitchFamily="34" charset="0"/>
                  <a:cs typeface="Calibri" panose="020F0502020204030204" pitchFamily="34" charset="0"/>
                </a:rPr>
                <a:t>      وظـائف المـوارد البشـرية</a:t>
              </a:r>
            </a:p>
            <a:p>
              <a:pPr marL="0" algn="ctr" defTabSz="914400" rtl="1" eaLnBrk="1" latinLnBrk="0" hangingPunct="1"/>
              <a:endParaRPr sz="1600" dirty="0">
                <a:latin typeface="DIN Next LT Arabic" panose="020B0503020203050203" pitchFamily="34" charset="-78"/>
                <a:cs typeface="DIN Next LT Arabic" panose="020B0503020203050203" pitchFamily="34" charset="-78"/>
              </a:endParaRPr>
            </a:p>
          </p:txBody>
        </p:sp>
        <p:sp>
          <p:nvSpPr>
            <p:cNvPr id="20" name="object 24">
              <a:extLst>
                <a:ext uri="{FF2B5EF4-FFF2-40B4-BE49-F238E27FC236}">
                  <a16:creationId xmlns:a16="http://schemas.microsoft.com/office/drawing/2014/main" id="{1ED13C2D-691C-5D4A-A60E-8CE517D53864}"/>
                </a:ext>
              </a:extLst>
            </p:cNvPr>
            <p:cNvSpPr/>
            <p:nvPr/>
          </p:nvSpPr>
          <p:spPr>
            <a:xfrm rot="5400000">
              <a:off x="10531456" y="346026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4D99B4"/>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٢</a:t>
              </a:r>
              <a:endParaRPr sz="1600" b="1" dirty="0">
                <a:solidFill>
                  <a:schemeClr val="bg1"/>
                </a:solidFill>
                <a:latin typeface="Calibri" panose="020F0502020204030204" pitchFamily="34" charset="0"/>
                <a:cs typeface="Calibri" panose="020F0502020204030204" pitchFamily="34" charset="0"/>
              </a:endParaRPr>
            </a:p>
          </p:txBody>
        </p:sp>
      </p:grpSp>
      <p:sp>
        <p:nvSpPr>
          <p:cNvPr id="11" name="مستطيل مستدير الزوايا 10">
            <a:extLst>
              <a:ext uri="{FF2B5EF4-FFF2-40B4-BE49-F238E27FC236}">
                <a16:creationId xmlns:a16="http://schemas.microsoft.com/office/drawing/2014/main" id="{3438B266-1FF2-A84B-9976-2B765AC8C810}"/>
              </a:ext>
            </a:extLst>
          </p:cNvPr>
          <p:cNvSpPr/>
          <p:nvPr/>
        </p:nvSpPr>
        <p:spPr>
          <a:xfrm>
            <a:off x="0" y="1604927"/>
            <a:ext cx="11142133" cy="5253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marL="15875"/>
            <a:r>
              <a:rPr lang="ar-SA" sz="2800" b="1" dirty="0">
                <a:solidFill>
                  <a:srgbClr val="40977C"/>
                </a:solidFill>
                <a:latin typeface="Calibri" panose="020F0502020204030204" pitchFamily="34" charset="0"/>
                <a:ea typeface="+mj-ea"/>
                <a:cs typeface="Calibri" panose="020F0502020204030204" pitchFamily="34" charset="0"/>
              </a:rPr>
              <a:t>التقييم: </a:t>
            </a:r>
            <a:r>
              <a:rPr lang="ar-SA" sz="2400" dirty="0">
                <a:solidFill>
                  <a:schemeClr val="tx1"/>
                </a:solidFill>
                <a:latin typeface="Calibri" panose="020F0502020204030204" pitchFamily="34" charset="0"/>
                <a:ea typeface="+mj-ea"/>
                <a:cs typeface="Calibri" panose="020F0502020204030204" pitchFamily="34" charset="0"/>
              </a:rPr>
              <a:t>تعتـبر عمليــة التقيــيم عمليــة مصـاحبة للمســار المهــني لكــل المـوظفين بمختلــف المســتويات الإداريــة وهي عملية مستمرة ينبغـي التركيـز عليهـا ووضـع الإجـراءات المناسـبة لتحقـق الهـدف مـن هـذه العمليـة ، حيـث يتم مراعات الإجـراءات التالية لهذه العملية :</a:t>
            </a:r>
          </a:p>
          <a:p>
            <a:pPr marL="15875"/>
            <a:endParaRPr lang="ar-SA" sz="2400" dirty="0">
              <a:solidFill>
                <a:schemeClr val="tx1"/>
              </a:solidFill>
              <a:latin typeface="Calibri" panose="020F0502020204030204" pitchFamily="34" charset="0"/>
              <a:ea typeface="+mj-ea"/>
              <a:cs typeface="Calibri" panose="020F0502020204030204" pitchFamily="34" charset="0"/>
            </a:endParaRPr>
          </a:p>
          <a:p>
            <a:pPr marL="15875" indent="200025"/>
            <a:r>
              <a:rPr lang="ar-SA" sz="2400" dirty="0">
                <a:solidFill>
                  <a:schemeClr val="tx1"/>
                </a:solidFill>
                <a:latin typeface="Calibri" panose="020F0502020204030204" pitchFamily="34" charset="0"/>
                <a:ea typeface="+mj-ea"/>
                <a:cs typeface="Calibri" panose="020F0502020204030204" pitchFamily="34" charset="0"/>
              </a:rPr>
              <a:t>-  عملية التقييم تتم من الأعلى إلى الأسفل.</a:t>
            </a:r>
          </a:p>
          <a:p>
            <a:pPr marL="15875" indent="200025"/>
            <a:r>
              <a:rPr lang="ar-SA" sz="2400" dirty="0">
                <a:solidFill>
                  <a:schemeClr val="tx1"/>
                </a:solidFill>
                <a:latin typeface="Calibri" panose="020F0502020204030204" pitchFamily="34" charset="0"/>
                <a:ea typeface="+mj-ea"/>
                <a:cs typeface="Calibri" panose="020F0502020204030204" pitchFamily="34" charset="0"/>
              </a:rPr>
              <a:t>-  وجود إجراءات واضحة لكيفية التقييم. </a:t>
            </a:r>
          </a:p>
          <a:p>
            <a:pPr marL="15875" indent="200025"/>
            <a:r>
              <a:rPr lang="ar-SA" sz="2400" dirty="0">
                <a:solidFill>
                  <a:schemeClr val="tx1"/>
                </a:solidFill>
                <a:latin typeface="Calibri" panose="020F0502020204030204" pitchFamily="34" charset="0"/>
                <a:ea typeface="+mj-ea"/>
                <a:cs typeface="Calibri" panose="020F0502020204030204" pitchFamily="34" charset="0"/>
              </a:rPr>
              <a:t>-  وجود معايير واضحة ومعروفة لدى الجميع لمستويات التقييم. </a:t>
            </a:r>
          </a:p>
          <a:p>
            <a:pPr marL="15875" indent="200025"/>
            <a:r>
              <a:rPr lang="ar-SA" sz="2400" dirty="0">
                <a:solidFill>
                  <a:schemeClr val="tx1"/>
                </a:solidFill>
                <a:latin typeface="Calibri" panose="020F0502020204030204" pitchFamily="34" charset="0"/>
                <a:ea typeface="+mj-ea"/>
                <a:cs typeface="Calibri" panose="020F0502020204030204" pitchFamily="34" charset="0"/>
              </a:rPr>
              <a:t>-  التأكد من أن عملية التقييم تمت وفقاً للإجراءات والمعايير المعمول بها، وبشفافية تامة.</a:t>
            </a:r>
          </a:p>
          <a:p>
            <a:pPr marL="15875" indent="200025"/>
            <a:r>
              <a:rPr lang="ar-SA" sz="2400" dirty="0">
                <a:solidFill>
                  <a:schemeClr val="tx1"/>
                </a:solidFill>
                <a:latin typeface="Calibri" panose="020F0502020204030204" pitchFamily="34" charset="0"/>
                <a:ea typeface="+mj-ea"/>
                <a:cs typeface="Calibri" panose="020F0502020204030204" pitchFamily="34" charset="0"/>
              </a:rPr>
              <a:t>-  اتخاذ الإجراءات المناسبة لكل نتائج التقييم.</a:t>
            </a:r>
            <a:endParaRPr lang="ar-SA" sz="2400" b="1" dirty="0">
              <a:solidFill>
                <a:srgbClr val="0070C0"/>
              </a:solidFill>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37285598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lstStyle/>
          <a:p>
            <a:pPr algn="ctr"/>
            <a:r>
              <a:rPr lang="ar-SA" b="1" dirty="0">
                <a:latin typeface="Calibri" panose="020F0502020204030204" pitchFamily="34" charset="0"/>
                <a:cs typeface="Calibri" panose="020F0502020204030204" pitchFamily="34" charset="0"/>
              </a:rPr>
              <a:t>إجراءات نظام الرقابة الداخلية للموارد البشرية</a:t>
            </a: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مستطيل مستدير الزوايا 11">
            <a:extLst>
              <a:ext uri="{FF2B5EF4-FFF2-40B4-BE49-F238E27FC236}">
                <a16:creationId xmlns:a16="http://schemas.microsoft.com/office/drawing/2014/main" id="{2FDDDC76-5621-ED4D-B472-36037535FE66}"/>
              </a:ext>
            </a:extLst>
          </p:cNvPr>
          <p:cNvSpPr/>
          <p:nvPr/>
        </p:nvSpPr>
        <p:spPr>
          <a:xfrm>
            <a:off x="393700" y="1684911"/>
            <a:ext cx="11404600" cy="50931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just"/>
            <a:endParaRPr lang="ar-SA" sz="2800" dirty="0">
              <a:solidFill>
                <a:schemeClr val="tx1"/>
              </a:solidFill>
              <a:latin typeface="Calibri" panose="020F0502020204030204" pitchFamily="34" charset="0"/>
              <a:cs typeface="Calibri" panose="020F0502020204030204" pitchFamily="34" charset="0"/>
            </a:endParaRPr>
          </a:p>
        </p:txBody>
      </p:sp>
      <p:grpSp>
        <p:nvGrpSpPr>
          <p:cNvPr id="4" name="مجموعة 3">
            <a:extLst>
              <a:ext uri="{FF2B5EF4-FFF2-40B4-BE49-F238E27FC236}">
                <a16:creationId xmlns:a16="http://schemas.microsoft.com/office/drawing/2014/main" id="{A776F8C8-E32C-D443-AAC2-5F171E974CA7}"/>
              </a:ext>
            </a:extLst>
          </p:cNvPr>
          <p:cNvGrpSpPr/>
          <p:nvPr/>
        </p:nvGrpSpPr>
        <p:grpSpPr>
          <a:xfrm rot="16200000">
            <a:off x="8745929" y="3614778"/>
            <a:ext cx="5348437" cy="1138002"/>
            <a:chOff x="7681894" y="3460267"/>
            <a:chExt cx="3619385" cy="770107"/>
          </a:xfrm>
        </p:grpSpPr>
        <p:sp>
          <p:nvSpPr>
            <p:cNvPr id="19" name="object 22">
              <a:extLst>
                <a:ext uri="{FF2B5EF4-FFF2-40B4-BE49-F238E27FC236}">
                  <a16:creationId xmlns:a16="http://schemas.microsoft.com/office/drawing/2014/main" id="{076D2BE9-BFDF-4F40-AAFF-C1BC3B942C82}"/>
                </a:ext>
              </a:extLst>
            </p:cNvPr>
            <p:cNvSpPr/>
            <p:nvPr/>
          </p:nvSpPr>
          <p:spPr>
            <a:xfrm>
              <a:off x="7681894" y="3460267"/>
              <a:ext cx="3339337" cy="770107"/>
            </a:xfrm>
            <a:custGeom>
              <a:avLst/>
              <a:gdLst/>
              <a:ahLst/>
              <a:cxnLst/>
              <a:rect l="l" t="t" r="r" b="b"/>
              <a:pathLst>
                <a:path w="5393690" h="449580">
                  <a:moveTo>
                    <a:pt x="5312156" y="0"/>
                  </a:moveTo>
                  <a:lnTo>
                    <a:pt x="81305" y="0"/>
                  </a:lnTo>
                  <a:lnTo>
                    <a:pt x="49656" y="6395"/>
                  </a:lnTo>
                  <a:lnTo>
                    <a:pt x="23812" y="23828"/>
                  </a:lnTo>
                  <a:lnTo>
                    <a:pt x="6388" y="49666"/>
                  </a:lnTo>
                  <a:lnTo>
                    <a:pt x="0" y="81279"/>
                  </a:lnTo>
                  <a:lnTo>
                    <a:pt x="0" y="368300"/>
                  </a:lnTo>
                  <a:lnTo>
                    <a:pt x="6388" y="399913"/>
                  </a:lnTo>
                  <a:lnTo>
                    <a:pt x="23812" y="425751"/>
                  </a:lnTo>
                  <a:lnTo>
                    <a:pt x="49656" y="443184"/>
                  </a:lnTo>
                  <a:lnTo>
                    <a:pt x="81305" y="449579"/>
                  </a:lnTo>
                  <a:lnTo>
                    <a:pt x="5312156" y="449579"/>
                  </a:lnTo>
                  <a:lnTo>
                    <a:pt x="5343769" y="443184"/>
                  </a:lnTo>
                  <a:lnTo>
                    <a:pt x="5369607" y="425751"/>
                  </a:lnTo>
                  <a:lnTo>
                    <a:pt x="5387040" y="399913"/>
                  </a:lnTo>
                  <a:lnTo>
                    <a:pt x="5393435" y="368300"/>
                  </a:lnTo>
                  <a:lnTo>
                    <a:pt x="5393435" y="81279"/>
                  </a:lnTo>
                  <a:lnTo>
                    <a:pt x="5387040" y="49666"/>
                  </a:lnTo>
                  <a:lnTo>
                    <a:pt x="5369607" y="23828"/>
                  </a:lnTo>
                  <a:lnTo>
                    <a:pt x="5343769" y="6395"/>
                  </a:lnTo>
                  <a:lnTo>
                    <a:pt x="5312156" y="0"/>
                  </a:lnTo>
                  <a:close/>
                </a:path>
              </a:pathLst>
            </a:custGeom>
            <a:solidFill>
              <a:srgbClr val="F0F0F0"/>
            </a:solidFill>
          </p:spPr>
          <p:txBody>
            <a:bodyPr wrap="square" lIns="0" tIns="0" rIns="0" bIns="0" rtlCol="0" anchor="ctr"/>
            <a:lstStyle/>
            <a:p>
              <a:pPr algn="ctr"/>
              <a:r>
                <a:rPr lang="ar-SA" sz="3600" b="1" dirty="0">
                  <a:latin typeface="Calibri" panose="020F0502020204030204" pitchFamily="34" charset="0"/>
                  <a:cs typeface="Calibri" panose="020F0502020204030204" pitchFamily="34" charset="0"/>
                </a:rPr>
                <a:t>      وظـائف المـوارد البشـرية</a:t>
              </a:r>
            </a:p>
            <a:p>
              <a:pPr marL="0" algn="ctr" defTabSz="914400" rtl="1" eaLnBrk="1" latinLnBrk="0" hangingPunct="1"/>
              <a:endParaRPr sz="1600" dirty="0">
                <a:latin typeface="DIN Next LT Arabic" panose="020B0503020203050203" pitchFamily="34" charset="-78"/>
                <a:cs typeface="DIN Next LT Arabic" panose="020B0503020203050203" pitchFamily="34" charset="-78"/>
              </a:endParaRPr>
            </a:p>
          </p:txBody>
        </p:sp>
        <p:sp>
          <p:nvSpPr>
            <p:cNvPr id="20" name="object 24">
              <a:extLst>
                <a:ext uri="{FF2B5EF4-FFF2-40B4-BE49-F238E27FC236}">
                  <a16:creationId xmlns:a16="http://schemas.microsoft.com/office/drawing/2014/main" id="{1ED13C2D-691C-5D4A-A60E-8CE517D53864}"/>
                </a:ext>
              </a:extLst>
            </p:cNvPr>
            <p:cNvSpPr/>
            <p:nvPr/>
          </p:nvSpPr>
          <p:spPr>
            <a:xfrm rot="5400000">
              <a:off x="10531456" y="3460262"/>
              <a:ext cx="767364" cy="772283"/>
            </a:xfrm>
            <a:custGeom>
              <a:avLst/>
              <a:gdLst/>
              <a:ahLst/>
              <a:cxnLst/>
              <a:rect l="l" t="t" r="r" b="b"/>
              <a:pathLst>
                <a:path w="466089" h="450850">
                  <a:moveTo>
                    <a:pt x="232992" y="0"/>
                  </a:moveTo>
                  <a:lnTo>
                    <a:pt x="192971" y="12953"/>
                  </a:lnTo>
                  <a:lnTo>
                    <a:pt x="28125" y="132968"/>
                  </a:lnTo>
                  <a:lnTo>
                    <a:pt x="3313" y="167211"/>
                  </a:lnTo>
                  <a:lnTo>
                    <a:pt x="0" y="188154"/>
                  </a:lnTo>
                  <a:lnTo>
                    <a:pt x="3360" y="209550"/>
                  </a:lnTo>
                  <a:lnTo>
                    <a:pt x="66225" y="403605"/>
                  </a:lnTo>
                  <a:lnTo>
                    <a:pt x="91006" y="437753"/>
                  </a:lnTo>
                  <a:lnTo>
                    <a:pt x="131122" y="450850"/>
                  </a:lnTo>
                  <a:lnTo>
                    <a:pt x="334830" y="450850"/>
                  </a:lnTo>
                  <a:lnTo>
                    <a:pt x="374946" y="437753"/>
                  </a:lnTo>
                  <a:lnTo>
                    <a:pt x="399727" y="403605"/>
                  </a:lnTo>
                  <a:lnTo>
                    <a:pt x="462719" y="209550"/>
                  </a:lnTo>
                  <a:lnTo>
                    <a:pt x="466060" y="188136"/>
                  </a:lnTo>
                  <a:lnTo>
                    <a:pt x="462703" y="167259"/>
                  </a:lnTo>
                  <a:lnTo>
                    <a:pt x="437827" y="132968"/>
                  </a:lnTo>
                  <a:lnTo>
                    <a:pt x="273108" y="12953"/>
                  </a:lnTo>
                  <a:lnTo>
                    <a:pt x="232992" y="0"/>
                  </a:lnTo>
                  <a:close/>
                </a:path>
              </a:pathLst>
            </a:custGeom>
            <a:solidFill>
              <a:srgbClr val="4D99B4"/>
            </a:solidFill>
            <a:ln>
              <a:noFill/>
            </a:ln>
          </p:spPr>
          <p:txBody>
            <a:bodyPr wrap="square" lIns="0" tIns="0" rIns="0" bIns="0" rtlCol="0" anchor="ctr"/>
            <a:lstStyle/>
            <a:p>
              <a:pPr marL="0" algn="ctr" defTabSz="914400" rtl="1" eaLnBrk="1" latinLnBrk="0" hangingPunct="1"/>
              <a:r>
                <a:rPr lang="ar-SA" sz="3200" b="1" dirty="0">
                  <a:solidFill>
                    <a:schemeClr val="bg1"/>
                  </a:solidFill>
                  <a:latin typeface="Calibri" panose="020F0502020204030204" pitchFamily="34" charset="0"/>
                  <a:cs typeface="Calibri" panose="020F0502020204030204" pitchFamily="34" charset="0"/>
                </a:rPr>
                <a:t>٢</a:t>
              </a:r>
              <a:endParaRPr sz="1600" b="1" dirty="0">
                <a:solidFill>
                  <a:schemeClr val="bg1"/>
                </a:solidFill>
                <a:latin typeface="Calibri" panose="020F0502020204030204" pitchFamily="34" charset="0"/>
                <a:cs typeface="Calibri" panose="020F0502020204030204" pitchFamily="34" charset="0"/>
              </a:endParaRPr>
            </a:p>
          </p:txBody>
        </p:sp>
      </p:grpSp>
      <p:sp>
        <p:nvSpPr>
          <p:cNvPr id="11" name="مستطيل مستدير الزوايا 10">
            <a:extLst>
              <a:ext uri="{FF2B5EF4-FFF2-40B4-BE49-F238E27FC236}">
                <a16:creationId xmlns:a16="http://schemas.microsoft.com/office/drawing/2014/main" id="{3438B266-1FF2-A84B-9976-2B765AC8C810}"/>
              </a:ext>
            </a:extLst>
          </p:cNvPr>
          <p:cNvSpPr/>
          <p:nvPr/>
        </p:nvSpPr>
        <p:spPr>
          <a:xfrm>
            <a:off x="-262466" y="1604927"/>
            <a:ext cx="11404600" cy="5253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marL="15875"/>
            <a:r>
              <a:rPr lang="ar-SA" sz="2800" b="1" dirty="0">
                <a:solidFill>
                  <a:srgbClr val="59758E"/>
                </a:solidFill>
                <a:latin typeface="Calibri" panose="020F0502020204030204" pitchFamily="34" charset="0"/>
                <a:ea typeface="+mj-ea"/>
                <a:cs typeface="Calibri" panose="020F0502020204030204" pitchFamily="34" charset="0"/>
              </a:rPr>
              <a:t>الأجور: </a:t>
            </a:r>
            <a:r>
              <a:rPr lang="ar-SA" sz="2400" dirty="0">
                <a:solidFill>
                  <a:schemeClr val="tx1"/>
                </a:solidFill>
                <a:latin typeface="Calibri" panose="020F0502020204030204" pitchFamily="34" charset="0"/>
                <a:ea typeface="+mj-ea"/>
                <a:cs typeface="Calibri" panose="020F0502020204030204" pitchFamily="34" charset="0"/>
              </a:rPr>
              <a:t>تعـبر الأجـور والمكافئـة عـن المقابـل الـذي سيحصـل عليـه المـوظفين مقابـل الجهـود الـتي بذلوها والوفاء بالتزامات عقد التوظيف والمهام الموكلة لهم، حيـث يتم مراعات النقاط التالية لهذه العملية:</a:t>
            </a:r>
          </a:p>
          <a:p>
            <a:pPr marL="15875"/>
            <a:endParaRPr lang="ar-SA" sz="2400" dirty="0">
              <a:solidFill>
                <a:schemeClr val="tx1"/>
              </a:solidFill>
              <a:latin typeface="Calibri" panose="020F0502020204030204" pitchFamily="34" charset="0"/>
              <a:ea typeface="+mj-ea"/>
              <a:cs typeface="Calibri" panose="020F0502020204030204" pitchFamily="34" charset="0"/>
            </a:endParaRPr>
          </a:p>
          <a:p>
            <a:pPr marL="15875"/>
            <a:r>
              <a:rPr lang="ar-SA" sz="2400" dirty="0">
                <a:solidFill>
                  <a:schemeClr val="tx1"/>
                </a:solidFill>
                <a:latin typeface="Calibri" panose="020F0502020204030204" pitchFamily="34" charset="0"/>
                <a:ea typeface="+mj-ea"/>
                <a:cs typeface="Calibri" panose="020F0502020204030204" pitchFamily="34" charset="0"/>
              </a:rPr>
              <a:t>-  وثيقة إثبات الحضور اليومية.</a:t>
            </a:r>
          </a:p>
          <a:p>
            <a:pPr marL="15875"/>
            <a:r>
              <a:rPr lang="ar-SA" sz="2400" dirty="0">
                <a:solidFill>
                  <a:schemeClr val="tx1"/>
                </a:solidFill>
                <a:latin typeface="Calibri" panose="020F0502020204030204" pitchFamily="34" charset="0"/>
                <a:ea typeface="+mj-ea"/>
                <a:cs typeface="Calibri" panose="020F0502020204030204" pitchFamily="34" charset="0"/>
              </a:rPr>
              <a:t>-  وجود دليل واضح لتسجل ومتابعة الرواتب والأجور.  </a:t>
            </a:r>
          </a:p>
          <a:p>
            <a:pPr marL="15875"/>
            <a:r>
              <a:rPr lang="ar-SA" sz="2400" dirty="0">
                <a:solidFill>
                  <a:schemeClr val="tx1"/>
                </a:solidFill>
                <a:latin typeface="Calibri" panose="020F0502020204030204" pitchFamily="34" charset="0"/>
                <a:ea typeface="+mj-ea"/>
                <a:cs typeface="Calibri" panose="020F0502020204030204" pitchFamily="34" charset="0"/>
              </a:rPr>
              <a:t>-  تقسيم واضح للأجور والرواتب لمختلف المناصب في المنظمة. </a:t>
            </a:r>
          </a:p>
          <a:p>
            <a:pPr marL="15875"/>
            <a:r>
              <a:rPr lang="ar-SA" sz="2400" dirty="0">
                <a:solidFill>
                  <a:schemeClr val="tx1"/>
                </a:solidFill>
                <a:latin typeface="Calibri" panose="020F0502020204030204" pitchFamily="34" charset="0"/>
                <a:ea typeface="+mj-ea"/>
                <a:cs typeface="Calibri" panose="020F0502020204030204" pitchFamily="34" charset="0"/>
              </a:rPr>
              <a:t>-  وجود إجراءات من أجل تطبيق القوانين والتشريعات المرتبطة بالتأمينات الاجتماعية.</a:t>
            </a:r>
          </a:p>
          <a:p>
            <a:pPr marL="15875"/>
            <a:r>
              <a:rPr lang="ar-SA" sz="2400" dirty="0">
                <a:solidFill>
                  <a:schemeClr val="tx1"/>
                </a:solidFill>
                <a:latin typeface="Calibri" panose="020F0502020204030204" pitchFamily="34" charset="0"/>
                <a:ea typeface="+mj-ea"/>
                <a:cs typeface="Calibri" panose="020F0502020204030204" pitchFamily="34" charset="0"/>
              </a:rPr>
              <a:t>-  وجود تقسيم واضح للمهام فيما يخص إثبات الحضور و المحاسبة عليها وصرفها. </a:t>
            </a:r>
          </a:p>
          <a:p>
            <a:pPr marL="15875"/>
            <a:r>
              <a:rPr lang="ar-SA" sz="2400" dirty="0">
                <a:solidFill>
                  <a:schemeClr val="tx1"/>
                </a:solidFill>
                <a:latin typeface="Calibri" panose="020F0502020204030204" pitchFamily="34" charset="0"/>
                <a:ea typeface="+mj-ea"/>
                <a:cs typeface="Calibri" panose="020F0502020204030204" pitchFamily="34" charset="0"/>
              </a:rPr>
              <a:t>-  إعـداد بطاقـة الأجـر علـى أسـاس وثيقـة متابعـة الحضـور الـتي يجـب أن تكـون موقـع مـن طـرف الموظـف المسـؤول والـذي بالضـرورة لا يكون مطلقاً هو المكلف بإعداد هذه البطاقة.</a:t>
            </a:r>
            <a:endParaRPr lang="ar-SA" sz="2400" b="1" dirty="0">
              <a:solidFill>
                <a:srgbClr val="0070C0"/>
              </a:solidFill>
              <a:latin typeface="Calibri" panose="020F0502020204030204" pitchFamily="34" charset="0"/>
              <a:ea typeface="+mj-ea"/>
              <a:cs typeface="Calibri" panose="020F0502020204030204" pitchFamily="34" charset="0"/>
            </a:endParaRPr>
          </a:p>
        </p:txBody>
      </p:sp>
      <p:pic>
        <p:nvPicPr>
          <p:cNvPr id="9" name="صورة 8" descr="صورة تحتوي على نص, كتاب&#10;&#10;تم إنشاء الوصف تلقائياً">
            <a:extLst>
              <a:ext uri="{FF2B5EF4-FFF2-40B4-BE49-F238E27FC236}">
                <a16:creationId xmlns:a16="http://schemas.microsoft.com/office/drawing/2014/main" id="{D881C698-4FA7-A74C-BBEB-A117FB57FD9C}"/>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Tree>
    <p:extLst>
      <p:ext uri="{BB962C8B-B14F-4D97-AF65-F5344CB8AC3E}">
        <p14:creationId xmlns:p14="http://schemas.microsoft.com/office/powerpoint/2010/main" val="15967243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normAutofit/>
          </a:bodyPr>
          <a:lstStyle/>
          <a:p>
            <a:pPr algn="ctr"/>
            <a:r>
              <a:rPr lang="ar-SA" sz="3200" b="1" dirty="0">
                <a:latin typeface="Calibri" panose="020F0502020204030204" pitchFamily="34" charset="0"/>
                <a:cs typeface="Calibri" panose="020F0502020204030204" pitchFamily="34" charset="0"/>
              </a:rPr>
              <a:t>مواد من اللائحة التنفيذية للموارد البشرية￼ في الخدمة المدنية</a:t>
            </a:r>
          </a:p>
        </p:txBody>
      </p:sp>
      <p:grpSp>
        <p:nvGrpSpPr>
          <p:cNvPr id="24" name="Google Shape;735;p26">
            <a:extLst>
              <a:ext uri="{FF2B5EF4-FFF2-40B4-BE49-F238E27FC236}">
                <a16:creationId xmlns:a16="http://schemas.microsoft.com/office/drawing/2014/main" id="{A19F4DBE-B2AB-ED4A-9ACA-27D69A5F5B1B}"/>
              </a:ext>
            </a:extLst>
          </p:cNvPr>
          <p:cNvGrpSpPr/>
          <p:nvPr/>
        </p:nvGrpSpPr>
        <p:grpSpPr>
          <a:xfrm>
            <a:off x="0" y="1684911"/>
            <a:ext cx="5384800" cy="1569620"/>
            <a:chOff x="2403571" y="4279718"/>
            <a:chExt cx="1096671" cy="1860562"/>
          </a:xfrm>
        </p:grpSpPr>
        <p:sp>
          <p:nvSpPr>
            <p:cNvPr id="25" name="Google Shape;736;p26">
              <a:extLst>
                <a:ext uri="{FF2B5EF4-FFF2-40B4-BE49-F238E27FC236}">
                  <a16:creationId xmlns:a16="http://schemas.microsoft.com/office/drawing/2014/main" id="{08A00DE8-0D46-CD47-B9FF-6089AAABA149}"/>
                </a:ext>
              </a:extLst>
            </p:cNvPr>
            <p:cNvSpPr txBox="1"/>
            <p:nvPr/>
          </p:nvSpPr>
          <p:spPr>
            <a:xfrm>
              <a:off x="2551706" y="4560313"/>
              <a:ext cx="935717" cy="36929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b="1" dirty="0">
                <a:solidFill>
                  <a:srgbClr val="3F3F3F"/>
                </a:solidFill>
                <a:latin typeface="Calibri" panose="020F0502020204030204" pitchFamily="34" charset="0"/>
                <a:ea typeface="Arial"/>
                <a:cs typeface="Calibri" panose="020F0502020204030204" pitchFamily="34" charset="0"/>
                <a:sym typeface="Arial"/>
              </a:endParaRPr>
            </a:p>
          </p:txBody>
        </p:sp>
        <p:sp>
          <p:nvSpPr>
            <p:cNvPr id="26" name="Google Shape;737;p26">
              <a:extLst>
                <a:ext uri="{FF2B5EF4-FFF2-40B4-BE49-F238E27FC236}">
                  <a16:creationId xmlns:a16="http://schemas.microsoft.com/office/drawing/2014/main" id="{22116000-ED08-5643-8A59-BA48C0447323}"/>
                </a:ext>
              </a:extLst>
            </p:cNvPr>
            <p:cNvSpPr txBox="1"/>
            <p:nvPr/>
          </p:nvSpPr>
          <p:spPr>
            <a:xfrm>
              <a:off x="2403571" y="4279718"/>
              <a:ext cx="1096671" cy="1860562"/>
            </a:xfrm>
            <a:prstGeom prst="rect">
              <a:avLst/>
            </a:prstGeom>
            <a:noFill/>
            <a:ln>
              <a:noFill/>
            </a:ln>
          </p:spPr>
          <p:txBody>
            <a:bodyPr spcFirstLastPara="1" wrap="square" lIns="91425" tIns="45700" rIns="91425" bIns="45700" anchor="t" anchorCtr="0">
              <a:spAutoFit/>
            </a:bodyPr>
            <a:lstStyle/>
            <a:p>
              <a:r>
                <a:rPr lang="ar-SA" sz="2400" dirty="0">
                  <a:latin typeface="Calibri" panose="020F0502020204030204" pitchFamily="34" charset="0"/>
                  <a:cs typeface="Calibri" panose="020F0502020204030204" pitchFamily="34" charset="0"/>
                </a:rPr>
                <a:t>تضع إدارة الموارد البشرية في الجهة الحكومية خطة لاحتياجاتها المستقبلية من </a:t>
              </a:r>
              <a:r>
                <a:rPr lang="ar-SA" sz="2400" dirty="0" err="1">
                  <a:latin typeface="Calibri" panose="020F0502020204030204" pitchFamily="34" charset="0"/>
                  <a:cs typeface="Calibri" panose="020F0502020204030204" pitchFamily="34" charset="0"/>
                </a:rPr>
                <a:t>ا</a:t>
              </a:r>
              <a:r>
                <a:rPr lang="ar-BH" sz="2400" dirty="0">
                  <a:latin typeface="Calibri" panose="020F0502020204030204" pitchFamily="34" charset="0"/>
                  <a:cs typeface="Calibri" panose="020F0502020204030204" pitchFamily="34" charset="0"/>
                </a:rPr>
                <a:t>لموارد البشرية اللازمة لتنفيذ استراتيجياتها والمهمات والأدوار المنوطة بها . وتعد الخطة وفقا لإطار </a:t>
              </a:r>
              <a:r>
                <a:rPr lang="ar-SA" sz="2400" dirty="0">
                  <a:latin typeface="Calibri" panose="020F0502020204030204" pitchFamily="34" charset="0"/>
                  <a:cs typeface="Calibri" panose="020F0502020204030204" pitchFamily="34" charset="0"/>
                </a:rPr>
                <a:t> العمل التنظيمي.</a:t>
              </a:r>
              <a:endParaRPr lang="en-US" sz="2400" dirty="0">
                <a:latin typeface="Calibri" panose="020F0502020204030204" pitchFamily="34" charset="0"/>
                <a:cs typeface="Calibri" panose="020F0502020204030204" pitchFamily="34" charset="0"/>
              </a:endParaRPr>
            </a:p>
          </p:txBody>
        </p:sp>
      </p:grpSp>
      <p:sp>
        <p:nvSpPr>
          <p:cNvPr id="30" name="Google Shape;741;p26">
            <a:extLst>
              <a:ext uri="{FF2B5EF4-FFF2-40B4-BE49-F238E27FC236}">
                <a16:creationId xmlns:a16="http://schemas.microsoft.com/office/drawing/2014/main" id="{86CB051B-4B55-A544-A526-DA90FA0FA7EE}"/>
              </a:ext>
            </a:extLst>
          </p:cNvPr>
          <p:cNvSpPr txBox="1"/>
          <p:nvPr/>
        </p:nvSpPr>
        <p:spPr>
          <a:xfrm>
            <a:off x="454498" y="4686900"/>
            <a:ext cx="4109939" cy="1938952"/>
          </a:xfrm>
          <a:prstGeom prst="rect">
            <a:avLst/>
          </a:prstGeom>
          <a:noFill/>
          <a:ln>
            <a:noFill/>
          </a:ln>
        </p:spPr>
        <p:txBody>
          <a:bodyPr spcFirstLastPara="1" wrap="square" lIns="91425" tIns="45700" rIns="91425" bIns="45700" anchor="t" anchorCtr="0">
            <a:spAutoFit/>
          </a:bodyPr>
          <a:lstStyle/>
          <a:p>
            <a:pPr lvl="0" algn="just"/>
            <a:r>
              <a:rPr lang="ar-SA" sz="2400" dirty="0">
                <a:latin typeface="Calibri" panose="020F0502020204030204" pitchFamily="34" charset="0"/>
                <a:cs typeface="Calibri" panose="020F0502020204030204" pitchFamily="34" charset="0"/>
              </a:rPr>
              <a:t>يمنح المتقدمون في منافسات التوظيف فرصاً متساوية للتنافس، وعلى الجهة الحكومية توفير جميع الوسائل والأدوات لذوي الإعاقة بما يتناسب مع طبيعة احتياجاتهم.</a:t>
            </a:r>
          </a:p>
        </p:txBody>
      </p:sp>
      <p:cxnSp>
        <p:nvCxnSpPr>
          <p:cNvPr id="34" name="موصل مستقيم 33">
            <a:extLst>
              <a:ext uri="{FF2B5EF4-FFF2-40B4-BE49-F238E27FC236}">
                <a16:creationId xmlns:a16="http://schemas.microsoft.com/office/drawing/2014/main" id="{78C9F64A-1F07-834C-8492-1A1489D3018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2" name="مجموعة 1">
            <a:extLst>
              <a:ext uri="{FF2B5EF4-FFF2-40B4-BE49-F238E27FC236}">
                <a16:creationId xmlns:a16="http://schemas.microsoft.com/office/drawing/2014/main" id="{A8E59436-CB2E-5345-BA0C-7FBFBF634DF8}"/>
              </a:ext>
            </a:extLst>
          </p:cNvPr>
          <p:cNvGrpSpPr/>
          <p:nvPr/>
        </p:nvGrpSpPr>
        <p:grpSpPr>
          <a:xfrm rot="18895312">
            <a:off x="4650364" y="2620646"/>
            <a:ext cx="2855854" cy="2855853"/>
            <a:chOff x="4650364" y="2620646"/>
            <a:chExt cx="2855854" cy="2855853"/>
          </a:xfrm>
        </p:grpSpPr>
        <p:sp>
          <p:nvSpPr>
            <p:cNvPr id="38" name="Freeform 34">
              <a:extLst>
                <a:ext uri="{FF2B5EF4-FFF2-40B4-BE49-F238E27FC236}">
                  <a16:creationId xmlns:a16="http://schemas.microsoft.com/office/drawing/2014/main" id="{295376C8-8AC5-B442-86BD-894F4AE31EAC}"/>
                </a:ext>
              </a:extLst>
            </p:cNvPr>
            <p:cNvSpPr/>
            <p:nvPr/>
          </p:nvSpPr>
          <p:spPr>
            <a:xfrm>
              <a:off x="4650368" y="2620648"/>
              <a:ext cx="1427925" cy="1427925"/>
            </a:xfrm>
            <a:custGeom>
              <a:avLst/>
              <a:gdLst>
                <a:gd name="connsiteX0" fmla="*/ 0 w 4434251"/>
                <a:gd name="connsiteY0" fmla="*/ 0 h 4434253"/>
                <a:gd name="connsiteX1" fmla="*/ 4434251 w 4434251"/>
                <a:gd name="connsiteY1" fmla="*/ 979570 h 4434253"/>
                <a:gd name="connsiteX2" fmla="*/ 4434251 w 4434251"/>
                <a:gd name="connsiteY2" fmla="*/ 2412618 h 4434253"/>
                <a:gd name="connsiteX3" fmla="*/ 4324008 w 4434251"/>
                <a:gd name="connsiteY3" fmla="*/ 2418185 h 4434253"/>
                <a:gd name="connsiteX4" fmla="*/ 2474661 w 4434251"/>
                <a:gd name="connsiteY4" fmla="*/ 4267532 h 4434253"/>
                <a:gd name="connsiteX5" fmla="*/ 2466242 w 4434251"/>
                <a:gd name="connsiteY5" fmla="*/ 4434253 h 4434253"/>
                <a:gd name="connsiteX6" fmla="*/ 979569 w 4434251"/>
                <a:gd name="connsiteY6" fmla="*/ 4434253 h 443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3">
                  <a:moveTo>
                    <a:pt x="0" y="0"/>
                  </a:moveTo>
                  <a:lnTo>
                    <a:pt x="4434251" y="979570"/>
                  </a:lnTo>
                  <a:lnTo>
                    <a:pt x="4434251" y="2412618"/>
                  </a:lnTo>
                  <a:lnTo>
                    <a:pt x="4324008" y="2418185"/>
                  </a:lnTo>
                  <a:cubicBezTo>
                    <a:pt x="3348899" y="2517213"/>
                    <a:pt x="2573689" y="3292424"/>
                    <a:pt x="2474661" y="4267532"/>
                  </a:cubicBezTo>
                  <a:lnTo>
                    <a:pt x="2466242" y="4434253"/>
                  </a:lnTo>
                  <a:lnTo>
                    <a:pt x="979569" y="4434253"/>
                  </a:lnTo>
                  <a:close/>
                </a:path>
              </a:pathLst>
            </a:custGeom>
            <a:solidFill>
              <a:srgbClr val="27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39">
              <a:extLst>
                <a:ext uri="{FF2B5EF4-FFF2-40B4-BE49-F238E27FC236}">
                  <a16:creationId xmlns:a16="http://schemas.microsoft.com/office/drawing/2014/main" id="{1426AE0D-14E9-074C-BBBE-190343FF4E0F}"/>
                </a:ext>
              </a:extLst>
            </p:cNvPr>
            <p:cNvSpPr/>
            <p:nvPr/>
          </p:nvSpPr>
          <p:spPr>
            <a:xfrm>
              <a:off x="6078293" y="2620646"/>
              <a:ext cx="1427925" cy="1427925"/>
            </a:xfrm>
            <a:custGeom>
              <a:avLst/>
              <a:gdLst>
                <a:gd name="connsiteX0" fmla="*/ 4434254 w 4434254"/>
                <a:gd name="connsiteY0" fmla="*/ 0 h 4434252"/>
                <a:gd name="connsiteX1" fmla="*/ 3454684 w 4434254"/>
                <a:gd name="connsiteY1" fmla="*/ 4434252 h 4434252"/>
                <a:gd name="connsiteX2" fmla="*/ 1968016 w 4434254"/>
                <a:gd name="connsiteY2" fmla="*/ 4434252 h 4434252"/>
                <a:gd name="connsiteX3" fmla="*/ 1959597 w 4434254"/>
                <a:gd name="connsiteY3" fmla="*/ 4267530 h 4434252"/>
                <a:gd name="connsiteX4" fmla="*/ 110250 w 4434254"/>
                <a:gd name="connsiteY4" fmla="*/ 2418183 h 4434252"/>
                <a:gd name="connsiteX5" fmla="*/ 0 w 4434254"/>
                <a:gd name="connsiteY5" fmla="*/ 2412616 h 4434252"/>
                <a:gd name="connsiteX6" fmla="*/ 0 w 4434254"/>
                <a:gd name="connsiteY6" fmla="*/ 979569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2">
                  <a:moveTo>
                    <a:pt x="4434254" y="0"/>
                  </a:moveTo>
                  <a:lnTo>
                    <a:pt x="3454684" y="4434252"/>
                  </a:lnTo>
                  <a:lnTo>
                    <a:pt x="1968016" y="4434252"/>
                  </a:lnTo>
                  <a:lnTo>
                    <a:pt x="1959597" y="4267530"/>
                  </a:lnTo>
                  <a:cubicBezTo>
                    <a:pt x="1860570" y="3292422"/>
                    <a:pt x="1085359" y="2517211"/>
                    <a:pt x="110250" y="2418183"/>
                  </a:cubicBezTo>
                  <a:lnTo>
                    <a:pt x="0" y="2412616"/>
                  </a:lnTo>
                  <a:lnTo>
                    <a:pt x="0" y="979569"/>
                  </a:lnTo>
                  <a:close/>
                </a:path>
              </a:pathLst>
            </a:custGeom>
            <a:solidFill>
              <a:srgbClr val="7A8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40">
              <a:extLst>
                <a:ext uri="{FF2B5EF4-FFF2-40B4-BE49-F238E27FC236}">
                  <a16:creationId xmlns:a16="http://schemas.microsoft.com/office/drawing/2014/main" id="{22ADEA7A-6F6C-4741-84CD-B580AF5490E9}"/>
                </a:ext>
              </a:extLst>
            </p:cNvPr>
            <p:cNvSpPr/>
            <p:nvPr/>
          </p:nvSpPr>
          <p:spPr>
            <a:xfrm>
              <a:off x="4650364" y="4048574"/>
              <a:ext cx="1427925" cy="1427925"/>
            </a:xfrm>
            <a:custGeom>
              <a:avLst/>
              <a:gdLst>
                <a:gd name="connsiteX0" fmla="*/ 979569 w 4434251"/>
                <a:gd name="connsiteY0" fmla="*/ 0 h 4434252"/>
                <a:gd name="connsiteX1" fmla="*/ 2471946 w 4434251"/>
                <a:gd name="connsiteY1" fmla="*/ 0 h 4434252"/>
                <a:gd name="connsiteX2" fmla="*/ 2474661 w 4434251"/>
                <a:gd name="connsiteY2" fmla="*/ 53772 h 4434252"/>
                <a:gd name="connsiteX3" fmla="*/ 4324008 w 4434251"/>
                <a:gd name="connsiteY3" fmla="*/ 1903119 h 4434252"/>
                <a:gd name="connsiteX4" fmla="*/ 4434251 w 4434251"/>
                <a:gd name="connsiteY4" fmla="*/ 1908686 h 4434252"/>
                <a:gd name="connsiteX5" fmla="*/ 4434251 w 4434251"/>
                <a:gd name="connsiteY5" fmla="*/ 3454683 h 4434252"/>
                <a:gd name="connsiteX6" fmla="*/ 0 w 4434251"/>
                <a:gd name="connsiteY6" fmla="*/ 4434252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2">
                  <a:moveTo>
                    <a:pt x="979569" y="0"/>
                  </a:moveTo>
                  <a:lnTo>
                    <a:pt x="2471946" y="0"/>
                  </a:lnTo>
                  <a:lnTo>
                    <a:pt x="2474661" y="53772"/>
                  </a:lnTo>
                  <a:cubicBezTo>
                    <a:pt x="2573689" y="1028881"/>
                    <a:pt x="3348899" y="1804091"/>
                    <a:pt x="4324008" y="1903119"/>
                  </a:cubicBezTo>
                  <a:lnTo>
                    <a:pt x="4434251" y="1908686"/>
                  </a:lnTo>
                  <a:lnTo>
                    <a:pt x="4434251" y="3454683"/>
                  </a:lnTo>
                  <a:lnTo>
                    <a:pt x="0" y="4434252"/>
                  </a:lnTo>
                  <a:close/>
                </a:path>
              </a:pathLst>
            </a:custGeom>
            <a:solidFill>
              <a:srgbClr val="3A9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900"/>
            </a:p>
          </p:txBody>
        </p:sp>
        <p:sp>
          <p:nvSpPr>
            <p:cNvPr id="41" name="Freeform 41">
              <a:extLst>
                <a:ext uri="{FF2B5EF4-FFF2-40B4-BE49-F238E27FC236}">
                  <a16:creationId xmlns:a16="http://schemas.microsoft.com/office/drawing/2014/main" id="{4E103243-5BFB-3947-8ABC-357DB3913A4C}"/>
                </a:ext>
              </a:extLst>
            </p:cNvPr>
            <p:cNvSpPr/>
            <p:nvPr/>
          </p:nvSpPr>
          <p:spPr>
            <a:xfrm>
              <a:off x="6073535" y="4048574"/>
              <a:ext cx="1427925" cy="1427925"/>
            </a:xfrm>
            <a:custGeom>
              <a:avLst/>
              <a:gdLst>
                <a:gd name="connsiteX0" fmla="*/ 1962312 w 4434254"/>
                <a:gd name="connsiteY0" fmla="*/ 0 h 4434253"/>
                <a:gd name="connsiteX1" fmla="*/ 3454684 w 4434254"/>
                <a:gd name="connsiteY1" fmla="*/ 0 h 4434253"/>
                <a:gd name="connsiteX2" fmla="*/ 4434254 w 4434254"/>
                <a:gd name="connsiteY2" fmla="*/ 4434253 h 4434253"/>
                <a:gd name="connsiteX3" fmla="*/ 0 w 4434254"/>
                <a:gd name="connsiteY3" fmla="*/ 3454683 h 4434253"/>
                <a:gd name="connsiteX4" fmla="*/ 0 w 4434254"/>
                <a:gd name="connsiteY4" fmla="*/ 1908687 h 4434253"/>
                <a:gd name="connsiteX5" fmla="*/ 110250 w 4434254"/>
                <a:gd name="connsiteY5" fmla="*/ 1903120 h 4434253"/>
                <a:gd name="connsiteX6" fmla="*/ 1959597 w 4434254"/>
                <a:gd name="connsiteY6" fmla="*/ 53773 h 443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4" h="4434253">
                  <a:moveTo>
                    <a:pt x="1962312" y="0"/>
                  </a:moveTo>
                  <a:lnTo>
                    <a:pt x="3454684" y="0"/>
                  </a:lnTo>
                  <a:lnTo>
                    <a:pt x="4434254" y="4434253"/>
                  </a:lnTo>
                  <a:lnTo>
                    <a:pt x="0" y="3454683"/>
                  </a:lnTo>
                  <a:lnTo>
                    <a:pt x="0" y="1908687"/>
                  </a:lnTo>
                  <a:lnTo>
                    <a:pt x="110250" y="1903120"/>
                  </a:lnTo>
                  <a:cubicBezTo>
                    <a:pt x="1085359" y="1804092"/>
                    <a:pt x="1860570" y="1028882"/>
                    <a:pt x="1959597" y="53773"/>
                  </a:cubicBezTo>
                  <a:close/>
                </a:path>
              </a:pathLst>
            </a:custGeom>
            <a:solidFill>
              <a:srgbClr val="5CB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 name="مستطيل 2">
            <a:extLst>
              <a:ext uri="{FF2B5EF4-FFF2-40B4-BE49-F238E27FC236}">
                <a16:creationId xmlns:a16="http://schemas.microsoft.com/office/drawing/2014/main" id="{EE47DB3D-7FDE-4740-AEE8-9BF7CACFB1EA}"/>
              </a:ext>
            </a:extLst>
          </p:cNvPr>
          <p:cNvSpPr/>
          <p:nvPr/>
        </p:nvSpPr>
        <p:spPr>
          <a:xfrm>
            <a:off x="5830451" y="1754234"/>
            <a:ext cx="6096000" cy="1200329"/>
          </a:xfrm>
          <a:prstGeom prst="rect">
            <a:avLst/>
          </a:prstGeom>
        </p:spPr>
        <p:txBody>
          <a:bodyPr>
            <a:spAutoFit/>
          </a:bodyPr>
          <a:lstStyle/>
          <a:p>
            <a:pPr lvl="0" algn="just"/>
            <a:r>
              <a:rPr lang="ar-SA" sz="2400" dirty="0">
                <a:latin typeface="Calibri" panose="020F0502020204030204" pitchFamily="34" charset="0"/>
                <a:cs typeface="Calibri" panose="020F0502020204030204" pitchFamily="34" charset="0"/>
              </a:rPr>
              <a:t>على الجهة الحكومية بناء ثقافة مؤسسية إيجابية </a:t>
            </a:r>
          </a:p>
          <a:p>
            <a:pPr lvl="0" algn="just"/>
            <a:r>
              <a:rPr lang="ar-SA" sz="2400" dirty="0">
                <a:latin typeface="Calibri" panose="020F0502020204030204" pitchFamily="34" charset="0"/>
                <a:cs typeface="Calibri" panose="020F0502020204030204" pitchFamily="34" charset="0"/>
              </a:rPr>
              <a:t>تدعم تحقيق أهدافها وتنسجم مع قيمها، ووضع</a:t>
            </a:r>
          </a:p>
          <a:p>
            <a:pPr lvl="0" algn="just"/>
            <a:r>
              <a:rPr lang="ar-SA" sz="2400" dirty="0">
                <a:latin typeface="Calibri" panose="020F0502020204030204" pitchFamily="34" charset="0"/>
                <a:cs typeface="Calibri" panose="020F0502020204030204" pitchFamily="34" charset="0"/>
              </a:rPr>
              <a:t> ترتيبات محددة معلنة لتحقيق ذلك.</a:t>
            </a:r>
            <a:endParaRPr lang="ar-SA" sz="2000" dirty="0">
              <a:latin typeface="Calibri" panose="020F0502020204030204" pitchFamily="34" charset="0"/>
              <a:ea typeface="Calibri"/>
              <a:cs typeface="Calibri" panose="020F0502020204030204" pitchFamily="34" charset="0"/>
              <a:sym typeface="Calibri"/>
            </a:endParaRPr>
          </a:p>
        </p:txBody>
      </p:sp>
      <p:sp>
        <p:nvSpPr>
          <p:cNvPr id="4" name="مستطيل 3">
            <a:extLst>
              <a:ext uri="{FF2B5EF4-FFF2-40B4-BE49-F238E27FC236}">
                <a16:creationId xmlns:a16="http://schemas.microsoft.com/office/drawing/2014/main" id="{E1099041-11F3-F04D-BBCA-838EB7D43933}"/>
              </a:ext>
            </a:extLst>
          </p:cNvPr>
          <p:cNvSpPr/>
          <p:nvPr/>
        </p:nvSpPr>
        <p:spPr>
          <a:xfrm>
            <a:off x="5830451" y="4835865"/>
            <a:ext cx="6096000" cy="1569660"/>
          </a:xfrm>
          <a:prstGeom prst="rect">
            <a:avLst/>
          </a:prstGeom>
        </p:spPr>
        <p:txBody>
          <a:bodyPr>
            <a:spAutoFit/>
          </a:bodyPr>
          <a:lstStyle/>
          <a:p>
            <a:r>
              <a:rPr lang="ar-SA" sz="2400" dirty="0">
                <a:latin typeface="Calibri" panose="020F0502020204030204" pitchFamily="34" charset="0"/>
                <a:cs typeface="Calibri" panose="020F0502020204030204" pitchFamily="34" charset="0"/>
              </a:rPr>
              <a:t>تضع الجهة الحكومية خطة توظيف سنوية</a:t>
            </a:r>
            <a:br>
              <a:rPr lang="ar-SA" sz="2400"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استناداً إلى الميزانية السنوية المعتمدة لمواردها</a:t>
            </a:r>
            <a:br>
              <a:rPr lang="ar-SA" sz="2400"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البشرية، ويعتمد الوزير المختص الخطة أو أي تعديل</a:t>
            </a:r>
            <a:br>
              <a:rPr lang="ar-SA" sz="2400"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يطرأ عليها.</a:t>
            </a:r>
          </a:p>
        </p:txBody>
      </p:sp>
      <p:pic>
        <p:nvPicPr>
          <p:cNvPr id="42" name="صورة 41" descr="صورة تحتوي على نص, كتاب&#10;&#10;تم إنشاء الوصف تلقائياً">
            <a:extLst>
              <a:ext uri="{FF2B5EF4-FFF2-40B4-BE49-F238E27FC236}">
                <a16:creationId xmlns:a16="http://schemas.microsoft.com/office/drawing/2014/main" id="{7B128F36-575D-3547-9F0A-3D1C2E23EFEC}"/>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pic>
        <p:nvPicPr>
          <p:cNvPr id="16" name="صورة 15">
            <a:extLst>
              <a:ext uri="{FF2B5EF4-FFF2-40B4-BE49-F238E27FC236}">
                <a16:creationId xmlns:a16="http://schemas.microsoft.com/office/drawing/2014/main" id="{CE57424E-56EE-CA4F-9370-4DF4DC961A6D}"/>
              </a:ext>
            </a:extLst>
          </p:cNvPr>
          <p:cNvPicPr>
            <a:picLocks noChangeAspect="1"/>
          </p:cNvPicPr>
          <p:nvPr/>
        </p:nvPicPr>
        <p:blipFill rotWithShape="1">
          <a:blip r:embed="rId3"/>
          <a:srcRect l="76042" t="27660" r="7708" b="27660"/>
          <a:stretch/>
        </p:blipFill>
        <p:spPr>
          <a:xfrm>
            <a:off x="5479417" y="3428580"/>
            <a:ext cx="1174279" cy="1234499"/>
          </a:xfrm>
          <a:prstGeom prst="ellipse">
            <a:avLst/>
          </a:prstGeom>
        </p:spPr>
      </p:pic>
      <p:pic>
        <p:nvPicPr>
          <p:cNvPr id="18" name="صورة 17">
            <a:extLst>
              <a:ext uri="{FF2B5EF4-FFF2-40B4-BE49-F238E27FC236}">
                <a16:creationId xmlns:a16="http://schemas.microsoft.com/office/drawing/2014/main" id="{FD32DF7D-D4B5-9248-879A-603BE4607DC9}"/>
              </a:ext>
            </a:extLst>
          </p:cNvPr>
          <p:cNvPicPr>
            <a:picLocks noChangeAspect="1"/>
          </p:cNvPicPr>
          <p:nvPr/>
        </p:nvPicPr>
        <p:blipFill rotWithShape="1">
          <a:blip r:embed="rId3"/>
          <a:srcRect l="76042" t="27660" r="7708" b="27660"/>
          <a:stretch/>
        </p:blipFill>
        <p:spPr>
          <a:xfrm>
            <a:off x="10591800" y="139299"/>
            <a:ext cx="1454150" cy="1528723"/>
          </a:xfrm>
          <a:prstGeom prst="round1Rect">
            <a:avLst/>
          </a:prstGeom>
        </p:spPr>
      </p:pic>
      <p:pic>
        <p:nvPicPr>
          <p:cNvPr id="19" name="صورة 18">
            <a:extLst>
              <a:ext uri="{FF2B5EF4-FFF2-40B4-BE49-F238E27FC236}">
                <a16:creationId xmlns:a16="http://schemas.microsoft.com/office/drawing/2014/main" id="{1E57F386-D3C6-1646-8FBC-9DC3CEDA56CE}"/>
              </a:ext>
            </a:extLst>
          </p:cNvPr>
          <p:cNvPicPr>
            <a:picLocks noChangeAspect="1"/>
          </p:cNvPicPr>
          <p:nvPr/>
        </p:nvPicPr>
        <p:blipFill rotWithShape="1">
          <a:blip r:embed="rId4">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9463320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صورة 13" descr="صورة تحتوي على نص, كتاب&#10;&#10;تم إنشاء الوصف تلقائياً">
            <a:extLst>
              <a:ext uri="{FF2B5EF4-FFF2-40B4-BE49-F238E27FC236}">
                <a16:creationId xmlns:a16="http://schemas.microsoft.com/office/drawing/2014/main" id="{C2717A09-D6F6-404F-9514-E1A023E28429}"/>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normAutofit/>
          </a:bodyPr>
          <a:lstStyle/>
          <a:p>
            <a:pPr algn="ctr"/>
            <a:r>
              <a:rPr lang="ar-SA" sz="2800" b="1" dirty="0">
                <a:latin typeface="Calibri" panose="020F0502020204030204" pitchFamily="34" charset="0"/>
                <a:cs typeface="Calibri" panose="020F0502020204030204" pitchFamily="34" charset="0"/>
              </a:rPr>
              <a:t>مواد من اللائحة التنفيذية للموارد البشرية￼ </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(التعاقد)</a:t>
            </a:r>
          </a:p>
        </p:txBody>
      </p:sp>
      <p:sp>
        <p:nvSpPr>
          <p:cNvPr id="30" name="Google Shape;741;p26">
            <a:extLst>
              <a:ext uri="{FF2B5EF4-FFF2-40B4-BE49-F238E27FC236}">
                <a16:creationId xmlns:a16="http://schemas.microsoft.com/office/drawing/2014/main" id="{86CB051B-4B55-A544-A526-DA90FA0FA7EE}"/>
              </a:ext>
            </a:extLst>
          </p:cNvPr>
          <p:cNvSpPr txBox="1"/>
          <p:nvPr/>
        </p:nvSpPr>
        <p:spPr>
          <a:xfrm>
            <a:off x="1" y="3209152"/>
            <a:ext cx="6095999" cy="3170058"/>
          </a:xfrm>
          <a:prstGeom prst="rect">
            <a:avLst/>
          </a:prstGeom>
          <a:noFill/>
          <a:ln>
            <a:noFill/>
          </a:ln>
        </p:spPr>
        <p:txBody>
          <a:bodyPr spcFirstLastPara="1" wrap="square" lIns="91425" tIns="45700" rIns="91425" bIns="45700" anchor="t" anchorCtr="0">
            <a:spAutoFit/>
          </a:bodyPr>
          <a:lstStyle/>
          <a:p>
            <a:pPr lvl="0" algn="just"/>
            <a:r>
              <a:rPr lang="ar-SA" sz="2000" b="1" dirty="0">
                <a:latin typeface="Calibri" panose="020F0502020204030204" pitchFamily="34" charset="0"/>
                <a:cs typeface="Calibri" panose="020F0502020204030204" pitchFamily="34" charset="0"/>
              </a:rPr>
              <a:t>تكون ضوابط تنظيم التعاقد لبعض الوقت (الدوام الجزئي) وفقاً للآتي:</a:t>
            </a:r>
            <a:endParaRPr lang="en-US" sz="2000" b="1" dirty="0">
              <a:latin typeface="Calibri" panose="020F0502020204030204" pitchFamily="34" charset="0"/>
              <a:cs typeface="Calibri" panose="020F0502020204030204" pitchFamily="34" charset="0"/>
            </a:endParaRPr>
          </a:p>
          <a:p>
            <a:pPr lvl="0" algn="just"/>
            <a:endParaRPr lang="ar-SA" sz="2000" dirty="0">
              <a:latin typeface="Calibri" panose="020F0502020204030204" pitchFamily="34" charset="0"/>
              <a:cs typeface="Calibri" panose="020F0502020204030204" pitchFamily="34" charset="0"/>
            </a:endParaRPr>
          </a:p>
          <a:p>
            <a:pPr lvl="0" algn="just"/>
            <a:r>
              <a:rPr lang="ar-SA" sz="2000" dirty="0" err="1">
                <a:latin typeface="Calibri" panose="020F0502020204030204" pitchFamily="34" charset="0"/>
                <a:cs typeface="Calibri" panose="020F0502020204030204" pitchFamily="34" charset="0"/>
              </a:rPr>
              <a:t>أ</a:t>
            </a:r>
            <a:r>
              <a:rPr lang="ar-SA" sz="2000" dirty="0">
                <a:latin typeface="Calibri" panose="020F0502020204030204" pitchFamily="34" charset="0"/>
                <a:cs typeface="Calibri" panose="020F0502020204030204" pitchFamily="34" charset="0"/>
              </a:rPr>
              <a:t>- وجود وظيفة شاغرة فعلاً ويجوز التعاقد مع أكثر من متعاقد لشغل مهمات ذات الوظيفة وفي هذه الحالة يجب ألا يتجاوز ما يلتزم بصرفه على من يتم التعاقد معهم خلال العام المالي الواحد المبلغ المخصص لهذه الوظيفة.</a:t>
            </a:r>
          </a:p>
          <a:p>
            <a:pPr lvl="0" algn="just"/>
            <a:r>
              <a:rPr lang="ar-SA" sz="2000" dirty="0">
                <a:latin typeface="Calibri" panose="020F0502020204030204" pitchFamily="34" charset="0"/>
                <a:cs typeface="Calibri" panose="020F0502020204030204" pitchFamily="34" charset="0"/>
              </a:rPr>
              <a:t>ب- أن يكون العقد مكتوباً.</a:t>
            </a:r>
          </a:p>
          <a:p>
            <a:pPr lvl="0" algn="just"/>
            <a:r>
              <a:rPr lang="ar-SA" sz="2000" dirty="0" err="1">
                <a:latin typeface="Calibri" panose="020F0502020204030204" pitchFamily="34" charset="0"/>
                <a:cs typeface="Calibri" panose="020F0502020204030204" pitchFamily="34" charset="0"/>
              </a:rPr>
              <a:t>ج</a:t>
            </a:r>
            <a:r>
              <a:rPr lang="ar-SA" sz="2000" dirty="0">
                <a:latin typeface="Calibri" panose="020F0502020204030204" pitchFamily="34" charset="0"/>
                <a:cs typeface="Calibri" panose="020F0502020204030204" pitchFamily="34" charset="0"/>
              </a:rPr>
              <a:t>- تكون ساعات الدوام الجزئي خلال ساعات العمل التي تحددها الجهة الحكومية بحيث لا تزيد على نصف ساعات العمل الرسمية خلال الشهر سواء كان العمل يؤدي يومياً أو بعض أيام الأسبوع.</a:t>
            </a:r>
          </a:p>
        </p:txBody>
      </p:sp>
      <p:cxnSp>
        <p:nvCxnSpPr>
          <p:cNvPr id="34" name="موصل مستقيم 33">
            <a:extLst>
              <a:ext uri="{FF2B5EF4-FFF2-40B4-BE49-F238E27FC236}">
                <a16:creationId xmlns:a16="http://schemas.microsoft.com/office/drawing/2014/main" id="{78C9F64A-1F07-834C-8492-1A1489D3018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مستطيل 2">
            <a:extLst>
              <a:ext uri="{FF2B5EF4-FFF2-40B4-BE49-F238E27FC236}">
                <a16:creationId xmlns:a16="http://schemas.microsoft.com/office/drawing/2014/main" id="{EE47DB3D-7FDE-4740-AEE8-9BF7CACFB1EA}"/>
              </a:ext>
            </a:extLst>
          </p:cNvPr>
          <p:cNvSpPr/>
          <p:nvPr/>
        </p:nvSpPr>
        <p:spPr>
          <a:xfrm>
            <a:off x="6234545" y="3209152"/>
            <a:ext cx="5782166" cy="1938992"/>
          </a:xfrm>
          <a:prstGeom prst="rect">
            <a:avLst/>
          </a:prstGeom>
        </p:spPr>
        <p:txBody>
          <a:bodyPr wrap="square">
            <a:spAutoFit/>
          </a:bodyPr>
          <a:lstStyle/>
          <a:p>
            <a:pPr lvl="0" algn="just"/>
            <a:r>
              <a:rPr lang="ar-SA" sz="2000" b="1" dirty="0">
                <a:latin typeface="Calibri" panose="020F0502020204030204" pitchFamily="34" charset="0"/>
                <a:ea typeface="Calibri"/>
                <a:cs typeface="Calibri" panose="020F0502020204030204" pitchFamily="34" charset="0"/>
                <a:sym typeface="Calibri"/>
              </a:rPr>
              <a:t>تكون ضوابط تنظيم التعاقد بدوام كامل وفقاً للاتي:</a:t>
            </a:r>
            <a:endParaRPr lang="en-US" sz="2000" b="1" dirty="0">
              <a:latin typeface="Calibri" panose="020F0502020204030204" pitchFamily="34" charset="0"/>
              <a:ea typeface="Calibri"/>
              <a:cs typeface="Calibri" panose="020F0502020204030204" pitchFamily="34" charset="0"/>
              <a:sym typeface="Calibri"/>
            </a:endParaRPr>
          </a:p>
          <a:p>
            <a:pPr lvl="0" algn="just"/>
            <a:endParaRPr lang="ar-SA" sz="2000" dirty="0">
              <a:latin typeface="Calibri" panose="020F0502020204030204" pitchFamily="34" charset="0"/>
              <a:ea typeface="Calibri"/>
              <a:cs typeface="Calibri" panose="020F0502020204030204" pitchFamily="34" charset="0"/>
              <a:sym typeface="Calibri"/>
            </a:endParaRPr>
          </a:p>
          <a:p>
            <a:pPr lvl="0" algn="just"/>
            <a:r>
              <a:rPr lang="ar-SA" sz="2000" dirty="0" err="1">
                <a:latin typeface="Calibri" panose="020F0502020204030204" pitchFamily="34" charset="0"/>
                <a:ea typeface="Calibri"/>
                <a:cs typeface="Calibri" panose="020F0502020204030204" pitchFamily="34" charset="0"/>
                <a:sym typeface="Calibri"/>
              </a:rPr>
              <a:t>أ</a:t>
            </a:r>
            <a:r>
              <a:rPr lang="ar-SA" sz="2000" dirty="0">
                <a:latin typeface="Calibri" panose="020F0502020204030204" pitchFamily="34" charset="0"/>
                <a:ea typeface="Calibri"/>
                <a:cs typeface="Calibri" panose="020F0502020204030204" pitchFamily="34" charset="0"/>
                <a:sym typeface="Calibri"/>
              </a:rPr>
              <a:t>- وجود وظيفة شاغرة فعلاً.</a:t>
            </a:r>
          </a:p>
          <a:p>
            <a:pPr lvl="0" algn="just"/>
            <a:r>
              <a:rPr lang="ar-SA" sz="2000" dirty="0">
                <a:latin typeface="Calibri" panose="020F0502020204030204" pitchFamily="34" charset="0"/>
                <a:ea typeface="Calibri"/>
                <a:cs typeface="Calibri" panose="020F0502020204030204" pitchFamily="34" charset="0"/>
                <a:sym typeface="Calibri"/>
              </a:rPr>
              <a:t>ب- أن يكون العقد مكتوباً</a:t>
            </a:r>
          </a:p>
          <a:p>
            <a:pPr lvl="0" algn="just"/>
            <a:r>
              <a:rPr lang="ar-SA" sz="2000" dirty="0" err="1">
                <a:latin typeface="Calibri" panose="020F0502020204030204" pitchFamily="34" charset="0"/>
                <a:ea typeface="Calibri"/>
                <a:cs typeface="Calibri" panose="020F0502020204030204" pitchFamily="34" charset="0"/>
                <a:sym typeface="Calibri"/>
              </a:rPr>
              <a:t>ج</a:t>
            </a:r>
            <a:r>
              <a:rPr lang="ar-SA" sz="2000" dirty="0">
                <a:latin typeface="Calibri" panose="020F0502020204030204" pitchFamily="34" charset="0"/>
                <a:ea typeface="Calibri"/>
                <a:cs typeface="Calibri" panose="020F0502020204030204" pitchFamily="34" charset="0"/>
                <a:sym typeface="Calibri"/>
              </a:rPr>
              <a:t>- أن تكون ساعات العمل وفق ما تحدده الجهة الحكومية</a:t>
            </a:r>
            <a:endParaRPr lang="en-US" sz="2000" dirty="0">
              <a:latin typeface="Calibri" panose="020F0502020204030204" pitchFamily="34" charset="0"/>
              <a:ea typeface="Calibri"/>
              <a:cs typeface="Calibri" panose="020F0502020204030204" pitchFamily="34" charset="0"/>
              <a:sym typeface="Calibri"/>
            </a:endParaRPr>
          </a:p>
          <a:p>
            <a:pPr lvl="0" algn="just"/>
            <a:r>
              <a:rPr lang="ar-SA" sz="2000" dirty="0">
                <a:latin typeface="Calibri" panose="020F0502020204030204" pitchFamily="34" charset="0"/>
                <a:ea typeface="Calibri"/>
                <a:cs typeface="Calibri" panose="020F0502020204030204" pitchFamily="34" charset="0"/>
                <a:sym typeface="Calibri"/>
              </a:rPr>
              <a:t> بحيث لا تزيد على ساعات العمل الرسمية.</a:t>
            </a:r>
          </a:p>
        </p:txBody>
      </p:sp>
      <p:sp>
        <p:nvSpPr>
          <p:cNvPr id="10" name="Freeform 34">
            <a:extLst>
              <a:ext uri="{FF2B5EF4-FFF2-40B4-BE49-F238E27FC236}">
                <a16:creationId xmlns:a16="http://schemas.microsoft.com/office/drawing/2014/main" id="{BEC7213E-1311-524E-9777-5E8E2BA098FD}"/>
              </a:ext>
            </a:extLst>
          </p:cNvPr>
          <p:cNvSpPr/>
          <p:nvPr/>
        </p:nvSpPr>
        <p:spPr>
          <a:xfrm rot="16039379">
            <a:off x="4630890" y="1669823"/>
            <a:ext cx="1427925" cy="1427925"/>
          </a:xfrm>
          <a:custGeom>
            <a:avLst/>
            <a:gdLst>
              <a:gd name="connsiteX0" fmla="*/ 0 w 4434251"/>
              <a:gd name="connsiteY0" fmla="*/ 0 h 4434253"/>
              <a:gd name="connsiteX1" fmla="*/ 4434251 w 4434251"/>
              <a:gd name="connsiteY1" fmla="*/ 979570 h 4434253"/>
              <a:gd name="connsiteX2" fmla="*/ 4434251 w 4434251"/>
              <a:gd name="connsiteY2" fmla="*/ 2412618 h 4434253"/>
              <a:gd name="connsiteX3" fmla="*/ 4324008 w 4434251"/>
              <a:gd name="connsiteY3" fmla="*/ 2418185 h 4434253"/>
              <a:gd name="connsiteX4" fmla="*/ 2474661 w 4434251"/>
              <a:gd name="connsiteY4" fmla="*/ 4267532 h 4434253"/>
              <a:gd name="connsiteX5" fmla="*/ 2466242 w 4434251"/>
              <a:gd name="connsiteY5" fmla="*/ 4434253 h 4434253"/>
              <a:gd name="connsiteX6" fmla="*/ 979569 w 4434251"/>
              <a:gd name="connsiteY6" fmla="*/ 4434253 h 443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3">
                <a:moveTo>
                  <a:pt x="0" y="0"/>
                </a:moveTo>
                <a:lnTo>
                  <a:pt x="4434251" y="979570"/>
                </a:lnTo>
                <a:lnTo>
                  <a:pt x="4434251" y="2412618"/>
                </a:lnTo>
                <a:lnTo>
                  <a:pt x="4324008" y="2418185"/>
                </a:lnTo>
                <a:cubicBezTo>
                  <a:pt x="3348899" y="2517213"/>
                  <a:pt x="2573689" y="3292424"/>
                  <a:pt x="2474661" y="4267532"/>
                </a:cubicBezTo>
                <a:lnTo>
                  <a:pt x="2466242" y="4434253"/>
                </a:lnTo>
                <a:lnTo>
                  <a:pt x="979569" y="4434253"/>
                </a:lnTo>
                <a:close/>
              </a:path>
            </a:pathLst>
          </a:custGeom>
          <a:solidFill>
            <a:srgbClr val="27A4A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algn="ctr" defTabSz="914400" rtl="1" eaLnBrk="1" latinLnBrk="0" hangingPunct="1"/>
            <a:r>
              <a:rPr lang="ar-SA" sz="2800" b="1" dirty="0">
                <a:latin typeface="Calibri" panose="020F0502020204030204" pitchFamily="34" charset="0"/>
                <a:cs typeface="Calibri" panose="020F0502020204030204" pitchFamily="34" charset="0"/>
              </a:rPr>
              <a:t>جزئي</a:t>
            </a:r>
            <a:endParaRPr lang="en-US" sz="2800" b="1" dirty="0">
              <a:latin typeface="Calibri" panose="020F0502020204030204" pitchFamily="34" charset="0"/>
              <a:cs typeface="Calibri" panose="020F0502020204030204" pitchFamily="34" charset="0"/>
            </a:endParaRPr>
          </a:p>
        </p:txBody>
      </p:sp>
      <p:sp>
        <p:nvSpPr>
          <p:cNvPr id="12" name="Freeform 40">
            <a:extLst>
              <a:ext uri="{FF2B5EF4-FFF2-40B4-BE49-F238E27FC236}">
                <a16:creationId xmlns:a16="http://schemas.microsoft.com/office/drawing/2014/main" id="{832F420B-AA4A-7F46-91A0-54072DCF5E66}"/>
              </a:ext>
            </a:extLst>
          </p:cNvPr>
          <p:cNvSpPr/>
          <p:nvPr/>
        </p:nvSpPr>
        <p:spPr>
          <a:xfrm>
            <a:off x="10486515" y="1669822"/>
            <a:ext cx="1427925" cy="1427925"/>
          </a:xfrm>
          <a:custGeom>
            <a:avLst/>
            <a:gdLst>
              <a:gd name="connsiteX0" fmla="*/ 979569 w 4434251"/>
              <a:gd name="connsiteY0" fmla="*/ 0 h 4434252"/>
              <a:gd name="connsiteX1" fmla="*/ 2471946 w 4434251"/>
              <a:gd name="connsiteY1" fmla="*/ 0 h 4434252"/>
              <a:gd name="connsiteX2" fmla="*/ 2474661 w 4434251"/>
              <a:gd name="connsiteY2" fmla="*/ 53772 h 4434252"/>
              <a:gd name="connsiteX3" fmla="*/ 4324008 w 4434251"/>
              <a:gd name="connsiteY3" fmla="*/ 1903119 h 4434252"/>
              <a:gd name="connsiteX4" fmla="*/ 4434251 w 4434251"/>
              <a:gd name="connsiteY4" fmla="*/ 1908686 h 4434252"/>
              <a:gd name="connsiteX5" fmla="*/ 4434251 w 4434251"/>
              <a:gd name="connsiteY5" fmla="*/ 3454683 h 4434252"/>
              <a:gd name="connsiteX6" fmla="*/ 0 w 4434251"/>
              <a:gd name="connsiteY6" fmla="*/ 4434252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2">
                <a:moveTo>
                  <a:pt x="979569" y="0"/>
                </a:moveTo>
                <a:lnTo>
                  <a:pt x="2471946" y="0"/>
                </a:lnTo>
                <a:lnTo>
                  <a:pt x="2474661" y="53772"/>
                </a:lnTo>
                <a:cubicBezTo>
                  <a:pt x="2573689" y="1028881"/>
                  <a:pt x="3348899" y="1804091"/>
                  <a:pt x="4324008" y="1903119"/>
                </a:cubicBezTo>
                <a:lnTo>
                  <a:pt x="4434251" y="1908686"/>
                </a:lnTo>
                <a:lnTo>
                  <a:pt x="4434251" y="3454683"/>
                </a:lnTo>
                <a:lnTo>
                  <a:pt x="0" y="4434252"/>
                </a:lnTo>
                <a:close/>
              </a:path>
            </a:pathLst>
          </a:custGeom>
          <a:solidFill>
            <a:srgbClr val="3A9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ar-SA" sz="2800" b="1" dirty="0">
                <a:latin typeface="Calibri" panose="020F0502020204030204" pitchFamily="34" charset="0"/>
                <a:cs typeface="Calibri" panose="020F0502020204030204" pitchFamily="34" charset="0"/>
              </a:rPr>
              <a:t>كامل</a:t>
            </a:r>
            <a:endParaRPr 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2703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12961ACE-5902-CE40-BBBF-E984081799BD}"/>
              </a:ext>
            </a:extLst>
          </p:cNvPr>
          <p:cNvSpPr>
            <a:spLocks noGrp="1"/>
          </p:cNvSpPr>
          <p:nvPr>
            <p:ph type="title"/>
          </p:nvPr>
        </p:nvSpPr>
        <p:spPr>
          <a:xfrm>
            <a:off x="839789" y="457200"/>
            <a:ext cx="9232900" cy="1459148"/>
          </a:xfrm>
        </p:spPr>
        <p:txBody>
          <a:bodyPr anchor="ctr"/>
          <a:lstStyle/>
          <a:p>
            <a:r>
              <a:rPr lang="ar-SA" b="1" dirty="0">
                <a:solidFill>
                  <a:srgbClr val="3D4B4D"/>
                </a:solidFill>
                <a:latin typeface="Calibri" panose="020F0502020204030204" pitchFamily="34" charset="0"/>
                <a:cs typeface="Calibri" panose="020F0502020204030204" pitchFamily="34" charset="0"/>
              </a:rPr>
              <a:t>مصادر المعلومات لفهم نظام الرقابة الداخلية</a:t>
            </a:r>
          </a:p>
        </p:txBody>
      </p:sp>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028824"/>
            <a:ext cx="10847386" cy="4386264"/>
          </a:xfrm>
        </p:spPr>
        <p:txBody>
          <a:bodyPr>
            <a:normAutofit/>
          </a:bodyPr>
          <a:lstStyle/>
          <a:p>
            <a:pPr>
              <a:defRPr/>
            </a:pPr>
            <a:r>
              <a:rPr lang="ar-SA" sz="2800" dirty="0">
                <a:latin typeface="Calibri" panose="020F0502020204030204" pitchFamily="34" charset="0"/>
                <a:cs typeface="Calibri" panose="020F0502020204030204" pitchFamily="34" charset="0"/>
              </a:rPr>
              <a:t>تتعدد مصادر المعلومات لفهم نظام الرقابة الداخلية وهي :</a:t>
            </a:r>
          </a:p>
          <a:p>
            <a:pPr>
              <a:defRPr/>
            </a:pPr>
            <a:endParaRPr lang="en-US" sz="2800" dirty="0">
              <a:latin typeface="Calibri" panose="020F0502020204030204" pitchFamily="34" charset="0"/>
              <a:cs typeface="Calibri" panose="020F0502020204030204" pitchFamily="34" charset="0"/>
            </a:endParaRPr>
          </a:p>
          <a:p>
            <a:pPr marL="457200" indent="-457200">
              <a:buFont typeface="Wingdings" pitchFamily="2" charset="2"/>
              <a:buChar char="§"/>
              <a:defRPr/>
            </a:pPr>
            <a:r>
              <a:rPr lang="ar-SA" sz="2800" dirty="0">
                <a:latin typeface="Calibri" panose="020F0502020204030204" pitchFamily="34" charset="0"/>
                <a:cs typeface="Calibri" panose="020F0502020204030204" pitchFamily="34" charset="0"/>
              </a:rPr>
              <a:t>أوراق العمل السابقة.</a:t>
            </a:r>
          </a:p>
          <a:p>
            <a:pPr marL="457200" indent="-457200">
              <a:buFont typeface="Wingdings" pitchFamily="2" charset="2"/>
              <a:buChar char="§"/>
              <a:defRPr/>
            </a:pPr>
            <a:r>
              <a:rPr lang="ar-SA" sz="2800" dirty="0">
                <a:latin typeface="Calibri" panose="020F0502020204030204" pitchFamily="34" charset="0"/>
                <a:cs typeface="Calibri" panose="020F0502020204030204" pitchFamily="34" charset="0"/>
              </a:rPr>
              <a:t>الحكم المهني والخبرة. </a:t>
            </a:r>
          </a:p>
          <a:p>
            <a:pPr marL="457200" indent="-457200">
              <a:buFont typeface="Wingdings" pitchFamily="2" charset="2"/>
              <a:buChar char="§"/>
              <a:defRPr/>
            </a:pPr>
            <a:r>
              <a:rPr lang="ar-SA" sz="2800" dirty="0">
                <a:latin typeface="Calibri" panose="020F0502020204030204" pitchFamily="34" charset="0"/>
                <a:cs typeface="Calibri" panose="020F0502020204030204" pitchFamily="34" charset="0"/>
              </a:rPr>
              <a:t>الاستفسار.</a:t>
            </a:r>
          </a:p>
          <a:p>
            <a:pPr marL="457200" indent="-457200">
              <a:buFont typeface="Wingdings" pitchFamily="2" charset="2"/>
              <a:buChar char="§"/>
              <a:defRPr/>
            </a:pPr>
            <a:r>
              <a:rPr lang="ar-SA" sz="2800" dirty="0">
                <a:latin typeface="Calibri" panose="020F0502020204030204" pitchFamily="34" charset="0"/>
                <a:cs typeface="Calibri" panose="020F0502020204030204" pitchFamily="34" charset="0"/>
              </a:rPr>
              <a:t>دليل السياسات والإجراءات لدى الجهة.</a:t>
            </a:r>
          </a:p>
          <a:p>
            <a:pPr marL="457200" indent="-457200">
              <a:buFont typeface="Wingdings" pitchFamily="2" charset="2"/>
              <a:buChar char="§"/>
              <a:defRPr/>
            </a:pPr>
            <a:r>
              <a:rPr lang="ar-SA" sz="2800" dirty="0">
                <a:latin typeface="Calibri" panose="020F0502020204030204" pitchFamily="34" charset="0"/>
                <a:cs typeface="Calibri" panose="020F0502020204030204" pitchFamily="34" charset="0"/>
              </a:rPr>
              <a:t>الدفاتر والسجلات والتقارير.</a:t>
            </a:r>
          </a:p>
          <a:p>
            <a:pPr marL="457200" indent="-457200">
              <a:buFont typeface="Wingdings" pitchFamily="2" charset="2"/>
              <a:buChar char="§"/>
              <a:defRPr/>
            </a:pPr>
            <a:r>
              <a:rPr lang="ar-SA" sz="2800" dirty="0">
                <a:latin typeface="Calibri" panose="020F0502020204030204" pitchFamily="34" charset="0"/>
                <a:cs typeface="Calibri" panose="020F0502020204030204" pitchFamily="34" charset="0"/>
              </a:rPr>
              <a:t>الملاحظة للعمليات والأنشطة.</a:t>
            </a:r>
          </a:p>
          <a:p>
            <a:pPr marL="0" indent="0" algn="r" defTabSz="914400" rtl="1" eaLnBrk="1" latinLnBrk="0" hangingPunct="1">
              <a:lnSpc>
                <a:spcPct val="90000"/>
              </a:lnSpc>
              <a:spcBef>
                <a:spcPts val="1000"/>
              </a:spcBef>
              <a:buFont typeface="Arial" panose="020B0604020202020204" pitchFamily="34" charset="0"/>
              <a:buNone/>
            </a:pPr>
            <a:endParaRPr lang="ar-SA"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9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صورة 7" descr="صورة تحتوي على نص, كتاب&#10;&#10;تم إنشاء الوصف تلقائياً">
            <a:extLst>
              <a:ext uri="{FF2B5EF4-FFF2-40B4-BE49-F238E27FC236}">
                <a16:creationId xmlns:a16="http://schemas.microsoft.com/office/drawing/2014/main" id="{8DB82FC1-C9E6-2642-AE7C-4E84B018F62C}"/>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393700" y="359348"/>
            <a:ext cx="9982200" cy="1325563"/>
          </a:xfrm>
        </p:spPr>
        <p:txBody>
          <a:bodyPr>
            <a:normAutofit/>
          </a:bodyPr>
          <a:lstStyle/>
          <a:p>
            <a:pPr algn="ctr"/>
            <a:r>
              <a:rPr lang="ar-SA" sz="2800" b="1" dirty="0">
                <a:latin typeface="Calibri" panose="020F0502020204030204" pitchFamily="34" charset="0"/>
                <a:cs typeface="Calibri" panose="020F0502020204030204" pitchFamily="34" charset="0"/>
              </a:rPr>
              <a:t>مواد من اللائحة التنفيذية للموارد البشرية￼ </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(الإطار التنظيمي لإدارة عملية شغل الوظائف)</a:t>
            </a:r>
          </a:p>
        </p:txBody>
      </p:sp>
      <p:sp>
        <p:nvSpPr>
          <p:cNvPr id="30" name="Google Shape;741;p26">
            <a:extLst>
              <a:ext uri="{FF2B5EF4-FFF2-40B4-BE49-F238E27FC236}">
                <a16:creationId xmlns:a16="http://schemas.microsoft.com/office/drawing/2014/main" id="{86CB051B-4B55-A544-A526-DA90FA0FA7EE}"/>
              </a:ext>
            </a:extLst>
          </p:cNvPr>
          <p:cNvSpPr txBox="1"/>
          <p:nvPr/>
        </p:nvSpPr>
        <p:spPr>
          <a:xfrm>
            <a:off x="0" y="2688460"/>
            <a:ext cx="12081164" cy="4170332"/>
          </a:xfrm>
          <a:prstGeom prst="rect">
            <a:avLst/>
          </a:prstGeom>
          <a:noFill/>
          <a:ln>
            <a:noFill/>
          </a:ln>
        </p:spPr>
        <p:txBody>
          <a:bodyPr spcFirstLastPara="1" wrap="square" lIns="91425" tIns="45700" rIns="91425" bIns="45700" anchor="t" anchorCtr="0">
            <a:spAutoFit/>
          </a:bodyPr>
          <a:lstStyle/>
          <a:p>
            <a:pPr>
              <a:spcAft>
                <a:spcPts val="300"/>
              </a:spcAft>
            </a:pPr>
            <a:r>
              <a:rPr lang="ar-SA" sz="2000" b="1" dirty="0">
                <a:latin typeface="Calibri" panose="020F0502020204030204" pitchFamily="34" charset="0"/>
                <a:ea typeface="Calibri" panose="020F0502020204030204" pitchFamily="34" charset="0"/>
                <a:cs typeface="Calibri" panose="020F0502020204030204" pitchFamily="34" charset="0"/>
              </a:rPr>
              <a:t>تقوم الجهة الحكومية عند رغبتها في شغل وظائفها من اللائحة بالآتي: </a:t>
            </a:r>
          </a:p>
          <a:p>
            <a:pPr>
              <a:spcAft>
                <a:spcPts val="300"/>
              </a:spcAft>
            </a:pPr>
            <a:endParaRPr lang="en-US" sz="2000" dirty="0">
              <a:latin typeface="Calibri" panose="020F0502020204030204" pitchFamily="34" charset="0"/>
              <a:ea typeface="Calibri" panose="020F0502020204030204" pitchFamily="34" charset="0"/>
              <a:cs typeface="Calibri" panose="020F0502020204030204" pitchFamily="34" charset="0"/>
            </a:endParaRPr>
          </a:p>
          <a:p>
            <a:pPr>
              <a:spcAft>
                <a:spcPts val="300"/>
              </a:spcAft>
            </a:pPr>
            <a:r>
              <a:rPr lang="ar-SA" sz="2000" dirty="0" err="1">
                <a:latin typeface="Calibri" panose="020F0502020204030204" pitchFamily="34" charset="0"/>
                <a:ea typeface="Calibri" panose="020F0502020204030204" pitchFamily="34" charset="0"/>
                <a:cs typeface="Calibri" panose="020F0502020204030204" pitchFamily="34" charset="0"/>
              </a:rPr>
              <a:t>أ</a:t>
            </a:r>
            <a:r>
              <a:rPr lang="ar-SA" sz="2000" dirty="0">
                <a:latin typeface="Calibri" panose="020F0502020204030204" pitchFamily="34" charset="0"/>
                <a:ea typeface="Calibri" panose="020F0502020204030204" pitchFamily="34" charset="0"/>
                <a:cs typeface="Calibri" panose="020F0502020204030204" pitchFamily="34" charset="0"/>
              </a:rPr>
              <a:t>- تحديد الوظائف الي ترغب في شغلها، والتأكد من صحة بياناتها وتحديد متطلبات شغلها. </a:t>
            </a:r>
            <a:endParaRPr lang="en-US" sz="2000" dirty="0">
              <a:latin typeface="Calibri" panose="020F0502020204030204" pitchFamily="34" charset="0"/>
              <a:ea typeface="Calibri" panose="020F0502020204030204" pitchFamily="34" charset="0"/>
              <a:cs typeface="Calibri" panose="020F0502020204030204" pitchFamily="34" charset="0"/>
            </a:endParaRPr>
          </a:p>
          <a:p>
            <a:pPr>
              <a:spcAft>
                <a:spcPts val="300"/>
              </a:spcAft>
            </a:pPr>
            <a:r>
              <a:rPr lang="ar-SA" sz="2000" dirty="0">
                <a:latin typeface="Calibri" panose="020F0502020204030204" pitchFamily="34" charset="0"/>
                <a:ea typeface="Calibri" panose="020F0502020204030204" pitchFamily="34" charset="0"/>
                <a:cs typeface="Calibri" panose="020F0502020204030204" pitchFamily="34" charset="0"/>
              </a:rPr>
              <a:t>ب- تحديد طريقة شغلها وفق ما تضمنته المادة (٢٦) من اللائحة. </a:t>
            </a:r>
            <a:endParaRPr lang="en-US" sz="2000" dirty="0">
              <a:latin typeface="Calibri" panose="020F0502020204030204" pitchFamily="34" charset="0"/>
              <a:ea typeface="Calibri" panose="020F0502020204030204" pitchFamily="34" charset="0"/>
              <a:cs typeface="Calibri" panose="020F0502020204030204" pitchFamily="34" charset="0"/>
            </a:endParaRPr>
          </a:p>
          <a:p>
            <a:pPr>
              <a:spcAft>
                <a:spcPts val="300"/>
              </a:spcAft>
            </a:pPr>
            <a:r>
              <a:rPr lang="ar-SA" sz="2000" dirty="0" err="1">
                <a:latin typeface="Calibri" panose="020F0502020204030204" pitchFamily="34" charset="0"/>
                <a:ea typeface="Calibri" panose="020F0502020204030204" pitchFamily="34" charset="0"/>
                <a:cs typeface="Calibri" panose="020F0502020204030204" pitchFamily="34" charset="0"/>
              </a:rPr>
              <a:t>ج</a:t>
            </a:r>
            <a:r>
              <a:rPr lang="ar-SA" sz="2000" dirty="0">
                <a:latin typeface="Calibri" panose="020F0502020204030204" pitchFamily="34" charset="0"/>
                <a:ea typeface="Calibri" panose="020F0502020204030204" pitchFamily="34" charset="0"/>
                <a:cs typeface="Calibri" panose="020F0502020204030204" pitchFamily="34" charset="0"/>
              </a:rPr>
              <a:t>- تحديد أسلوب اختيار المرشح بما يحقق مبدا الجدارة وفق المعايير والمقاييس والإجراءات الي تضعها وزارة الموارد البشرية والتنمية الاجتماعية </a:t>
            </a:r>
            <a:br>
              <a:rPr lang="ar-SA" sz="2000" dirty="0">
                <a:latin typeface="Calibri" panose="020F0502020204030204" pitchFamily="34" charset="0"/>
                <a:ea typeface="Calibri" panose="020F0502020204030204" pitchFamily="34" charset="0"/>
                <a:cs typeface="Calibri" panose="020F0502020204030204" pitchFamily="34" charset="0"/>
              </a:rPr>
            </a:br>
            <a:r>
              <a:rPr lang="ar-SA" sz="2000" dirty="0">
                <a:latin typeface="Calibri" panose="020F0502020204030204" pitchFamily="34" charset="0"/>
                <a:ea typeface="Calibri" panose="020F0502020204030204" pitchFamily="34" charset="0"/>
                <a:cs typeface="Calibri" panose="020F0502020204030204" pitchFamily="34" charset="0"/>
              </a:rPr>
              <a:t>أو يتفق بشأنها مع الوزارة. </a:t>
            </a:r>
            <a:endParaRPr lang="en-US" sz="2000" dirty="0">
              <a:latin typeface="Calibri" panose="020F0502020204030204" pitchFamily="34" charset="0"/>
              <a:ea typeface="Calibri" panose="020F0502020204030204" pitchFamily="34" charset="0"/>
              <a:cs typeface="Calibri" panose="020F0502020204030204" pitchFamily="34" charset="0"/>
            </a:endParaRPr>
          </a:p>
          <a:p>
            <a:pPr>
              <a:spcAft>
                <a:spcPts val="300"/>
              </a:spcAft>
            </a:pPr>
            <a:r>
              <a:rPr lang="ar-SA" sz="2000" dirty="0">
                <a:latin typeface="Calibri" panose="020F0502020204030204" pitchFamily="34" charset="0"/>
                <a:ea typeface="Calibri" panose="020F0502020204030204" pitchFamily="34" charset="0"/>
                <a:cs typeface="Calibri" panose="020F0502020204030204" pitchFamily="34" charset="0"/>
              </a:rPr>
              <a:t>د- الإعلان عن الوظائف في الموقع الإلكتروني للجهة بالإضافة إلى أي وسيلة إعلان أخرى تراها مناسبة، وتزويد وزارة الموارد البشرية والتنمية</a:t>
            </a:r>
            <a:br>
              <a:rPr lang="ar-SA" sz="2000" dirty="0">
                <a:latin typeface="Calibri" panose="020F0502020204030204" pitchFamily="34" charset="0"/>
                <a:ea typeface="Calibri" panose="020F0502020204030204" pitchFamily="34" charset="0"/>
                <a:cs typeface="Calibri" panose="020F0502020204030204" pitchFamily="34" charset="0"/>
              </a:rPr>
            </a:br>
            <a:r>
              <a:rPr lang="ar-SA" sz="2000" dirty="0">
                <a:latin typeface="Calibri" panose="020F0502020204030204" pitchFamily="34" charset="0"/>
                <a:ea typeface="Calibri" panose="020F0502020204030204" pitchFamily="34" charset="0"/>
                <a:cs typeface="Calibri" panose="020F0502020204030204" pitchFamily="34" charset="0"/>
              </a:rPr>
              <a:t> الاجتماعية بنسخة من الإعلان لنشره على موقع الوزارة الإلكتروني. </a:t>
            </a:r>
            <a:endParaRPr lang="en-US" sz="2000" dirty="0">
              <a:latin typeface="Calibri" panose="020F0502020204030204" pitchFamily="34" charset="0"/>
              <a:ea typeface="Calibri" panose="020F0502020204030204" pitchFamily="34" charset="0"/>
              <a:cs typeface="Calibri" panose="020F0502020204030204" pitchFamily="34" charset="0"/>
            </a:endParaRPr>
          </a:p>
          <a:p>
            <a:pPr>
              <a:spcAft>
                <a:spcPts val="300"/>
              </a:spcAft>
            </a:pPr>
            <a:r>
              <a:rPr lang="ar-SA" sz="2000" dirty="0">
                <a:latin typeface="Calibri" panose="020F0502020204030204" pitchFamily="34" charset="0"/>
                <a:ea typeface="Calibri" panose="020F0502020204030204" pitchFamily="34" charset="0"/>
                <a:cs typeface="Calibri" panose="020F0502020204030204" pitchFamily="34" charset="0"/>
              </a:rPr>
              <a:t>هـ- تطبيق المعايير والمقاييس والإجراءات المعتمدة ومتطلباتها لاختيار المرشحين من بين المتقدمين، وفي حال كانت المتطلبات تستدعي إضافة</a:t>
            </a:r>
            <a:br>
              <a:rPr lang="ar-SA" sz="2000" dirty="0">
                <a:latin typeface="Calibri" panose="020F0502020204030204" pitchFamily="34" charset="0"/>
                <a:ea typeface="Calibri" panose="020F0502020204030204" pitchFamily="34" charset="0"/>
                <a:cs typeface="Calibri" panose="020F0502020204030204" pitchFamily="34" charset="0"/>
              </a:rPr>
            </a:br>
            <a:r>
              <a:rPr lang="ar-SA" sz="2000" dirty="0">
                <a:latin typeface="Calibri" panose="020F0502020204030204" pitchFamily="34" charset="0"/>
                <a:ea typeface="Calibri" panose="020F0502020204030204" pitchFamily="34" charset="0"/>
                <a:cs typeface="Calibri" panose="020F0502020204030204" pitchFamily="34" charset="0"/>
              </a:rPr>
              <a:t> مرحلة من مراحل الاختيار من بين هؤلاء المرشحين كإجراء تقويم أو مقابلة شخصية أو غير ذلك، فيتم إعلان أسماء المرشحين لتلك المرحلة </a:t>
            </a:r>
            <a:br>
              <a:rPr lang="ar-SA" sz="2000" dirty="0">
                <a:latin typeface="Calibri" panose="020F0502020204030204" pitchFamily="34" charset="0"/>
                <a:ea typeface="Calibri" panose="020F0502020204030204" pitchFamily="34" charset="0"/>
                <a:cs typeface="Calibri" panose="020F0502020204030204" pitchFamily="34" charset="0"/>
              </a:rPr>
            </a:br>
            <a:r>
              <a:rPr lang="ar-SA" sz="2000" dirty="0">
                <a:latin typeface="Calibri" panose="020F0502020204030204" pitchFamily="34" charset="0"/>
                <a:ea typeface="Calibri" panose="020F0502020204030204" pitchFamily="34" charset="0"/>
                <a:cs typeface="Calibri" panose="020F0502020204030204" pitchFamily="34" charset="0"/>
              </a:rPr>
              <a:t>بنفس الوسيلة الي تع من خلالها الإعلان عن الوظائف. </a:t>
            </a:r>
            <a:endParaRPr lang="en-US" sz="2000" dirty="0">
              <a:latin typeface="Calibri" panose="020F0502020204030204" pitchFamily="34" charset="0"/>
              <a:ea typeface="Calibri" panose="020F0502020204030204" pitchFamily="34" charset="0"/>
              <a:cs typeface="Calibri" panose="020F0502020204030204" pitchFamily="34" charset="0"/>
            </a:endParaRPr>
          </a:p>
          <a:p>
            <a:pPr>
              <a:spcAft>
                <a:spcPts val="300"/>
              </a:spcAft>
            </a:pPr>
            <a:r>
              <a:rPr lang="ar-SA" sz="2000" dirty="0">
                <a:latin typeface="Calibri" panose="020F0502020204030204" pitchFamily="34" charset="0"/>
                <a:ea typeface="Calibri" panose="020F0502020204030204" pitchFamily="34" charset="0"/>
                <a:cs typeface="Calibri" panose="020F0502020204030204" pitchFamily="34" charset="0"/>
              </a:rPr>
              <a:t>و- إعلان أسماء من تم اختيارهم لشغل الوظيفة بنفس الوسيلة التي تم من خلالها الإعلان عن الوظائف.</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34" name="موصل مستقيم 33">
            <a:extLst>
              <a:ext uri="{FF2B5EF4-FFF2-40B4-BE49-F238E27FC236}">
                <a16:creationId xmlns:a16="http://schemas.microsoft.com/office/drawing/2014/main" id="{78C9F64A-1F07-834C-8492-1A1489D3018A}"/>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Freeform 40">
            <a:extLst>
              <a:ext uri="{FF2B5EF4-FFF2-40B4-BE49-F238E27FC236}">
                <a16:creationId xmlns:a16="http://schemas.microsoft.com/office/drawing/2014/main" id="{832F420B-AA4A-7F46-91A0-54072DCF5E66}"/>
              </a:ext>
            </a:extLst>
          </p:cNvPr>
          <p:cNvSpPr/>
          <p:nvPr/>
        </p:nvSpPr>
        <p:spPr>
          <a:xfrm rot="178387">
            <a:off x="10798186" y="1585590"/>
            <a:ext cx="1075696" cy="1075696"/>
          </a:xfrm>
          <a:custGeom>
            <a:avLst/>
            <a:gdLst>
              <a:gd name="connsiteX0" fmla="*/ 979569 w 4434251"/>
              <a:gd name="connsiteY0" fmla="*/ 0 h 4434252"/>
              <a:gd name="connsiteX1" fmla="*/ 2471946 w 4434251"/>
              <a:gd name="connsiteY1" fmla="*/ 0 h 4434252"/>
              <a:gd name="connsiteX2" fmla="*/ 2474661 w 4434251"/>
              <a:gd name="connsiteY2" fmla="*/ 53772 h 4434252"/>
              <a:gd name="connsiteX3" fmla="*/ 4324008 w 4434251"/>
              <a:gd name="connsiteY3" fmla="*/ 1903119 h 4434252"/>
              <a:gd name="connsiteX4" fmla="*/ 4434251 w 4434251"/>
              <a:gd name="connsiteY4" fmla="*/ 1908686 h 4434252"/>
              <a:gd name="connsiteX5" fmla="*/ 4434251 w 4434251"/>
              <a:gd name="connsiteY5" fmla="*/ 3454683 h 4434252"/>
              <a:gd name="connsiteX6" fmla="*/ 0 w 4434251"/>
              <a:gd name="connsiteY6" fmla="*/ 4434252 h 44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251" h="4434252">
                <a:moveTo>
                  <a:pt x="979569" y="0"/>
                </a:moveTo>
                <a:lnTo>
                  <a:pt x="2471946" y="0"/>
                </a:lnTo>
                <a:lnTo>
                  <a:pt x="2474661" y="53772"/>
                </a:lnTo>
                <a:cubicBezTo>
                  <a:pt x="2573689" y="1028881"/>
                  <a:pt x="3348899" y="1804091"/>
                  <a:pt x="4324008" y="1903119"/>
                </a:cubicBezTo>
                <a:lnTo>
                  <a:pt x="4434251" y="1908686"/>
                </a:lnTo>
                <a:lnTo>
                  <a:pt x="4434251" y="3454683"/>
                </a:lnTo>
                <a:lnTo>
                  <a:pt x="0" y="4434252"/>
                </a:lnTo>
                <a:close/>
              </a:path>
            </a:pathLst>
          </a:custGeom>
          <a:solidFill>
            <a:srgbClr val="3A9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400" b="1" dirty="0">
              <a:latin typeface="Calibri" panose="020F0502020204030204" pitchFamily="34" charset="0"/>
              <a:cs typeface="Calibri" panose="020F0502020204030204" pitchFamily="34" charset="0"/>
            </a:endParaRPr>
          </a:p>
        </p:txBody>
      </p:sp>
      <p:pic>
        <p:nvPicPr>
          <p:cNvPr id="7" name="صورة 6">
            <a:extLst>
              <a:ext uri="{FF2B5EF4-FFF2-40B4-BE49-F238E27FC236}">
                <a16:creationId xmlns:a16="http://schemas.microsoft.com/office/drawing/2014/main" id="{72B3C967-7B1C-F44E-8536-18A0BE472D58}"/>
              </a:ext>
            </a:extLst>
          </p:cNvPr>
          <p:cNvPicPr>
            <a:picLocks noChangeAspect="1"/>
          </p:cNvPicPr>
          <p:nvPr/>
        </p:nvPicPr>
        <p:blipFill rotWithShape="1">
          <a:blip r:embed="rId3">
            <a:alphaModFix amt="5000"/>
          </a:blip>
          <a:srcRect l="15696" t="22307" r="17488" b="66448"/>
          <a:stretch/>
        </p:blipFill>
        <p:spPr>
          <a:xfrm>
            <a:off x="10789920" y="6622360"/>
            <a:ext cx="1402080" cy="235973"/>
          </a:xfrm>
          <a:prstGeom prst="rect">
            <a:avLst/>
          </a:prstGeom>
        </p:spPr>
      </p:pic>
    </p:spTree>
    <p:extLst>
      <p:ext uri="{BB962C8B-B14F-4D97-AF65-F5344CB8AC3E}">
        <p14:creationId xmlns:p14="http://schemas.microsoft.com/office/powerpoint/2010/main" val="26532483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صورة 16" descr="صورة تحتوي على نص, كتاب&#10;&#10;تم إنشاء الوصف تلقائياً">
            <a:extLst>
              <a:ext uri="{FF2B5EF4-FFF2-40B4-BE49-F238E27FC236}">
                <a16:creationId xmlns:a16="http://schemas.microsoft.com/office/drawing/2014/main" id="{3681BEEB-F96A-0247-BE81-121645333E6E}"/>
              </a:ext>
            </a:extLst>
          </p:cNvPr>
          <p:cNvPicPr>
            <a:picLocks noChangeAspect="1"/>
          </p:cNvPicPr>
          <p:nvPr/>
        </p:nvPicPr>
        <p:blipFill rotWithShape="1">
          <a:blip r:embed="rId2">
            <a:alphaModFix amt="3000"/>
          </a:blip>
          <a:srcRect t="27502" b="16248"/>
          <a:stretch/>
        </p:blipFill>
        <p:spPr>
          <a:xfrm>
            <a:off x="20" y="10"/>
            <a:ext cx="12191980" cy="6857990"/>
          </a:xfrm>
          <a:prstGeom prst="rect">
            <a:avLst/>
          </a:prstGeom>
        </p:spPr>
      </p:pic>
      <p:sp>
        <p:nvSpPr>
          <p:cNvPr id="6" name="عنوان 5">
            <a:extLst>
              <a:ext uri="{FF2B5EF4-FFF2-40B4-BE49-F238E27FC236}">
                <a16:creationId xmlns:a16="http://schemas.microsoft.com/office/drawing/2014/main" id="{9C1524B2-37A4-E44D-A666-6A4CE21D3FC2}"/>
              </a:ext>
            </a:extLst>
          </p:cNvPr>
          <p:cNvSpPr>
            <a:spLocks noGrp="1"/>
          </p:cNvSpPr>
          <p:nvPr>
            <p:ph type="title"/>
          </p:nvPr>
        </p:nvSpPr>
        <p:spPr>
          <a:xfrm>
            <a:off x="1600200" y="359348"/>
            <a:ext cx="7277100" cy="1325563"/>
          </a:xfrm>
        </p:spPr>
        <p:txBody>
          <a:bodyPr/>
          <a:lstStyle/>
          <a:p>
            <a:pPr algn="ctr"/>
            <a:r>
              <a:rPr lang="ar-SA" b="1" dirty="0">
                <a:latin typeface="Calibri" panose="020F0502020204030204" pitchFamily="34" charset="0"/>
                <a:cs typeface="Calibri" panose="020F0502020204030204" pitchFamily="34" charset="0"/>
              </a:rPr>
              <a:t>منصة مسار</a:t>
            </a:r>
          </a:p>
        </p:txBody>
      </p:sp>
      <p:sp>
        <p:nvSpPr>
          <p:cNvPr id="13" name="عنصر نائب للمحتوى 12">
            <a:extLst>
              <a:ext uri="{FF2B5EF4-FFF2-40B4-BE49-F238E27FC236}">
                <a16:creationId xmlns:a16="http://schemas.microsoft.com/office/drawing/2014/main" id="{904E2990-E7C2-BB46-9CB1-4624DCA9F522}"/>
              </a:ext>
            </a:extLst>
          </p:cNvPr>
          <p:cNvSpPr>
            <a:spLocks noGrp="1"/>
          </p:cNvSpPr>
          <p:nvPr>
            <p:ph sz="half" idx="2"/>
          </p:nvPr>
        </p:nvSpPr>
        <p:spPr>
          <a:xfrm>
            <a:off x="203200" y="1889125"/>
            <a:ext cx="11607800" cy="4682770"/>
          </a:xfrm>
        </p:spPr>
        <p:txBody>
          <a:bodyPr anchor="t">
            <a:normAutofit/>
          </a:bodyPr>
          <a:lstStyle/>
          <a:p>
            <a:pPr marL="0" indent="0" algn="just">
              <a:buNone/>
            </a:pPr>
            <a:endParaRPr lang="ar-SA" sz="2400" dirty="0">
              <a:latin typeface="Calibri" panose="020F0502020204030204" pitchFamily="34" charset="0"/>
              <a:cs typeface="Calibri" panose="020F0502020204030204" pitchFamily="34" charset="0"/>
            </a:endParaRPr>
          </a:p>
          <a:p>
            <a:pPr marL="0" indent="0" algn="just">
              <a:buNone/>
            </a:pPr>
            <a:r>
              <a:rPr lang="ar-SA" sz="2400" dirty="0">
                <a:latin typeface="Calibri" panose="020F0502020204030204" pitchFamily="34" charset="0"/>
                <a:cs typeface="Calibri" panose="020F0502020204030204" pitchFamily="34" charset="0"/>
              </a:rPr>
              <a:t>هي منصة وطنية تقدم خدماتها الالكترونية للجهات الحكومية والموظفين والأفراد في إدارة وتطوير الموارد البشرية بما يتوافق مع اللائحة التنفيذية للموارد البشرية الحكومية، وتهدف إلى:</a:t>
            </a:r>
          </a:p>
          <a:p>
            <a:pPr marL="0" indent="0" algn="just">
              <a:buNone/>
            </a:pPr>
            <a:endParaRPr lang="ar-SA" sz="2400" dirty="0">
              <a:latin typeface="Calibri" panose="020F0502020204030204" pitchFamily="34" charset="0"/>
              <a:cs typeface="Calibri" panose="020F0502020204030204" pitchFamily="34" charset="0"/>
            </a:endParaRPr>
          </a:p>
          <a:p>
            <a:pPr algn="just"/>
            <a:r>
              <a:rPr lang="ar-SA" sz="2000" dirty="0">
                <a:latin typeface="Calibri" panose="020F0502020204030204" pitchFamily="34" charset="0"/>
                <a:cs typeface="Calibri" panose="020F0502020204030204" pitchFamily="34" charset="0"/>
              </a:rPr>
              <a:t>المساهمة في تحسين منظومة العمل الحكومي، والارتقاء به إلى مستويات الجودة العالمية</a:t>
            </a:r>
          </a:p>
          <a:p>
            <a:pPr algn="just"/>
            <a:r>
              <a:rPr lang="ar-SA" sz="2000" dirty="0">
                <a:latin typeface="Calibri" panose="020F0502020204030204" pitchFamily="34" charset="0"/>
                <a:cs typeface="Calibri" panose="020F0502020204030204" pitchFamily="34" charset="0"/>
              </a:rPr>
              <a:t>الارتقاء بمستوى خدمات الموارد البشرية والاستثمار في رأس المال البشري</a:t>
            </a:r>
          </a:p>
          <a:p>
            <a:pPr algn="just"/>
            <a:r>
              <a:rPr lang="ar-SA" sz="2000" dirty="0">
                <a:latin typeface="Calibri" panose="020F0502020204030204" pitchFamily="34" charset="0"/>
                <a:cs typeface="Calibri" panose="020F0502020204030204" pitchFamily="34" charset="0"/>
              </a:rPr>
              <a:t>حوكمة الإجراءات والأنظمة بما يتوافق مع ما ورد في اللائحة التنفيذية للموارد البشرية</a:t>
            </a:r>
          </a:p>
          <a:p>
            <a:pPr algn="just"/>
            <a:r>
              <a:rPr lang="ar-SA" sz="2000" dirty="0">
                <a:latin typeface="Calibri" panose="020F0502020204030204" pitchFamily="34" charset="0"/>
                <a:cs typeface="Calibri" panose="020F0502020204030204" pitchFamily="34" charset="0"/>
              </a:rPr>
              <a:t>المساهمة في رفع كفاءة وفاعلية الأجهزة الحكومية</a:t>
            </a:r>
          </a:p>
          <a:p>
            <a:pPr marL="0" indent="0" algn="just">
              <a:buNone/>
            </a:pPr>
            <a:endParaRPr lang="ar-SA" sz="2400" dirty="0">
              <a:latin typeface="Calibri" panose="020F0502020204030204" pitchFamily="34" charset="0"/>
              <a:cs typeface="Calibri" panose="020F0502020204030204" pitchFamily="34" charset="0"/>
            </a:endParaRPr>
          </a:p>
        </p:txBody>
      </p:sp>
      <p:cxnSp>
        <p:nvCxnSpPr>
          <p:cNvPr id="3" name="موصل مستقيم 2">
            <a:extLst>
              <a:ext uri="{FF2B5EF4-FFF2-40B4-BE49-F238E27FC236}">
                <a16:creationId xmlns:a16="http://schemas.microsoft.com/office/drawing/2014/main" id="{B9567AFF-9547-5046-8D67-D9DD417FAA99}"/>
              </a:ext>
            </a:extLst>
          </p:cNvPr>
          <p:cNvCxnSpPr>
            <a:cxnSpLocks/>
          </p:cNvCxnSpPr>
          <p:nvPr/>
        </p:nvCxnSpPr>
        <p:spPr>
          <a:xfrm flipH="1">
            <a:off x="393700" y="1558418"/>
            <a:ext cx="9982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4" name="صورة 3">
            <a:extLst>
              <a:ext uri="{FF2B5EF4-FFF2-40B4-BE49-F238E27FC236}">
                <a16:creationId xmlns:a16="http://schemas.microsoft.com/office/drawing/2014/main" id="{2B0DCF8C-0B5A-B148-904C-09ECE29F7E22}"/>
              </a:ext>
            </a:extLst>
          </p:cNvPr>
          <p:cNvPicPr>
            <a:picLocks noChangeAspect="1"/>
          </p:cNvPicPr>
          <p:nvPr/>
        </p:nvPicPr>
        <p:blipFill>
          <a:blip r:embed="rId3"/>
          <a:stretch>
            <a:fillRect/>
          </a:stretch>
        </p:blipFill>
        <p:spPr>
          <a:xfrm>
            <a:off x="381000" y="5131469"/>
            <a:ext cx="3135045" cy="1440426"/>
          </a:xfrm>
          <a:prstGeom prst="rect">
            <a:avLst/>
          </a:prstGeom>
        </p:spPr>
      </p:pic>
      <p:pic>
        <p:nvPicPr>
          <p:cNvPr id="8" name="صورة 7">
            <a:extLst>
              <a:ext uri="{FF2B5EF4-FFF2-40B4-BE49-F238E27FC236}">
                <a16:creationId xmlns:a16="http://schemas.microsoft.com/office/drawing/2014/main" id="{E1D9CAA9-DC1F-1849-B196-DCFB6488AF4A}"/>
              </a:ext>
            </a:extLst>
          </p:cNvPr>
          <p:cNvPicPr>
            <a:picLocks noChangeAspect="1"/>
          </p:cNvPicPr>
          <p:nvPr/>
        </p:nvPicPr>
        <p:blipFill rotWithShape="1">
          <a:blip r:embed="rId4"/>
          <a:srcRect l="76042" t="27660" r="7708" b="27660"/>
          <a:stretch/>
        </p:blipFill>
        <p:spPr>
          <a:xfrm>
            <a:off x="10591800" y="139299"/>
            <a:ext cx="1454150" cy="1528723"/>
          </a:xfrm>
          <a:prstGeom prst="round1Rect">
            <a:avLst/>
          </a:prstGeom>
        </p:spPr>
      </p:pic>
    </p:spTree>
    <p:extLst>
      <p:ext uri="{BB962C8B-B14F-4D97-AF65-F5344CB8AC3E}">
        <p14:creationId xmlns:p14="http://schemas.microsoft.com/office/powerpoint/2010/main" val="420730460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descr="صورة تحتوي على نص, كتاب&#10;&#10;تم إنشاء الوصف تلقائياً">
            <a:extLst>
              <a:ext uri="{FF2B5EF4-FFF2-40B4-BE49-F238E27FC236}">
                <a16:creationId xmlns:a16="http://schemas.microsoft.com/office/drawing/2014/main" id="{566B884A-2D81-5144-AF5B-F1144E68F3C3}"/>
              </a:ext>
            </a:extLst>
          </p:cNvPr>
          <p:cNvPicPr>
            <a:picLocks noChangeAspect="1"/>
          </p:cNvPicPr>
          <p:nvPr/>
        </p:nvPicPr>
        <p:blipFill rotWithShape="1">
          <a:blip r:embed="rId2"/>
          <a:srcRect t="27502" b="16248"/>
          <a:stretch/>
        </p:blipFill>
        <p:spPr>
          <a:xfrm>
            <a:off x="20" y="10"/>
            <a:ext cx="12191980" cy="6857990"/>
          </a:xfrm>
          <a:prstGeom prst="rect">
            <a:avLst/>
          </a:prstGeom>
        </p:spPr>
      </p:pic>
      <p:sp>
        <p:nvSpPr>
          <p:cNvPr id="11" name="مستطيل مستدير الزوايا 10">
            <a:extLst>
              <a:ext uri="{FF2B5EF4-FFF2-40B4-BE49-F238E27FC236}">
                <a16:creationId xmlns:a16="http://schemas.microsoft.com/office/drawing/2014/main" id="{DEE3247C-3B34-E643-AB1D-006EF0DA8A89}"/>
              </a:ext>
            </a:extLst>
          </p:cNvPr>
          <p:cNvSpPr/>
          <p:nvPr/>
        </p:nvSpPr>
        <p:spPr>
          <a:xfrm>
            <a:off x="1569485" y="2765537"/>
            <a:ext cx="9053030" cy="1326926"/>
          </a:xfrm>
          <a:prstGeom prst="roundRect">
            <a:avLst/>
          </a:prstGeom>
          <a:solidFill>
            <a:srgbClr val="4D99B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90000"/>
              </a:lnSpc>
              <a:spcBef>
                <a:spcPts val="1000"/>
              </a:spcBef>
            </a:pPr>
            <a:r>
              <a:rPr lang="ar-SA" sz="4400" b="1" dirty="0">
                <a:solidFill>
                  <a:schemeClr val="bg1"/>
                </a:solidFill>
                <a:latin typeface="Calibri" panose="020F0502020204030204" pitchFamily="34" charset="0"/>
                <a:cs typeface="Calibri" panose="020F0502020204030204" pitchFamily="34" charset="0"/>
              </a:rPr>
              <a:t>شكرًا لكم</a:t>
            </a:r>
          </a:p>
        </p:txBody>
      </p:sp>
    </p:spTree>
    <p:extLst>
      <p:ext uri="{BB962C8B-B14F-4D97-AF65-F5344CB8AC3E}">
        <p14:creationId xmlns:p14="http://schemas.microsoft.com/office/powerpoint/2010/main" val="4217191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314325" y="2028824"/>
            <a:ext cx="11372848" cy="4386264"/>
          </a:xfrm>
        </p:spPr>
        <p:txBody>
          <a:bodyPr anchor="ctr">
            <a:normAutofit/>
          </a:bodyPr>
          <a:lstStyle/>
          <a:p>
            <a:pPr algn="ctr">
              <a:defRPr/>
            </a:pPr>
            <a:r>
              <a:rPr lang="ar-SA" sz="3600" dirty="0">
                <a:solidFill>
                  <a:srgbClr val="C00000"/>
                </a:solidFill>
                <a:latin typeface="Calibri" panose="020F0502020204030204" pitchFamily="34" charset="0"/>
                <a:cs typeface="Calibri" panose="020F0502020204030204" pitchFamily="34" charset="0"/>
              </a:rPr>
              <a:t>ما هي الجهات القادرة على اكتشاف نقاط ضعف نظام الرقابة الداخلية ؟</a:t>
            </a:r>
          </a:p>
        </p:txBody>
      </p:sp>
      <p:pic>
        <p:nvPicPr>
          <p:cNvPr id="9" name="صورة 8">
            <a:extLst>
              <a:ext uri="{FF2B5EF4-FFF2-40B4-BE49-F238E27FC236}">
                <a16:creationId xmlns:a16="http://schemas.microsoft.com/office/drawing/2014/main" id="{44DCE281-F132-5641-B5FD-B2BAC888BB6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4761420" y="962315"/>
            <a:ext cx="2669159" cy="2669159"/>
          </a:xfrm>
          <a:prstGeom prst="rect">
            <a:avLst/>
          </a:prstGeom>
        </p:spPr>
      </p:pic>
    </p:spTree>
    <p:extLst>
      <p:ext uri="{BB962C8B-B14F-4D97-AF65-F5344CB8AC3E}">
        <p14:creationId xmlns:p14="http://schemas.microsoft.com/office/powerpoint/2010/main" val="289566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12961ACE-5902-CE40-BBBF-E984081799BD}"/>
              </a:ext>
            </a:extLst>
          </p:cNvPr>
          <p:cNvSpPr>
            <a:spLocks noGrp="1"/>
          </p:cNvSpPr>
          <p:nvPr>
            <p:ph type="title"/>
          </p:nvPr>
        </p:nvSpPr>
        <p:spPr>
          <a:xfrm>
            <a:off x="839789" y="457200"/>
            <a:ext cx="9232900" cy="1459148"/>
          </a:xfrm>
        </p:spPr>
        <p:txBody>
          <a:bodyPr/>
          <a:lstStyle/>
          <a:p>
            <a:r>
              <a:rPr lang="ar-SA" b="1" dirty="0">
                <a:solidFill>
                  <a:srgbClr val="3D4B4D"/>
                </a:solidFill>
                <a:latin typeface="Calibri" panose="020F0502020204030204" pitchFamily="34" charset="0"/>
                <a:cs typeface="Calibri" panose="020F0502020204030204" pitchFamily="34" charset="0"/>
              </a:rPr>
              <a:t>الجهات القادرة على اكتشاف نقاط ضعف نظم الرقابة الداخلية </a:t>
            </a:r>
            <a:r>
              <a:rPr lang="en-US" b="1" dirty="0">
                <a:solidFill>
                  <a:srgbClr val="3D4B4D"/>
                </a:solidFill>
                <a:latin typeface="Calibri" panose="020F0502020204030204" pitchFamily="34" charset="0"/>
                <a:cs typeface="Calibri" panose="020F0502020204030204" pitchFamily="34" charset="0"/>
              </a:rPr>
              <a:t/>
            </a:r>
            <a:br>
              <a:rPr lang="en-US" b="1" dirty="0">
                <a:solidFill>
                  <a:srgbClr val="3D4B4D"/>
                </a:solidFill>
                <a:latin typeface="Calibri" panose="020F0502020204030204" pitchFamily="34" charset="0"/>
                <a:cs typeface="Calibri" panose="020F0502020204030204" pitchFamily="34" charset="0"/>
              </a:rPr>
            </a:br>
            <a:endParaRPr lang="ar-SA" b="1" dirty="0">
              <a:solidFill>
                <a:srgbClr val="3D4B4D"/>
              </a:solidFill>
              <a:latin typeface="Calibri" panose="020F0502020204030204" pitchFamily="34" charset="0"/>
              <a:cs typeface="Calibri" panose="020F0502020204030204" pitchFamily="34" charset="0"/>
            </a:endParaRPr>
          </a:p>
        </p:txBody>
      </p:sp>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343150"/>
            <a:ext cx="10847386" cy="4071938"/>
          </a:xfrm>
        </p:spPr>
        <p:txBody>
          <a:bodyPr anchor="ctr">
            <a:normAutofit/>
          </a:bodyPr>
          <a:lstStyle/>
          <a:p>
            <a:endParaRPr lang="en-US" sz="2400" dirty="0">
              <a:latin typeface="Calibri" panose="020F0502020204030204" pitchFamily="34" charset="0"/>
              <a:ea typeface="Times New Roman"/>
              <a:cs typeface="Calibri" panose="020F0502020204030204" pitchFamily="34" charset="0"/>
            </a:endParaRPr>
          </a:p>
          <a:p>
            <a:pPr marL="342900" indent="-342900">
              <a:buFont typeface="Wingdings" pitchFamily="2" charset="2"/>
              <a:buChar char="§"/>
            </a:pPr>
            <a:r>
              <a:rPr lang="ar-SA" sz="2400" dirty="0">
                <a:latin typeface="Calibri" panose="020F0502020204030204" pitchFamily="34" charset="0"/>
                <a:ea typeface="Times New Roman"/>
                <a:cs typeface="Calibri" panose="020F0502020204030204" pitchFamily="34" charset="0"/>
              </a:rPr>
              <a:t>الإدارة</a:t>
            </a:r>
            <a:r>
              <a:rPr lang="en-US" sz="2400" dirty="0">
                <a:latin typeface="Calibri" panose="020F0502020204030204" pitchFamily="34" charset="0"/>
                <a:ea typeface="Times New Roman"/>
                <a:cs typeface="Calibri" panose="020F0502020204030204" pitchFamily="34" charset="0"/>
              </a:rPr>
              <a:t>.</a:t>
            </a:r>
            <a:endParaRPr lang="ar-SA" sz="2400" dirty="0">
              <a:latin typeface="Calibri" panose="020F0502020204030204" pitchFamily="34" charset="0"/>
              <a:ea typeface="Times New Roman"/>
              <a:cs typeface="Calibri" panose="020F0502020204030204" pitchFamily="34" charset="0"/>
            </a:endParaRPr>
          </a:p>
          <a:p>
            <a:pPr marL="342900" indent="-342900">
              <a:buFont typeface="Wingdings" pitchFamily="2" charset="2"/>
              <a:buChar char="§"/>
            </a:pPr>
            <a:r>
              <a:rPr lang="ar-SA" sz="2400" dirty="0">
                <a:latin typeface="Calibri" panose="020F0502020204030204" pitchFamily="34" charset="0"/>
                <a:ea typeface="Times New Roman"/>
                <a:cs typeface="Calibri" panose="020F0502020204030204" pitchFamily="34" charset="0"/>
              </a:rPr>
              <a:t>المراجعون الداخليون</a:t>
            </a:r>
            <a:r>
              <a:rPr lang="en-US" sz="2400" dirty="0">
                <a:latin typeface="Calibri" panose="020F0502020204030204" pitchFamily="34" charset="0"/>
                <a:ea typeface="Times New Roman"/>
                <a:cs typeface="Calibri" panose="020F0502020204030204" pitchFamily="34" charset="0"/>
              </a:rPr>
              <a:t>.</a:t>
            </a:r>
            <a:endParaRPr lang="ar-SA" sz="2400" dirty="0">
              <a:latin typeface="Calibri" panose="020F0502020204030204" pitchFamily="34" charset="0"/>
              <a:ea typeface="Times New Roman"/>
              <a:cs typeface="Calibri" panose="020F0502020204030204" pitchFamily="34" charset="0"/>
            </a:endParaRPr>
          </a:p>
          <a:p>
            <a:pPr marL="342900" indent="-342900">
              <a:buFont typeface="Wingdings" pitchFamily="2" charset="2"/>
              <a:buChar char="§"/>
            </a:pPr>
            <a:r>
              <a:rPr lang="ar-SA" sz="2400" dirty="0">
                <a:latin typeface="Calibri" panose="020F0502020204030204" pitchFamily="34" charset="0"/>
                <a:ea typeface="Times New Roman"/>
                <a:cs typeface="Calibri" panose="020F0502020204030204" pitchFamily="34" charset="0"/>
              </a:rPr>
              <a:t>الموظفون: (ابلاغ مستوى تنظيمي أعلى بالمشكلات في التشغيل)</a:t>
            </a:r>
          </a:p>
          <a:p>
            <a:pPr marL="342900" indent="-342900">
              <a:buFont typeface="Wingdings" pitchFamily="2" charset="2"/>
              <a:buChar char="§"/>
            </a:pPr>
            <a:r>
              <a:rPr lang="ar-SA" sz="2400" dirty="0">
                <a:latin typeface="Calibri" panose="020F0502020204030204" pitchFamily="34" charset="0"/>
                <a:ea typeface="Times New Roman"/>
                <a:cs typeface="Calibri" panose="020F0502020204030204" pitchFamily="34" charset="0"/>
              </a:rPr>
              <a:t>الجهات التشريعية والرقابية</a:t>
            </a:r>
            <a:r>
              <a:rPr lang="en-US" sz="2400" dirty="0">
                <a:latin typeface="Calibri" panose="020F0502020204030204" pitchFamily="34" charset="0"/>
                <a:ea typeface="Times New Roman"/>
                <a:cs typeface="Calibri" panose="020F0502020204030204" pitchFamily="34" charset="0"/>
              </a:rPr>
              <a:t>.</a:t>
            </a:r>
            <a:endParaRPr lang="ar-SA" sz="2400" dirty="0">
              <a:latin typeface="Calibri" panose="020F0502020204030204" pitchFamily="34" charset="0"/>
              <a:ea typeface="Times New Roman"/>
              <a:cs typeface="Calibri" panose="020F0502020204030204" pitchFamily="34" charset="0"/>
            </a:endParaRPr>
          </a:p>
          <a:p>
            <a:pPr marL="342900" indent="-342900">
              <a:buFont typeface="Wingdings" pitchFamily="2" charset="2"/>
              <a:buChar char="§"/>
            </a:pPr>
            <a:r>
              <a:rPr lang="ar-SA" sz="2400" dirty="0">
                <a:latin typeface="Calibri" panose="020F0502020204030204" pitchFamily="34" charset="0"/>
                <a:ea typeface="Times New Roman"/>
                <a:cs typeface="Calibri" panose="020F0502020204030204" pitchFamily="34" charset="0"/>
              </a:rPr>
              <a:t>وسائل الإعلام: (تزيد فاعلية الرقابة الداخلية عن طريق رأيهم المستقل والموضوعي)</a:t>
            </a:r>
          </a:p>
          <a:p>
            <a:pPr marL="342900" indent="-342900">
              <a:buFont typeface="Wingdings" pitchFamily="2" charset="2"/>
              <a:buChar char="§"/>
            </a:pPr>
            <a:r>
              <a:rPr lang="ar-SA" sz="2400" dirty="0">
                <a:latin typeface="Calibri" panose="020F0502020204030204" pitchFamily="34" charset="0"/>
                <a:ea typeface="Times New Roman"/>
                <a:cs typeface="Calibri" panose="020F0502020204030204" pitchFamily="34" charset="0"/>
              </a:rPr>
              <a:t>المتعاملون مع الجهة: (مثل الإبلاغ بعدم الوفاء بمتطلباته من الخدمة او اخطار الإدارة عن قيام احد الموظفين بطلب الحصول على رشوة)</a:t>
            </a:r>
          </a:p>
        </p:txBody>
      </p:sp>
    </p:spTree>
    <p:extLst>
      <p:ext uri="{BB962C8B-B14F-4D97-AF65-F5344CB8AC3E}">
        <p14:creationId xmlns:p14="http://schemas.microsoft.com/office/powerpoint/2010/main" val="20137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12961ACE-5902-CE40-BBBF-E984081799BD}"/>
              </a:ext>
            </a:extLst>
          </p:cNvPr>
          <p:cNvSpPr>
            <a:spLocks noGrp="1"/>
          </p:cNvSpPr>
          <p:nvPr>
            <p:ph type="title"/>
          </p:nvPr>
        </p:nvSpPr>
        <p:spPr>
          <a:xfrm>
            <a:off x="839789" y="457200"/>
            <a:ext cx="9232900" cy="1459148"/>
          </a:xfrm>
        </p:spPr>
        <p:txBody>
          <a:bodyPr anchor="ctr"/>
          <a:lstStyle/>
          <a:p>
            <a:r>
              <a:rPr lang="ar-SA" b="1" dirty="0">
                <a:solidFill>
                  <a:srgbClr val="3D4B4D"/>
                </a:solidFill>
                <a:latin typeface="Calibri" panose="020F0502020204030204" pitchFamily="34" charset="0"/>
                <a:cs typeface="Calibri" panose="020F0502020204030204" pitchFamily="34" charset="0"/>
              </a:rPr>
              <a:t>مكونات</a:t>
            </a:r>
            <a:r>
              <a:rPr lang="en-US" b="1" dirty="0">
                <a:solidFill>
                  <a:srgbClr val="3D4B4D"/>
                </a:solidFill>
                <a:latin typeface="Calibri" panose="020F0502020204030204" pitchFamily="34" charset="0"/>
                <a:cs typeface="Calibri" panose="020F0502020204030204" pitchFamily="34" charset="0"/>
              </a:rPr>
              <a:t> </a:t>
            </a:r>
            <a:r>
              <a:rPr lang="ar-SA" b="1" dirty="0">
                <a:solidFill>
                  <a:srgbClr val="3D4B4D"/>
                </a:solidFill>
                <a:latin typeface="Calibri" panose="020F0502020204030204" pitchFamily="34" charset="0"/>
                <a:cs typeface="Calibri" panose="020F0502020204030204" pitchFamily="34" charset="0"/>
              </a:rPr>
              <a:t>نظم</a:t>
            </a:r>
            <a:r>
              <a:rPr lang="en-US" b="1" dirty="0">
                <a:solidFill>
                  <a:srgbClr val="3D4B4D"/>
                </a:solidFill>
                <a:latin typeface="Calibri" panose="020F0502020204030204" pitchFamily="34" charset="0"/>
                <a:cs typeface="Calibri" panose="020F0502020204030204" pitchFamily="34" charset="0"/>
              </a:rPr>
              <a:t> </a:t>
            </a:r>
            <a:r>
              <a:rPr lang="ar-SA" b="1" dirty="0">
                <a:solidFill>
                  <a:srgbClr val="3D4B4D"/>
                </a:solidFill>
                <a:latin typeface="Calibri" panose="020F0502020204030204" pitchFamily="34" charset="0"/>
                <a:cs typeface="Calibri" panose="020F0502020204030204" pitchFamily="34" charset="0"/>
              </a:rPr>
              <a:t>الرقابة</a:t>
            </a:r>
            <a:r>
              <a:rPr lang="en-US" b="1" dirty="0">
                <a:solidFill>
                  <a:srgbClr val="3D4B4D"/>
                </a:solidFill>
                <a:latin typeface="Calibri" panose="020F0502020204030204" pitchFamily="34" charset="0"/>
                <a:cs typeface="Calibri" panose="020F0502020204030204" pitchFamily="34" charset="0"/>
              </a:rPr>
              <a:t> </a:t>
            </a:r>
            <a:r>
              <a:rPr lang="ar-SA" b="1" dirty="0">
                <a:solidFill>
                  <a:srgbClr val="3D4B4D"/>
                </a:solidFill>
                <a:latin typeface="Calibri" panose="020F0502020204030204" pitchFamily="34" charset="0"/>
                <a:cs typeface="Calibri" panose="020F0502020204030204" pitchFamily="34" charset="0"/>
              </a:rPr>
              <a:t>الداخلية ( نموذج </a:t>
            </a:r>
            <a:r>
              <a:rPr lang="en-US" b="1" dirty="0">
                <a:solidFill>
                  <a:srgbClr val="3D4B4D"/>
                </a:solidFill>
                <a:latin typeface="Calibri" panose="020F0502020204030204" pitchFamily="34" charset="0"/>
                <a:cs typeface="Calibri" panose="020F0502020204030204" pitchFamily="34" charset="0"/>
              </a:rPr>
              <a:t>COSO</a:t>
            </a:r>
            <a:r>
              <a:rPr lang="ar-SA" b="1" dirty="0">
                <a:solidFill>
                  <a:srgbClr val="3D4B4D"/>
                </a:solidFill>
                <a:latin typeface="Calibri" panose="020F0502020204030204" pitchFamily="34" charset="0"/>
                <a:cs typeface="Calibri" panose="020F0502020204030204" pitchFamily="34" charset="0"/>
              </a:rPr>
              <a:t>)</a:t>
            </a:r>
          </a:p>
        </p:txBody>
      </p:sp>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028824"/>
            <a:ext cx="10847386" cy="4386264"/>
          </a:xfrm>
        </p:spPr>
        <p:txBody>
          <a:bodyPr>
            <a:noAutofit/>
          </a:bodyPr>
          <a:lstStyle/>
          <a:p>
            <a:pPr marL="0" indent="0" algn="r" defTabSz="914400" rtl="1" eaLnBrk="1" latinLnBrk="0" hangingPunct="1">
              <a:lnSpc>
                <a:spcPct val="90000"/>
              </a:lnSpc>
              <a:spcBef>
                <a:spcPts val="1000"/>
              </a:spcBef>
              <a:buFont typeface="Arial" panose="020B0604020202020204" pitchFamily="34" charset="0"/>
              <a:buNone/>
            </a:pPr>
            <a:r>
              <a:rPr lang="ar-SA" sz="2400" dirty="0">
                <a:latin typeface="Calibri" panose="020F0502020204030204" pitchFamily="34" charset="0"/>
                <a:cs typeface="Calibri" panose="020F0502020204030204" pitchFamily="34" charset="0"/>
              </a:rPr>
              <a:t>لجنة رعاية المؤسسات </a:t>
            </a:r>
            <a:r>
              <a:rPr lang="en-US" sz="2400" dirty="0">
                <a:latin typeface="Calibri" panose="020F0502020204030204" pitchFamily="34" charset="0"/>
                <a:cs typeface="Calibri" panose="020F0502020204030204" pitchFamily="34" charset="0"/>
              </a:rPr>
              <a:t>COSO</a:t>
            </a:r>
            <a:r>
              <a:rPr lang="ar-SA" sz="2400" dirty="0">
                <a:latin typeface="Calibri" panose="020F0502020204030204" pitchFamily="34" charset="0"/>
                <a:cs typeface="Calibri" panose="020F0502020204030204" pitchFamily="34" charset="0"/>
              </a:rPr>
              <a:t> تأسست سنة ١٩٨٥ وتقوم على رعايتها خمس جمعيات ومعاهد مهنية امريكية وهي :</a:t>
            </a:r>
          </a:p>
          <a:p>
            <a:pPr marL="0" indent="0" algn="r" defTabSz="914400" rtl="1" eaLnBrk="1" latinLnBrk="0" hangingPunct="1">
              <a:lnSpc>
                <a:spcPct val="90000"/>
              </a:lnSpc>
              <a:spcBef>
                <a:spcPts val="1000"/>
              </a:spcBef>
              <a:buFont typeface="Arial" panose="020B0604020202020204" pitchFamily="34" charset="0"/>
              <a:buNone/>
            </a:pPr>
            <a:endParaRPr lang="ar-SA" sz="2400" dirty="0">
              <a:latin typeface="Calibri" panose="020F0502020204030204" pitchFamily="34" charset="0"/>
              <a:cs typeface="Calibri" panose="020F0502020204030204" pitchFamily="34" charset="0"/>
            </a:endParaRPr>
          </a:p>
          <a:p>
            <a:pPr marL="285750" indent="-285750" algn="r" defTabSz="914400" rtl="1" eaLnBrk="1" latinLnBrk="0" hangingPunct="1">
              <a:lnSpc>
                <a:spcPct val="90000"/>
              </a:lnSpc>
              <a:spcBef>
                <a:spcPts val="1000"/>
              </a:spcBef>
              <a:buFont typeface="Wingdings" pitchFamily="2" charset="2"/>
              <a:buChar char="§"/>
            </a:pPr>
            <a:r>
              <a:rPr lang="ar-SA" sz="2400" dirty="0">
                <a:latin typeface="Calibri" panose="020F0502020204030204" pitchFamily="34" charset="0"/>
                <a:cs typeface="Calibri" panose="020F0502020204030204" pitchFamily="34" charset="0"/>
              </a:rPr>
              <a:t>معهد المحاسبين القانونيين الامريكيين.</a:t>
            </a:r>
          </a:p>
          <a:p>
            <a:pPr marL="285750" indent="-285750" algn="r" defTabSz="914400" rtl="1" eaLnBrk="1" latinLnBrk="0" hangingPunct="1">
              <a:lnSpc>
                <a:spcPct val="90000"/>
              </a:lnSpc>
              <a:spcBef>
                <a:spcPts val="1000"/>
              </a:spcBef>
              <a:buFont typeface="Wingdings" pitchFamily="2" charset="2"/>
              <a:buChar char="§"/>
            </a:pPr>
            <a:r>
              <a:rPr lang="ar-SA" sz="2400" dirty="0">
                <a:latin typeface="Calibri" panose="020F0502020204030204" pitchFamily="34" charset="0"/>
                <a:cs typeface="Calibri" panose="020F0502020204030204" pitchFamily="34" charset="0"/>
              </a:rPr>
              <a:t>معهد المدققين الداخليين الامريكيين.</a:t>
            </a:r>
          </a:p>
          <a:p>
            <a:pPr marL="285750" indent="-285750" algn="r" defTabSz="914400" rtl="1" eaLnBrk="1" latinLnBrk="0" hangingPunct="1">
              <a:lnSpc>
                <a:spcPct val="90000"/>
              </a:lnSpc>
              <a:spcBef>
                <a:spcPts val="1000"/>
              </a:spcBef>
              <a:buFont typeface="Wingdings" pitchFamily="2" charset="2"/>
              <a:buChar char="§"/>
            </a:pPr>
            <a:r>
              <a:rPr lang="ar-SA" sz="2400" dirty="0">
                <a:latin typeface="Calibri" panose="020F0502020204030204" pitchFamily="34" charset="0"/>
                <a:cs typeface="Calibri" panose="020F0502020204030204" pitchFamily="34" charset="0"/>
              </a:rPr>
              <a:t>معهد المحاسبين الإداريين.</a:t>
            </a:r>
          </a:p>
          <a:p>
            <a:pPr marL="285750" indent="-285750" algn="r" defTabSz="914400" rtl="1" eaLnBrk="1" latinLnBrk="0" hangingPunct="1">
              <a:lnSpc>
                <a:spcPct val="90000"/>
              </a:lnSpc>
              <a:spcBef>
                <a:spcPts val="1000"/>
              </a:spcBef>
              <a:buFont typeface="Wingdings" pitchFamily="2" charset="2"/>
              <a:buChar char="§"/>
            </a:pPr>
            <a:r>
              <a:rPr lang="ar-SA" sz="2400" dirty="0">
                <a:latin typeface="Calibri" panose="020F0502020204030204" pitchFamily="34" charset="0"/>
                <a:cs typeface="Calibri" panose="020F0502020204030204" pitchFamily="34" charset="0"/>
              </a:rPr>
              <a:t>معهد المدراء الماليين.</a:t>
            </a:r>
          </a:p>
          <a:p>
            <a:pPr marL="285750" indent="-285750" algn="r" defTabSz="914400" rtl="1" eaLnBrk="1" latinLnBrk="0" hangingPunct="1">
              <a:lnSpc>
                <a:spcPct val="90000"/>
              </a:lnSpc>
              <a:spcBef>
                <a:spcPts val="1000"/>
              </a:spcBef>
              <a:buFont typeface="Wingdings" pitchFamily="2" charset="2"/>
              <a:buChar char="§"/>
            </a:pPr>
            <a:r>
              <a:rPr lang="ar-SA" sz="2400" dirty="0">
                <a:latin typeface="Calibri" panose="020F0502020204030204" pitchFamily="34" charset="0"/>
                <a:cs typeface="Calibri" panose="020F0502020204030204" pitchFamily="34" charset="0"/>
              </a:rPr>
              <a:t>جمعية المحاسبيين الأمريكيين.</a:t>
            </a:r>
          </a:p>
          <a:p>
            <a:pPr marL="285750" indent="-285750" algn="r" defTabSz="914400" rtl="1" eaLnBrk="1" latinLnBrk="0" hangingPunct="1">
              <a:lnSpc>
                <a:spcPct val="90000"/>
              </a:lnSpc>
              <a:spcBef>
                <a:spcPts val="1000"/>
              </a:spcBef>
              <a:buFont typeface="Wingdings" pitchFamily="2" charset="2"/>
              <a:buChar char="§"/>
            </a:pPr>
            <a:endParaRPr lang="ar-SA" sz="2400" dirty="0">
              <a:latin typeface="Calibri" panose="020F0502020204030204" pitchFamily="34" charset="0"/>
              <a:cs typeface="Calibri" panose="020F0502020204030204" pitchFamily="34" charset="0"/>
            </a:endParaRPr>
          </a:p>
          <a:p>
            <a:pPr algn="r" defTabSz="914400" rtl="1" eaLnBrk="1" latinLnBrk="0" hangingPunct="1">
              <a:lnSpc>
                <a:spcPct val="90000"/>
              </a:lnSpc>
              <a:spcBef>
                <a:spcPts val="1000"/>
              </a:spcBef>
            </a:pPr>
            <a:r>
              <a:rPr lang="ar-SA" sz="2400" dirty="0">
                <a:latin typeface="Calibri" panose="020F0502020204030204" pitchFamily="34" charset="0"/>
                <a:cs typeface="Calibri" panose="020F0502020204030204" pitchFamily="34" charset="0"/>
              </a:rPr>
              <a:t>وقد أصدرت اللجنة مفهوماً للرقابة واطاراً عام للرقابة الداخلية يتكون من خمسة اجزاء.</a:t>
            </a:r>
          </a:p>
        </p:txBody>
      </p:sp>
    </p:spTree>
    <p:extLst>
      <p:ext uri="{BB962C8B-B14F-4D97-AF65-F5344CB8AC3E}">
        <p14:creationId xmlns:p14="http://schemas.microsoft.com/office/powerpoint/2010/main" val="345778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12961ACE-5902-CE40-BBBF-E984081799BD}"/>
              </a:ext>
            </a:extLst>
          </p:cNvPr>
          <p:cNvSpPr>
            <a:spLocks noGrp="1"/>
          </p:cNvSpPr>
          <p:nvPr>
            <p:ph type="title"/>
          </p:nvPr>
        </p:nvSpPr>
        <p:spPr>
          <a:xfrm>
            <a:off x="839789" y="457200"/>
            <a:ext cx="9232900" cy="1459148"/>
          </a:xfrm>
        </p:spPr>
        <p:txBody>
          <a:bodyPr anchor="ctr"/>
          <a:lstStyle/>
          <a:p>
            <a:r>
              <a:rPr lang="ar-SA" b="1" dirty="0">
                <a:latin typeface="Calibri" panose="020F0502020204030204" pitchFamily="34" charset="0"/>
                <a:cs typeface="Calibri" panose="020F0502020204030204" pitchFamily="34" charset="0"/>
              </a:rPr>
              <a:t>مكونات</a:t>
            </a:r>
            <a:r>
              <a:rPr lang="en-US" b="1" dirty="0">
                <a:latin typeface="Calibri" panose="020F0502020204030204" pitchFamily="34" charset="0"/>
                <a:cs typeface="Calibri" panose="020F0502020204030204" pitchFamily="34" charset="0"/>
              </a:rPr>
              <a:t> </a:t>
            </a:r>
            <a:r>
              <a:rPr lang="ar-SA" b="1" dirty="0">
                <a:latin typeface="Calibri" panose="020F0502020204030204" pitchFamily="34" charset="0"/>
                <a:cs typeface="Calibri" panose="020F0502020204030204" pitchFamily="34" charset="0"/>
              </a:rPr>
              <a:t>نظم</a:t>
            </a:r>
            <a:r>
              <a:rPr lang="en-US" b="1" dirty="0">
                <a:latin typeface="Calibri" panose="020F0502020204030204" pitchFamily="34" charset="0"/>
                <a:cs typeface="Calibri" panose="020F0502020204030204" pitchFamily="34" charset="0"/>
              </a:rPr>
              <a:t> </a:t>
            </a:r>
            <a:r>
              <a:rPr lang="ar-SA" b="1" dirty="0">
                <a:latin typeface="Calibri" panose="020F0502020204030204" pitchFamily="34" charset="0"/>
                <a:cs typeface="Calibri" panose="020F0502020204030204" pitchFamily="34" charset="0"/>
              </a:rPr>
              <a:t>الرقابة</a:t>
            </a:r>
            <a:r>
              <a:rPr lang="en-US" b="1" dirty="0">
                <a:latin typeface="Calibri" panose="020F0502020204030204" pitchFamily="34" charset="0"/>
                <a:cs typeface="Calibri" panose="020F0502020204030204" pitchFamily="34" charset="0"/>
              </a:rPr>
              <a:t> </a:t>
            </a:r>
            <a:r>
              <a:rPr lang="ar-SA" b="1" dirty="0">
                <a:latin typeface="Calibri" panose="020F0502020204030204" pitchFamily="34" charset="0"/>
                <a:cs typeface="Calibri" panose="020F0502020204030204" pitchFamily="34" charset="0"/>
              </a:rPr>
              <a:t>الداخلية ( نموذج </a:t>
            </a:r>
            <a:r>
              <a:rPr lang="en-US" b="1" dirty="0">
                <a:latin typeface="Calibri" panose="020F0502020204030204" pitchFamily="34" charset="0"/>
                <a:cs typeface="Calibri" panose="020F0502020204030204" pitchFamily="34" charset="0"/>
              </a:rPr>
              <a:t>COSO</a:t>
            </a:r>
            <a:r>
              <a:rPr lang="ar-SA" b="1" dirty="0">
                <a:latin typeface="Calibri" panose="020F0502020204030204" pitchFamily="34" charset="0"/>
                <a:cs typeface="Calibri" panose="020F0502020204030204" pitchFamily="34" charset="0"/>
              </a:rPr>
              <a:t>)</a:t>
            </a:r>
          </a:p>
        </p:txBody>
      </p:sp>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3030582" y="1916348"/>
            <a:ext cx="8932577" cy="794506"/>
          </a:xfrm>
        </p:spPr>
        <p:txBody>
          <a:bodyPr anchor="ctr">
            <a:normAutofit fontScale="92500" lnSpcReduction="10000"/>
          </a:bodyPr>
          <a:lstStyle/>
          <a:p>
            <a:pPr algn="r" defTabSz="914400" rtl="1" eaLnBrk="1" latinLnBrk="0" hangingPunct="1">
              <a:lnSpc>
                <a:spcPct val="90000"/>
              </a:lnSpc>
              <a:spcBef>
                <a:spcPts val="1000"/>
              </a:spcBef>
            </a:pPr>
            <a:endParaRPr lang="ar-SA" sz="2000" b="1" dirty="0">
              <a:cs typeface="Al Bayan" pitchFamily="2" charset="-78"/>
            </a:endParaRPr>
          </a:p>
          <a:p>
            <a:r>
              <a:rPr lang="ar-SA" sz="2800" dirty="0">
                <a:latin typeface="Calibri" panose="020F0502020204030204" pitchFamily="34" charset="0"/>
                <a:cs typeface="Calibri" panose="020F0502020204030204" pitchFamily="34" charset="0"/>
              </a:rPr>
              <a:t>تتكون</a:t>
            </a:r>
            <a:r>
              <a:rPr lang="en-US" sz="2800" dirty="0">
                <a:latin typeface="Calibri" panose="020F0502020204030204" pitchFamily="34" charset="0"/>
                <a:cs typeface="Calibri" panose="020F0502020204030204" pitchFamily="34" charset="0"/>
              </a:rPr>
              <a:t> </a:t>
            </a:r>
            <a:r>
              <a:rPr lang="ar-SA" sz="2800" dirty="0">
                <a:latin typeface="Calibri" panose="020F0502020204030204" pitchFamily="34" charset="0"/>
                <a:cs typeface="Calibri" panose="020F0502020204030204" pitchFamily="34" charset="0"/>
              </a:rPr>
              <a:t>نظم</a:t>
            </a:r>
            <a:r>
              <a:rPr lang="en-US" sz="2800" dirty="0">
                <a:latin typeface="Calibri" panose="020F0502020204030204" pitchFamily="34" charset="0"/>
                <a:cs typeface="Calibri" panose="020F0502020204030204" pitchFamily="34" charset="0"/>
              </a:rPr>
              <a:t> </a:t>
            </a:r>
            <a:r>
              <a:rPr lang="ar-SA" sz="2800" dirty="0">
                <a:latin typeface="Calibri" panose="020F0502020204030204" pitchFamily="34" charset="0"/>
                <a:cs typeface="Calibri" panose="020F0502020204030204" pitchFamily="34" charset="0"/>
              </a:rPr>
              <a:t>الرقابة</a:t>
            </a:r>
            <a:r>
              <a:rPr lang="en-US" sz="2800" dirty="0">
                <a:latin typeface="Calibri" panose="020F0502020204030204" pitchFamily="34" charset="0"/>
                <a:cs typeface="Calibri" panose="020F0502020204030204" pitchFamily="34" charset="0"/>
              </a:rPr>
              <a:t> </a:t>
            </a:r>
            <a:r>
              <a:rPr lang="ar-SA" sz="2800" dirty="0">
                <a:latin typeface="Calibri" panose="020F0502020204030204" pitchFamily="34" charset="0"/>
                <a:cs typeface="Calibri" panose="020F0502020204030204" pitchFamily="34" charset="0"/>
              </a:rPr>
              <a:t>الداخلية وفقا لنموذج </a:t>
            </a:r>
            <a:r>
              <a:rPr lang="en-US" sz="2800" dirty="0">
                <a:latin typeface="Calibri" panose="020F0502020204030204" pitchFamily="34" charset="0"/>
                <a:cs typeface="Calibri" panose="020F0502020204030204" pitchFamily="34" charset="0"/>
              </a:rPr>
              <a:t>COSO</a:t>
            </a:r>
            <a:r>
              <a:rPr lang="ar-SA" sz="2800" dirty="0">
                <a:latin typeface="Calibri" panose="020F0502020204030204" pitchFamily="34" charset="0"/>
                <a:cs typeface="Calibri" panose="020F0502020204030204" pitchFamily="34" charset="0"/>
              </a:rPr>
              <a:t> من خمسة اجزاء:</a:t>
            </a:r>
            <a:endParaRPr lang="ar-SA" sz="2000" b="1" dirty="0">
              <a:cs typeface="Al Bayan" pitchFamily="2" charset="-78"/>
            </a:endParaRPr>
          </a:p>
          <a:p>
            <a:endParaRPr lang="ar-SA" sz="2000" b="1" dirty="0">
              <a:cs typeface="Al Bayan" pitchFamily="2" charset="-78"/>
            </a:endParaRPr>
          </a:p>
        </p:txBody>
      </p:sp>
      <p:sp>
        <p:nvSpPr>
          <p:cNvPr id="19" name="Google Shape;992;p29">
            <a:extLst>
              <a:ext uri="{FF2B5EF4-FFF2-40B4-BE49-F238E27FC236}">
                <a16:creationId xmlns:a16="http://schemas.microsoft.com/office/drawing/2014/main" id="{8828E788-540D-4343-805C-87609EE3D8D5}"/>
              </a:ext>
            </a:extLst>
          </p:cNvPr>
          <p:cNvSpPr/>
          <p:nvPr/>
        </p:nvSpPr>
        <p:spPr>
          <a:xfrm>
            <a:off x="2761476" y="3429000"/>
            <a:ext cx="6663332" cy="2232964"/>
          </a:xfrm>
          <a:custGeom>
            <a:avLst/>
            <a:gdLst/>
            <a:ahLst/>
            <a:cxnLst/>
            <a:rect l="l" t="t" r="r" b="b"/>
            <a:pathLst>
              <a:path w="199002" h="66688" fill="none" extrusionOk="0">
                <a:moveTo>
                  <a:pt x="193441" y="66687"/>
                </a:moveTo>
                <a:lnTo>
                  <a:pt x="5561" y="66687"/>
                </a:lnTo>
                <a:cubicBezTo>
                  <a:pt x="2489" y="66687"/>
                  <a:pt x="1" y="64199"/>
                  <a:pt x="1" y="61127"/>
                </a:cubicBezTo>
                <a:lnTo>
                  <a:pt x="1" y="6977"/>
                </a:lnTo>
                <a:cubicBezTo>
                  <a:pt x="1" y="3120"/>
                  <a:pt x="3120" y="0"/>
                  <a:pt x="6978" y="0"/>
                </a:cubicBezTo>
                <a:lnTo>
                  <a:pt x="192025" y="0"/>
                </a:lnTo>
                <a:cubicBezTo>
                  <a:pt x="195882" y="0"/>
                  <a:pt x="199002" y="3120"/>
                  <a:pt x="199002" y="6977"/>
                </a:cubicBezTo>
                <a:lnTo>
                  <a:pt x="199002" y="61127"/>
                </a:lnTo>
                <a:cubicBezTo>
                  <a:pt x="199002" y="64199"/>
                  <a:pt x="196513" y="66687"/>
                  <a:pt x="193441" y="66687"/>
                </a:cubicBezTo>
                <a:close/>
              </a:path>
            </a:pathLst>
          </a:custGeom>
          <a:noFill/>
          <a:ln w="101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nvGrpSpPr>
          <p:cNvPr id="20" name="Google Shape;993;p29">
            <a:extLst>
              <a:ext uri="{FF2B5EF4-FFF2-40B4-BE49-F238E27FC236}">
                <a16:creationId xmlns:a16="http://schemas.microsoft.com/office/drawing/2014/main" id="{34F24557-3124-764F-951C-29FC81EAE85F}"/>
              </a:ext>
            </a:extLst>
          </p:cNvPr>
          <p:cNvGrpSpPr/>
          <p:nvPr/>
        </p:nvGrpSpPr>
        <p:grpSpPr>
          <a:xfrm>
            <a:off x="4964505" y="2461113"/>
            <a:ext cx="2257273" cy="2006915"/>
            <a:chOff x="3729338" y="1270325"/>
            <a:chExt cx="1685350" cy="1498425"/>
          </a:xfrm>
        </p:grpSpPr>
        <p:sp>
          <p:nvSpPr>
            <p:cNvPr id="21" name="Google Shape;994;p29">
              <a:extLst>
                <a:ext uri="{FF2B5EF4-FFF2-40B4-BE49-F238E27FC236}">
                  <a16:creationId xmlns:a16="http://schemas.microsoft.com/office/drawing/2014/main" id="{394B3AFD-C324-164C-BE62-B37F5E5B6DBD}"/>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5;p29">
              <a:extLst>
                <a:ext uri="{FF2B5EF4-FFF2-40B4-BE49-F238E27FC236}">
                  <a16:creationId xmlns:a16="http://schemas.microsoft.com/office/drawing/2014/main" id="{68DC4C94-BB41-DC44-AC1D-84EA098F1A57}"/>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23" name="Google Shape;996;p29">
              <a:extLst>
                <a:ext uri="{FF2B5EF4-FFF2-40B4-BE49-F238E27FC236}">
                  <a16:creationId xmlns:a16="http://schemas.microsoft.com/office/drawing/2014/main" id="{9635BAC9-5693-D146-8231-C5CAB6763042}"/>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97;p29">
              <a:extLst>
                <a:ext uri="{FF2B5EF4-FFF2-40B4-BE49-F238E27FC236}">
                  <a16:creationId xmlns:a16="http://schemas.microsoft.com/office/drawing/2014/main" id="{14F49AE7-1949-7248-AE4E-F04FEF3D0B12}"/>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98;p29">
              <a:extLst>
                <a:ext uri="{FF2B5EF4-FFF2-40B4-BE49-F238E27FC236}">
                  <a16:creationId xmlns:a16="http://schemas.microsoft.com/office/drawing/2014/main" id="{CF54ACA3-A0E1-1348-89DF-89592332E270}"/>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99;p29">
              <a:extLst>
                <a:ext uri="{FF2B5EF4-FFF2-40B4-BE49-F238E27FC236}">
                  <a16:creationId xmlns:a16="http://schemas.microsoft.com/office/drawing/2014/main" id="{19B4668C-96E6-574D-9FB3-F3EA6301258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0;p29">
              <a:extLst>
                <a:ext uri="{FF2B5EF4-FFF2-40B4-BE49-F238E27FC236}">
                  <a16:creationId xmlns:a16="http://schemas.microsoft.com/office/drawing/2014/main" id="{042ABC38-C5F7-0343-8507-8DA5E3F29350}"/>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001;p29">
            <a:extLst>
              <a:ext uri="{FF2B5EF4-FFF2-40B4-BE49-F238E27FC236}">
                <a16:creationId xmlns:a16="http://schemas.microsoft.com/office/drawing/2014/main" id="{05C96803-4D22-2041-B491-335B48F3DAF1}"/>
              </a:ext>
            </a:extLst>
          </p:cNvPr>
          <p:cNvGrpSpPr/>
          <p:nvPr/>
        </p:nvGrpSpPr>
        <p:grpSpPr>
          <a:xfrm>
            <a:off x="1923157" y="3823860"/>
            <a:ext cx="1668026" cy="1482660"/>
            <a:chOff x="1435013" y="2470775"/>
            <a:chExt cx="1245400" cy="1107000"/>
          </a:xfrm>
        </p:grpSpPr>
        <p:sp>
          <p:nvSpPr>
            <p:cNvPr id="29" name="Google Shape;1002;p29">
              <a:extLst>
                <a:ext uri="{FF2B5EF4-FFF2-40B4-BE49-F238E27FC236}">
                  <a16:creationId xmlns:a16="http://schemas.microsoft.com/office/drawing/2014/main" id="{E63DD480-5D8C-8C4E-BCEA-158327779AA0}"/>
                </a:ext>
              </a:extLst>
            </p:cNvPr>
            <p:cNvSpPr/>
            <p:nvPr/>
          </p:nvSpPr>
          <p:spPr>
            <a:xfrm>
              <a:off x="1435013" y="2470775"/>
              <a:ext cx="1245400" cy="1107000"/>
            </a:xfrm>
            <a:custGeom>
              <a:avLst/>
              <a:gdLst/>
              <a:ahLst/>
              <a:cxnLst/>
              <a:rect l="l" t="t" r="r" b="b"/>
              <a:pathLst>
                <a:path w="49816" h="44280" extrusionOk="0">
                  <a:moveTo>
                    <a:pt x="15562" y="0"/>
                  </a:moveTo>
                  <a:cubicBezTo>
                    <a:pt x="13430" y="0"/>
                    <a:pt x="11466" y="1143"/>
                    <a:pt x="10406" y="2988"/>
                  </a:cubicBezTo>
                  <a:lnTo>
                    <a:pt x="1060" y="19157"/>
                  </a:lnTo>
                  <a:cubicBezTo>
                    <a:pt x="0" y="21003"/>
                    <a:pt x="0" y="23277"/>
                    <a:pt x="1060" y="25122"/>
                  </a:cubicBezTo>
                  <a:lnTo>
                    <a:pt x="10406" y="41303"/>
                  </a:lnTo>
                  <a:cubicBezTo>
                    <a:pt x="11466" y="43148"/>
                    <a:pt x="13430" y="44279"/>
                    <a:pt x="15562" y="44279"/>
                  </a:cubicBezTo>
                  <a:lnTo>
                    <a:pt x="34243" y="44279"/>
                  </a:lnTo>
                  <a:cubicBezTo>
                    <a:pt x="36374" y="44279"/>
                    <a:pt x="38338" y="43148"/>
                    <a:pt x="39410" y="41303"/>
                  </a:cubicBezTo>
                  <a:lnTo>
                    <a:pt x="48744" y="25122"/>
                  </a:lnTo>
                  <a:cubicBezTo>
                    <a:pt x="49816" y="23277"/>
                    <a:pt x="49816" y="21003"/>
                    <a:pt x="48744" y="19157"/>
                  </a:cubicBezTo>
                  <a:lnTo>
                    <a:pt x="39410" y="2988"/>
                  </a:lnTo>
                  <a:cubicBezTo>
                    <a:pt x="38338" y="1143"/>
                    <a:pt x="36374" y="0"/>
                    <a:pt x="34243"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8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المراقبة</a:t>
              </a:r>
              <a:endParaRPr sz="3200" b="1" dirty="0">
                <a:latin typeface="Calibri" panose="020F0502020204030204" pitchFamily="34" charset="0"/>
                <a:cs typeface="Calibri" panose="020F0502020204030204" pitchFamily="34" charset="0"/>
              </a:endParaRPr>
            </a:p>
          </p:txBody>
        </p:sp>
        <p:sp>
          <p:nvSpPr>
            <p:cNvPr id="30" name="Google Shape;1003;p29">
              <a:extLst>
                <a:ext uri="{FF2B5EF4-FFF2-40B4-BE49-F238E27FC236}">
                  <a16:creationId xmlns:a16="http://schemas.microsoft.com/office/drawing/2014/main" id="{645DFE5B-B940-A646-97DF-381C5BBB09C6}"/>
                </a:ext>
              </a:extLst>
            </p:cNvPr>
            <p:cNvSpPr/>
            <p:nvPr/>
          </p:nvSpPr>
          <p:spPr>
            <a:xfrm>
              <a:off x="1536513" y="2560950"/>
              <a:ext cx="1042400" cy="926625"/>
            </a:xfrm>
            <a:custGeom>
              <a:avLst/>
              <a:gdLst/>
              <a:ahLst/>
              <a:cxnLst/>
              <a:rect l="l" t="t" r="r" b="b"/>
              <a:pathLst>
                <a:path w="41696" h="37065" fill="none" extrusionOk="0">
                  <a:moveTo>
                    <a:pt x="28659" y="1"/>
                  </a:moveTo>
                  <a:lnTo>
                    <a:pt x="13026" y="1"/>
                  </a:lnTo>
                  <a:cubicBezTo>
                    <a:pt x="11240" y="1"/>
                    <a:pt x="9597" y="953"/>
                    <a:pt x="8704" y="2501"/>
                  </a:cubicBezTo>
                  <a:lnTo>
                    <a:pt x="893" y="16038"/>
                  </a:lnTo>
                  <a:cubicBezTo>
                    <a:pt x="0" y="17586"/>
                    <a:pt x="0" y="19491"/>
                    <a:pt x="893" y="21027"/>
                  </a:cubicBezTo>
                  <a:lnTo>
                    <a:pt x="8704" y="34576"/>
                  </a:lnTo>
                  <a:cubicBezTo>
                    <a:pt x="9597" y="36112"/>
                    <a:pt x="11240" y="37065"/>
                    <a:pt x="13026" y="37065"/>
                  </a:cubicBezTo>
                  <a:lnTo>
                    <a:pt x="28659" y="37065"/>
                  </a:lnTo>
                  <a:cubicBezTo>
                    <a:pt x="30444" y="37065"/>
                    <a:pt x="32088" y="36112"/>
                    <a:pt x="32981" y="34576"/>
                  </a:cubicBezTo>
                  <a:lnTo>
                    <a:pt x="40803" y="21027"/>
                  </a:lnTo>
                  <a:cubicBezTo>
                    <a:pt x="41696" y="19491"/>
                    <a:pt x="41696" y="17586"/>
                    <a:pt x="40803" y="16038"/>
                  </a:cubicBezTo>
                  <a:lnTo>
                    <a:pt x="32981" y="2501"/>
                  </a:lnTo>
                  <a:cubicBezTo>
                    <a:pt x="32099" y="953"/>
                    <a:pt x="30444"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4;p29">
              <a:extLst>
                <a:ext uri="{FF2B5EF4-FFF2-40B4-BE49-F238E27FC236}">
                  <a16:creationId xmlns:a16="http://schemas.microsoft.com/office/drawing/2014/main" id="{56416DA4-E860-B94A-95D3-1EF493E8333B}"/>
                </a:ext>
              </a:extLst>
            </p:cNvPr>
            <p:cNvSpPr/>
            <p:nvPr/>
          </p:nvSpPr>
          <p:spPr>
            <a:xfrm>
              <a:off x="1555263" y="2577625"/>
              <a:ext cx="1004900" cy="893275"/>
            </a:xfrm>
            <a:custGeom>
              <a:avLst/>
              <a:gdLst/>
              <a:ahLst/>
              <a:cxnLst/>
              <a:rect l="l" t="t" r="r" b="b"/>
              <a:pathLst>
                <a:path w="40196" h="35731" fill="none" extrusionOk="0">
                  <a:moveTo>
                    <a:pt x="27635" y="0"/>
                  </a:moveTo>
                  <a:lnTo>
                    <a:pt x="12561" y="0"/>
                  </a:lnTo>
                  <a:cubicBezTo>
                    <a:pt x="10835" y="0"/>
                    <a:pt x="9251" y="917"/>
                    <a:pt x="8394" y="2405"/>
                  </a:cubicBezTo>
                  <a:lnTo>
                    <a:pt x="858" y="15467"/>
                  </a:lnTo>
                  <a:cubicBezTo>
                    <a:pt x="0" y="16955"/>
                    <a:pt x="0" y="18788"/>
                    <a:pt x="858" y="20277"/>
                  </a:cubicBezTo>
                  <a:lnTo>
                    <a:pt x="8394" y="33326"/>
                  </a:lnTo>
                  <a:cubicBezTo>
                    <a:pt x="9251" y="34814"/>
                    <a:pt x="10835" y="35731"/>
                    <a:pt x="12561" y="35731"/>
                  </a:cubicBezTo>
                  <a:lnTo>
                    <a:pt x="27635" y="35731"/>
                  </a:lnTo>
                  <a:cubicBezTo>
                    <a:pt x="29349" y="35731"/>
                    <a:pt x="30933" y="34814"/>
                    <a:pt x="31802" y="33326"/>
                  </a:cubicBezTo>
                  <a:lnTo>
                    <a:pt x="39339" y="20277"/>
                  </a:lnTo>
                  <a:cubicBezTo>
                    <a:pt x="40196" y="18788"/>
                    <a:pt x="40196" y="16955"/>
                    <a:pt x="39339" y="15467"/>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05;p29">
              <a:extLst>
                <a:ext uri="{FF2B5EF4-FFF2-40B4-BE49-F238E27FC236}">
                  <a16:creationId xmlns:a16="http://schemas.microsoft.com/office/drawing/2014/main" id="{E5EDC5A5-F1ED-FA42-A03E-EFD415532CCE}"/>
                </a:ext>
              </a:extLst>
            </p:cNvPr>
            <p:cNvSpPr/>
            <p:nvPr/>
          </p:nvSpPr>
          <p:spPr>
            <a:xfrm>
              <a:off x="1614788" y="25252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05"/>
                    <a:pt x="882" y="12240"/>
                    <a:pt x="2298" y="12240"/>
                  </a:cubicBezTo>
                  <a:cubicBezTo>
                    <a:pt x="2953" y="12240"/>
                    <a:pt x="3549" y="11883"/>
                    <a:pt x="3882" y="11324"/>
                  </a:cubicBezTo>
                  <a:lnTo>
                    <a:pt x="6501" y="6776"/>
                  </a:lnTo>
                  <a:cubicBezTo>
                    <a:pt x="7621" y="4847"/>
                    <a:pt x="9668" y="3656"/>
                    <a:pt x="11895" y="3656"/>
                  </a:cubicBezTo>
                  <a:lnTo>
                    <a:pt x="23539" y="3656"/>
                  </a:lnTo>
                  <a:cubicBezTo>
                    <a:pt x="25754" y="3656"/>
                    <a:pt x="27814" y="4847"/>
                    <a:pt x="28921" y="6776"/>
                  </a:cubicBezTo>
                  <a:lnTo>
                    <a:pt x="31552" y="11324"/>
                  </a:lnTo>
                  <a:cubicBezTo>
                    <a:pt x="31874" y="11883"/>
                    <a:pt x="32481" y="12240"/>
                    <a:pt x="33136" y="12240"/>
                  </a:cubicBezTo>
                  <a:cubicBezTo>
                    <a:pt x="34541" y="12240"/>
                    <a:pt x="35422" y="10705"/>
                    <a:pt x="34719" y="9490"/>
                  </a:cubicBezTo>
                  <a:lnTo>
                    <a:pt x="31326" y="3608"/>
                  </a:lnTo>
                  <a:cubicBezTo>
                    <a:pt x="30028" y="1370"/>
                    <a:pt x="27659" y="1"/>
                    <a:pt x="25075"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33" name="Google Shape;1006;p29">
              <a:extLst>
                <a:ext uri="{FF2B5EF4-FFF2-40B4-BE49-F238E27FC236}">
                  <a16:creationId xmlns:a16="http://schemas.microsoft.com/office/drawing/2014/main" id="{62B2A6EB-8AB6-534B-B548-B7E740B0F32E}"/>
                </a:ext>
              </a:extLst>
            </p:cNvPr>
            <p:cNvSpPr/>
            <p:nvPr/>
          </p:nvSpPr>
          <p:spPr>
            <a:xfrm>
              <a:off x="1598713" y="3189600"/>
              <a:ext cx="917700" cy="333700"/>
            </a:xfrm>
            <a:custGeom>
              <a:avLst/>
              <a:gdLst/>
              <a:ahLst/>
              <a:cxnLst/>
              <a:rect l="l" t="t" r="r" b="b"/>
              <a:pathLst>
                <a:path w="36708" h="13348" extrusionOk="0">
                  <a:moveTo>
                    <a:pt x="2287" y="1"/>
                  </a:moveTo>
                  <a:cubicBezTo>
                    <a:pt x="882" y="1"/>
                    <a:pt x="1" y="1525"/>
                    <a:pt x="703" y="2751"/>
                  </a:cubicBezTo>
                  <a:lnTo>
                    <a:pt x="4751" y="9752"/>
                  </a:lnTo>
                  <a:cubicBezTo>
                    <a:pt x="6037" y="11978"/>
                    <a:pt x="8418" y="13347"/>
                    <a:pt x="10990" y="13347"/>
                  </a:cubicBezTo>
                  <a:lnTo>
                    <a:pt x="25718" y="13347"/>
                  </a:lnTo>
                  <a:cubicBezTo>
                    <a:pt x="28302" y="13347"/>
                    <a:pt x="30671" y="11978"/>
                    <a:pt x="31969" y="9752"/>
                  </a:cubicBezTo>
                  <a:lnTo>
                    <a:pt x="36005" y="2751"/>
                  </a:lnTo>
                  <a:cubicBezTo>
                    <a:pt x="36708" y="1525"/>
                    <a:pt x="35827" y="1"/>
                    <a:pt x="34422" y="1"/>
                  </a:cubicBezTo>
                  <a:cubicBezTo>
                    <a:pt x="33767" y="1"/>
                    <a:pt x="33160" y="346"/>
                    <a:pt x="32838" y="917"/>
                  </a:cubicBezTo>
                  <a:lnTo>
                    <a:pt x="29564" y="6585"/>
                  </a:lnTo>
                  <a:cubicBezTo>
                    <a:pt x="28457" y="8514"/>
                    <a:pt x="26397" y="9692"/>
                    <a:pt x="24182" y="9692"/>
                  </a:cubicBezTo>
                  <a:lnTo>
                    <a:pt x="12538" y="9692"/>
                  </a:lnTo>
                  <a:cubicBezTo>
                    <a:pt x="10311" y="9692"/>
                    <a:pt x="8264" y="8514"/>
                    <a:pt x="7144" y="6585"/>
                  </a:cubicBezTo>
                  <a:lnTo>
                    <a:pt x="3882" y="917"/>
                  </a:lnTo>
                  <a:cubicBezTo>
                    <a:pt x="3549" y="346"/>
                    <a:pt x="2941" y="1"/>
                    <a:pt x="2287"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pSp>
        <p:nvGrpSpPr>
          <p:cNvPr id="34" name="Google Shape;1007;p29">
            <a:extLst>
              <a:ext uri="{FF2B5EF4-FFF2-40B4-BE49-F238E27FC236}">
                <a16:creationId xmlns:a16="http://schemas.microsoft.com/office/drawing/2014/main" id="{7FAA9914-6C0B-0147-AB6A-017EAD3B48FE}"/>
              </a:ext>
            </a:extLst>
          </p:cNvPr>
          <p:cNvGrpSpPr/>
          <p:nvPr/>
        </p:nvGrpSpPr>
        <p:grpSpPr>
          <a:xfrm>
            <a:off x="8590366" y="3837944"/>
            <a:ext cx="1668059" cy="1482660"/>
            <a:chOff x="6463613" y="2470775"/>
            <a:chExt cx="1245425" cy="1107000"/>
          </a:xfrm>
        </p:grpSpPr>
        <p:sp>
          <p:nvSpPr>
            <p:cNvPr id="35" name="Google Shape;1008;p29">
              <a:extLst>
                <a:ext uri="{FF2B5EF4-FFF2-40B4-BE49-F238E27FC236}">
                  <a16:creationId xmlns:a16="http://schemas.microsoft.com/office/drawing/2014/main" id="{94544D2B-B2E4-DF42-8457-2CC14DA10732}"/>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36" name="Google Shape;1009;p29">
              <a:extLst>
                <a:ext uri="{FF2B5EF4-FFF2-40B4-BE49-F238E27FC236}">
                  <a16:creationId xmlns:a16="http://schemas.microsoft.com/office/drawing/2014/main" id="{2959C467-0D04-3648-9F6E-A6A0BFBFBD5E}"/>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10;p29">
              <a:extLst>
                <a:ext uri="{FF2B5EF4-FFF2-40B4-BE49-F238E27FC236}">
                  <a16:creationId xmlns:a16="http://schemas.microsoft.com/office/drawing/2014/main" id="{3795D259-0FE7-D648-84E0-8F4683674EE4}"/>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11;p29">
              <a:extLst>
                <a:ext uri="{FF2B5EF4-FFF2-40B4-BE49-F238E27FC236}">
                  <a16:creationId xmlns:a16="http://schemas.microsoft.com/office/drawing/2014/main" id="{2C10AFE3-609A-DB45-987E-A8FF16569F07}"/>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39" name="Google Shape;1012;p29">
              <a:extLst>
                <a:ext uri="{FF2B5EF4-FFF2-40B4-BE49-F238E27FC236}">
                  <a16:creationId xmlns:a16="http://schemas.microsoft.com/office/drawing/2014/main" id="{C10D1BEB-5A07-2746-AE95-BD90250EE509}"/>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pSp>
        <p:nvGrpSpPr>
          <p:cNvPr id="40" name="Google Shape;1013;p29">
            <a:extLst>
              <a:ext uri="{FF2B5EF4-FFF2-40B4-BE49-F238E27FC236}">
                <a16:creationId xmlns:a16="http://schemas.microsoft.com/office/drawing/2014/main" id="{ADE69CEF-B557-DB44-A699-CB1F68DEEC70}"/>
              </a:ext>
            </a:extLst>
          </p:cNvPr>
          <p:cNvGrpSpPr/>
          <p:nvPr/>
        </p:nvGrpSpPr>
        <p:grpSpPr>
          <a:xfrm>
            <a:off x="3816229" y="4920617"/>
            <a:ext cx="1668025" cy="1482693"/>
            <a:chOff x="3111113" y="3131250"/>
            <a:chExt cx="1245400" cy="1107025"/>
          </a:xfrm>
        </p:grpSpPr>
        <p:sp>
          <p:nvSpPr>
            <p:cNvPr id="41" name="Google Shape;1014;p29">
              <a:extLst>
                <a:ext uri="{FF2B5EF4-FFF2-40B4-BE49-F238E27FC236}">
                  <a16:creationId xmlns:a16="http://schemas.microsoft.com/office/drawing/2014/main" id="{D995A3FE-F5B4-A94F-94C9-54B0F5C97C40}"/>
                </a:ext>
              </a:extLst>
            </p:cNvPr>
            <p:cNvSpPr/>
            <p:nvPr/>
          </p:nvSpPr>
          <p:spPr>
            <a:xfrm>
              <a:off x="3111113" y="3131250"/>
              <a:ext cx="1245400" cy="1107025"/>
            </a:xfrm>
            <a:custGeom>
              <a:avLst/>
              <a:gdLst/>
              <a:ahLst/>
              <a:cxnLst/>
              <a:rect l="l" t="t" r="r" b="b"/>
              <a:pathLst>
                <a:path w="49816" h="44281" extrusionOk="0">
                  <a:moveTo>
                    <a:pt x="15574" y="1"/>
                  </a:moveTo>
                  <a:cubicBezTo>
                    <a:pt x="13442" y="1"/>
                    <a:pt x="11478" y="1144"/>
                    <a:pt x="10406" y="2989"/>
                  </a:cubicBezTo>
                  <a:lnTo>
                    <a:pt x="1072" y="19158"/>
                  </a:lnTo>
                  <a:cubicBezTo>
                    <a:pt x="0" y="21004"/>
                    <a:pt x="0" y="23278"/>
                    <a:pt x="1072" y="25123"/>
                  </a:cubicBezTo>
                  <a:lnTo>
                    <a:pt x="10406" y="41304"/>
                  </a:lnTo>
                  <a:cubicBezTo>
                    <a:pt x="11478" y="43149"/>
                    <a:pt x="13442" y="44280"/>
                    <a:pt x="15574" y="44280"/>
                  </a:cubicBezTo>
                  <a:lnTo>
                    <a:pt x="34255" y="44280"/>
                  </a:lnTo>
                  <a:cubicBezTo>
                    <a:pt x="36386" y="44280"/>
                    <a:pt x="38350" y="43149"/>
                    <a:pt x="39410" y="41304"/>
                  </a:cubicBezTo>
                  <a:lnTo>
                    <a:pt x="48756" y="25123"/>
                  </a:lnTo>
                  <a:cubicBezTo>
                    <a:pt x="49816" y="23278"/>
                    <a:pt x="49816" y="21004"/>
                    <a:pt x="48756" y="19158"/>
                  </a:cubicBezTo>
                  <a:lnTo>
                    <a:pt x="39410" y="2989"/>
                  </a:lnTo>
                  <a:cubicBezTo>
                    <a:pt x="38350" y="1144"/>
                    <a:pt x="36386" y="1"/>
                    <a:pt x="34255"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0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المعلومات والاتصال</a:t>
              </a:r>
              <a:endParaRPr sz="2400" b="1" dirty="0">
                <a:latin typeface="Calibri" panose="020F0502020204030204" pitchFamily="34" charset="0"/>
                <a:cs typeface="Calibri" panose="020F0502020204030204" pitchFamily="34" charset="0"/>
              </a:endParaRPr>
            </a:p>
          </p:txBody>
        </p:sp>
        <p:sp>
          <p:nvSpPr>
            <p:cNvPr id="42" name="Google Shape;1015;p29">
              <a:extLst>
                <a:ext uri="{FF2B5EF4-FFF2-40B4-BE49-F238E27FC236}">
                  <a16:creationId xmlns:a16="http://schemas.microsoft.com/office/drawing/2014/main" id="{680CDA52-211D-3441-84E3-809F221C02FA}"/>
                </a:ext>
              </a:extLst>
            </p:cNvPr>
            <p:cNvSpPr/>
            <p:nvPr/>
          </p:nvSpPr>
          <p:spPr>
            <a:xfrm>
              <a:off x="3212613" y="3221450"/>
              <a:ext cx="1042400" cy="926625"/>
            </a:xfrm>
            <a:custGeom>
              <a:avLst/>
              <a:gdLst/>
              <a:ahLst/>
              <a:cxnLst/>
              <a:rect l="l" t="t" r="r" b="b"/>
              <a:pathLst>
                <a:path w="41696" h="37065" fill="none" extrusionOk="0">
                  <a:moveTo>
                    <a:pt x="28671" y="1"/>
                  </a:moveTo>
                  <a:lnTo>
                    <a:pt x="13038" y="1"/>
                  </a:lnTo>
                  <a:cubicBezTo>
                    <a:pt x="11252" y="1"/>
                    <a:pt x="9609" y="953"/>
                    <a:pt x="8716" y="2501"/>
                  </a:cubicBezTo>
                  <a:lnTo>
                    <a:pt x="893" y="16038"/>
                  </a:lnTo>
                  <a:cubicBezTo>
                    <a:pt x="0" y="17586"/>
                    <a:pt x="0" y="19491"/>
                    <a:pt x="893" y="21027"/>
                  </a:cubicBezTo>
                  <a:lnTo>
                    <a:pt x="8716" y="34576"/>
                  </a:lnTo>
                  <a:cubicBezTo>
                    <a:pt x="9609" y="36112"/>
                    <a:pt x="11252" y="37065"/>
                    <a:pt x="13038" y="37065"/>
                  </a:cubicBezTo>
                  <a:lnTo>
                    <a:pt x="28671" y="37065"/>
                  </a:lnTo>
                  <a:cubicBezTo>
                    <a:pt x="30456" y="37065"/>
                    <a:pt x="32100" y="36112"/>
                    <a:pt x="32993" y="34576"/>
                  </a:cubicBezTo>
                  <a:lnTo>
                    <a:pt x="40803" y="21027"/>
                  </a:lnTo>
                  <a:cubicBezTo>
                    <a:pt x="41696" y="19491"/>
                    <a:pt x="41696" y="17586"/>
                    <a:pt x="40803" y="16038"/>
                  </a:cubicBezTo>
                  <a:lnTo>
                    <a:pt x="32993" y="2501"/>
                  </a:lnTo>
                  <a:cubicBezTo>
                    <a:pt x="32100" y="953"/>
                    <a:pt x="30456"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16;p29">
              <a:extLst>
                <a:ext uri="{FF2B5EF4-FFF2-40B4-BE49-F238E27FC236}">
                  <a16:creationId xmlns:a16="http://schemas.microsoft.com/office/drawing/2014/main" id="{250E5531-292B-A845-8A5D-8FC679B9F51A}"/>
                </a:ext>
              </a:extLst>
            </p:cNvPr>
            <p:cNvSpPr/>
            <p:nvPr/>
          </p:nvSpPr>
          <p:spPr>
            <a:xfrm>
              <a:off x="3231363" y="3238125"/>
              <a:ext cx="1004900" cy="893275"/>
            </a:xfrm>
            <a:custGeom>
              <a:avLst/>
              <a:gdLst/>
              <a:ahLst/>
              <a:cxnLst/>
              <a:rect l="l" t="t" r="r" b="b"/>
              <a:pathLst>
                <a:path w="40196" h="35731" fill="none" extrusionOk="0">
                  <a:moveTo>
                    <a:pt x="27635" y="0"/>
                  </a:moveTo>
                  <a:lnTo>
                    <a:pt x="12561" y="0"/>
                  </a:lnTo>
                  <a:cubicBezTo>
                    <a:pt x="10847" y="0"/>
                    <a:pt x="9263" y="917"/>
                    <a:pt x="8394" y="2405"/>
                  </a:cubicBezTo>
                  <a:lnTo>
                    <a:pt x="858" y="15466"/>
                  </a:lnTo>
                  <a:cubicBezTo>
                    <a:pt x="0" y="16955"/>
                    <a:pt x="0" y="18788"/>
                    <a:pt x="858" y="20277"/>
                  </a:cubicBezTo>
                  <a:lnTo>
                    <a:pt x="8394" y="33326"/>
                  </a:lnTo>
                  <a:cubicBezTo>
                    <a:pt x="9263" y="34814"/>
                    <a:pt x="10847" y="35731"/>
                    <a:pt x="12561" y="35731"/>
                  </a:cubicBezTo>
                  <a:lnTo>
                    <a:pt x="27635" y="35731"/>
                  </a:lnTo>
                  <a:cubicBezTo>
                    <a:pt x="29361" y="35731"/>
                    <a:pt x="30945" y="34814"/>
                    <a:pt x="31802" y="33326"/>
                  </a:cubicBezTo>
                  <a:lnTo>
                    <a:pt x="39339" y="20277"/>
                  </a:lnTo>
                  <a:cubicBezTo>
                    <a:pt x="40196" y="18788"/>
                    <a:pt x="40196" y="16955"/>
                    <a:pt x="39339" y="15466"/>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17;p29">
              <a:extLst>
                <a:ext uri="{FF2B5EF4-FFF2-40B4-BE49-F238E27FC236}">
                  <a16:creationId xmlns:a16="http://schemas.microsoft.com/office/drawing/2014/main" id="{A3181D3C-26D1-EA4E-B64C-9672267E5503}"/>
                </a:ext>
              </a:extLst>
            </p:cNvPr>
            <p:cNvSpPr/>
            <p:nvPr/>
          </p:nvSpPr>
          <p:spPr>
            <a:xfrm>
              <a:off x="3291188" y="3185725"/>
              <a:ext cx="885550" cy="306025"/>
            </a:xfrm>
            <a:custGeom>
              <a:avLst/>
              <a:gdLst/>
              <a:ahLst/>
              <a:cxnLst/>
              <a:rect l="l" t="t" r="r" b="b"/>
              <a:pathLst>
                <a:path w="35422" h="12241" extrusionOk="0">
                  <a:moveTo>
                    <a:pt x="10347" y="1"/>
                  </a:moveTo>
                  <a:cubicBezTo>
                    <a:pt x="7763" y="1"/>
                    <a:pt x="5394" y="1370"/>
                    <a:pt x="4108" y="3608"/>
                  </a:cubicBezTo>
                  <a:lnTo>
                    <a:pt x="703" y="9490"/>
                  </a:lnTo>
                  <a:cubicBezTo>
                    <a:pt x="1" y="10716"/>
                    <a:pt x="882" y="12240"/>
                    <a:pt x="2287" y="12240"/>
                  </a:cubicBezTo>
                  <a:cubicBezTo>
                    <a:pt x="2941" y="12240"/>
                    <a:pt x="3549" y="11883"/>
                    <a:pt x="3870" y="11324"/>
                  </a:cubicBezTo>
                  <a:lnTo>
                    <a:pt x="6501" y="6775"/>
                  </a:lnTo>
                  <a:cubicBezTo>
                    <a:pt x="7609" y="4847"/>
                    <a:pt x="9668" y="3656"/>
                    <a:pt x="11883" y="3656"/>
                  </a:cubicBezTo>
                  <a:lnTo>
                    <a:pt x="23527" y="3656"/>
                  </a:lnTo>
                  <a:cubicBezTo>
                    <a:pt x="25754" y="3656"/>
                    <a:pt x="27802" y="4847"/>
                    <a:pt x="28921" y="6775"/>
                  </a:cubicBezTo>
                  <a:lnTo>
                    <a:pt x="31540" y="11324"/>
                  </a:lnTo>
                  <a:cubicBezTo>
                    <a:pt x="31874" y="11883"/>
                    <a:pt x="32481" y="12240"/>
                    <a:pt x="33124" y="12240"/>
                  </a:cubicBezTo>
                  <a:cubicBezTo>
                    <a:pt x="34541" y="12240"/>
                    <a:pt x="35422" y="10716"/>
                    <a:pt x="34719" y="9490"/>
                  </a:cubicBezTo>
                  <a:lnTo>
                    <a:pt x="31314" y="3608"/>
                  </a:lnTo>
                  <a:cubicBezTo>
                    <a:pt x="30028" y="1370"/>
                    <a:pt x="27647" y="1"/>
                    <a:pt x="25075" y="1"/>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45" name="Google Shape;1018;p29">
              <a:extLst>
                <a:ext uri="{FF2B5EF4-FFF2-40B4-BE49-F238E27FC236}">
                  <a16:creationId xmlns:a16="http://schemas.microsoft.com/office/drawing/2014/main" id="{17CA3EA3-778A-1744-9348-B2E5D3CFB566}"/>
                </a:ext>
              </a:extLst>
            </p:cNvPr>
            <p:cNvSpPr/>
            <p:nvPr/>
          </p:nvSpPr>
          <p:spPr>
            <a:xfrm>
              <a:off x="3275113" y="3850100"/>
              <a:ext cx="917700" cy="334000"/>
            </a:xfrm>
            <a:custGeom>
              <a:avLst/>
              <a:gdLst/>
              <a:ahLst/>
              <a:cxnLst/>
              <a:rect l="l" t="t" r="r" b="b"/>
              <a:pathLst>
                <a:path w="36708" h="13360" extrusionOk="0">
                  <a:moveTo>
                    <a:pt x="2287" y="0"/>
                  </a:moveTo>
                  <a:cubicBezTo>
                    <a:pt x="882" y="0"/>
                    <a:pt x="1" y="1524"/>
                    <a:pt x="703" y="2751"/>
                  </a:cubicBezTo>
                  <a:lnTo>
                    <a:pt x="4739" y="9752"/>
                  </a:lnTo>
                  <a:cubicBezTo>
                    <a:pt x="6037" y="11978"/>
                    <a:pt x="8406" y="13359"/>
                    <a:pt x="10990" y="13359"/>
                  </a:cubicBezTo>
                  <a:lnTo>
                    <a:pt x="25718" y="13359"/>
                  </a:lnTo>
                  <a:cubicBezTo>
                    <a:pt x="28290" y="13359"/>
                    <a:pt x="30671" y="11978"/>
                    <a:pt x="31957" y="9752"/>
                  </a:cubicBezTo>
                  <a:lnTo>
                    <a:pt x="36005" y="2751"/>
                  </a:lnTo>
                  <a:cubicBezTo>
                    <a:pt x="36708" y="1524"/>
                    <a:pt x="35827" y="0"/>
                    <a:pt x="34422" y="0"/>
                  </a:cubicBezTo>
                  <a:cubicBezTo>
                    <a:pt x="33767" y="0"/>
                    <a:pt x="33160" y="346"/>
                    <a:pt x="32838" y="917"/>
                  </a:cubicBezTo>
                  <a:lnTo>
                    <a:pt x="29564" y="6585"/>
                  </a:lnTo>
                  <a:cubicBezTo>
                    <a:pt x="28445" y="8513"/>
                    <a:pt x="26397" y="9692"/>
                    <a:pt x="24170" y="9692"/>
                  </a:cubicBezTo>
                  <a:lnTo>
                    <a:pt x="12526" y="9692"/>
                  </a:lnTo>
                  <a:cubicBezTo>
                    <a:pt x="10311" y="9692"/>
                    <a:pt x="8252" y="8513"/>
                    <a:pt x="7144" y="6585"/>
                  </a:cubicBezTo>
                  <a:lnTo>
                    <a:pt x="3870" y="917"/>
                  </a:lnTo>
                  <a:cubicBezTo>
                    <a:pt x="3549" y="346"/>
                    <a:pt x="2941" y="0"/>
                    <a:pt x="2287" y="0"/>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pSp>
        <p:nvGrpSpPr>
          <p:cNvPr id="46" name="Google Shape;1019;p29">
            <a:extLst>
              <a:ext uri="{FF2B5EF4-FFF2-40B4-BE49-F238E27FC236}">
                <a16:creationId xmlns:a16="http://schemas.microsoft.com/office/drawing/2014/main" id="{3EC1E84F-7B6F-4F44-A9A6-2CC1FC148E37}"/>
              </a:ext>
            </a:extLst>
          </p:cNvPr>
          <p:cNvGrpSpPr/>
          <p:nvPr/>
        </p:nvGrpSpPr>
        <p:grpSpPr>
          <a:xfrm>
            <a:off x="6722159" y="4920617"/>
            <a:ext cx="1668025" cy="1482693"/>
            <a:chOff x="4787513" y="3131250"/>
            <a:chExt cx="1245400" cy="1107025"/>
          </a:xfrm>
        </p:grpSpPr>
        <p:sp>
          <p:nvSpPr>
            <p:cNvPr id="47" name="Google Shape;1020;p29">
              <a:extLst>
                <a:ext uri="{FF2B5EF4-FFF2-40B4-BE49-F238E27FC236}">
                  <a16:creationId xmlns:a16="http://schemas.microsoft.com/office/drawing/2014/main" id="{A18F2023-B17F-1B49-AC5D-783B1D84D8C3}"/>
                </a:ext>
              </a:extLst>
            </p:cNvPr>
            <p:cNvSpPr/>
            <p:nvPr/>
          </p:nvSpPr>
          <p:spPr>
            <a:xfrm>
              <a:off x="4787513" y="3131250"/>
              <a:ext cx="1245400" cy="1107025"/>
            </a:xfrm>
            <a:custGeom>
              <a:avLst/>
              <a:gdLst/>
              <a:ahLst/>
              <a:cxnLst/>
              <a:rect l="l" t="t" r="r" b="b"/>
              <a:pathLst>
                <a:path w="49816" h="44281" extrusionOk="0">
                  <a:moveTo>
                    <a:pt x="15562" y="1"/>
                  </a:moveTo>
                  <a:cubicBezTo>
                    <a:pt x="13431" y="1"/>
                    <a:pt x="11466" y="1144"/>
                    <a:pt x="10406" y="2989"/>
                  </a:cubicBezTo>
                  <a:lnTo>
                    <a:pt x="1060" y="19158"/>
                  </a:lnTo>
                  <a:cubicBezTo>
                    <a:pt x="0" y="21004"/>
                    <a:pt x="0" y="23278"/>
                    <a:pt x="1060" y="25123"/>
                  </a:cubicBezTo>
                  <a:lnTo>
                    <a:pt x="10406" y="41304"/>
                  </a:lnTo>
                  <a:cubicBezTo>
                    <a:pt x="11466" y="43149"/>
                    <a:pt x="13431" y="44280"/>
                    <a:pt x="15562" y="44280"/>
                  </a:cubicBezTo>
                  <a:lnTo>
                    <a:pt x="34243" y="44280"/>
                  </a:lnTo>
                  <a:cubicBezTo>
                    <a:pt x="36374" y="44280"/>
                    <a:pt x="38338" y="43149"/>
                    <a:pt x="39410" y="41304"/>
                  </a:cubicBezTo>
                  <a:lnTo>
                    <a:pt x="48744" y="25123"/>
                  </a:lnTo>
                  <a:cubicBezTo>
                    <a:pt x="49816" y="23278"/>
                    <a:pt x="49816" y="21004"/>
                    <a:pt x="48744" y="19158"/>
                  </a:cubicBezTo>
                  <a:lnTo>
                    <a:pt x="39410" y="2989"/>
                  </a:lnTo>
                  <a:cubicBezTo>
                    <a:pt x="38338" y="1144"/>
                    <a:pt x="36374" y="1"/>
                    <a:pt x="34243"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الأنشطة الرقابية</a:t>
              </a:r>
              <a:endParaRPr sz="2800" b="1" dirty="0">
                <a:latin typeface="Calibri" panose="020F0502020204030204" pitchFamily="34" charset="0"/>
                <a:cs typeface="Calibri" panose="020F0502020204030204" pitchFamily="34" charset="0"/>
              </a:endParaRPr>
            </a:p>
          </p:txBody>
        </p:sp>
        <p:sp>
          <p:nvSpPr>
            <p:cNvPr id="48" name="Google Shape;1021;p29">
              <a:extLst>
                <a:ext uri="{FF2B5EF4-FFF2-40B4-BE49-F238E27FC236}">
                  <a16:creationId xmlns:a16="http://schemas.microsoft.com/office/drawing/2014/main" id="{AC3C7335-B2F7-974D-AD2A-F6F9EAE564D3}"/>
                </a:ext>
              </a:extLst>
            </p:cNvPr>
            <p:cNvSpPr/>
            <p:nvPr/>
          </p:nvSpPr>
          <p:spPr>
            <a:xfrm>
              <a:off x="4889013" y="3221450"/>
              <a:ext cx="1042400" cy="926625"/>
            </a:xfrm>
            <a:custGeom>
              <a:avLst/>
              <a:gdLst/>
              <a:ahLst/>
              <a:cxnLst/>
              <a:rect l="l" t="t" r="r" b="b"/>
              <a:pathLst>
                <a:path w="41696" h="37065" fill="none" extrusionOk="0">
                  <a:moveTo>
                    <a:pt x="28659" y="1"/>
                  </a:moveTo>
                  <a:lnTo>
                    <a:pt x="13026" y="1"/>
                  </a:lnTo>
                  <a:cubicBezTo>
                    <a:pt x="11240" y="1"/>
                    <a:pt x="9597" y="953"/>
                    <a:pt x="8704" y="2501"/>
                  </a:cubicBezTo>
                  <a:lnTo>
                    <a:pt x="881" y="16038"/>
                  </a:lnTo>
                  <a:cubicBezTo>
                    <a:pt x="0" y="17586"/>
                    <a:pt x="0" y="19491"/>
                    <a:pt x="881" y="21027"/>
                  </a:cubicBezTo>
                  <a:lnTo>
                    <a:pt x="8704" y="34576"/>
                  </a:lnTo>
                  <a:cubicBezTo>
                    <a:pt x="9597" y="36112"/>
                    <a:pt x="11240" y="37065"/>
                    <a:pt x="13026" y="37065"/>
                  </a:cubicBezTo>
                  <a:lnTo>
                    <a:pt x="28659" y="37065"/>
                  </a:lnTo>
                  <a:cubicBezTo>
                    <a:pt x="30445" y="37065"/>
                    <a:pt x="32088" y="36112"/>
                    <a:pt x="32981" y="34576"/>
                  </a:cubicBezTo>
                  <a:lnTo>
                    <a:pt x="40803" y="21027"/>
                  </a:lnTo>
                  <a:cubicBezTo>
                    <a:pt x="41696" y="19491"/>
                    <a:pt x="41696" y="17586"/>
                    <a:pt x="40803" y="16038"/>
                  </a:cubicBezTo>
                  <a:lnTo>
                    <a:pt x="32981" y="2501"/>
                  </a:lnTo>
                  <a:cubicBezTo>
                    <a:pt x="32088" y="953"/>
                    <a:pt x="30445"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22;p29">
              <a:extLst>
                <a:ext uri="{FF2B5EF4-FFF2-40B4-BE49-F238E27FC236}">
                  <a16:creationId xmlns:a16="http://schemas.microsoft.com/office/drawing/2014/main" id="{B76AEBEE-E18B-5C45-9FE8-6F2F31C0BAD4}"/>
                </a:ext>
              </a:extLst>
            </p:cNvPr>
            <p:cNvSpPr/>
            <p:nvPr/>
          </p:nvSpPr>
          <p:spPr>
            <a:xfrm>
              <a:off x="4907763" y="3238125"/>
              <a:ext cx="1004900" cy="893275"/>
            </a:xfrm>
            <a:custGeom>
              <a:avLst/>
              <a:gdLst/>
              <a:ahLst/>
              <a:cxnLst/>
              <a:rect l="l" t="t" r="r" b="b"/>
              <a:pathLst>
                <a:path w="40196" h="35731" fill="none" extrusionOk="0">
                  <a:moveTo>
                    <a:pt x="27635" y="0"/>
                  </a:moveTo>
                  <a:lnTo>
                    <a:pt x="12561" y="0"/>
                  </a:lnTo>
                  <a:cubicBezTo>
                    <a:pt x="10835" y="0"/>
                    <a:pt x="9252" y="917"/>
                    <a:pt x="8394" y="2405"/>
                  </a:cubicBezTo>
                  <a:lnTo>
                    <a:pt x="858" y="15466"/>
                  </a:lnTo>
                  <a:cubicBezTo>
                    <a:pt x="0" y="16955"/>
                    <a:pt x="0" y="18788"/>
                    <a:pt x="858" y="20277"/>
                  </a:cubicBezTo>
                  <a:lnTo>
                    <a:pt x="8394" y="33326"/>
                  </a:lnTo>
                  <a:cubicBezTo>
                    <a:pt x="9252" y="34814"/>
                    <a:pt x="10835" y="35731"/>
                    <a:pt x="12561" y="35731"/>
                  </a:cubicBezTo>
                  <a:lnTo>
                    <a:pt x="27635" y="35731"/>
                  </a:lnTo>
                  <a:cubicBezTo>
                    <a:pt x="29349" y="35731"/>
                    <a:pt x="30933" y="34814"/>
                    <a:pt x="31802" y="33326"/>
                  </a:cubicBezTo>
                  <a:lnTo>
                    <a:pt x="39339" y="20277"/>
                  </a:lnTo>
                  <a:cubicBezTo>
                    <a:pt x="40196" y="18788"/>
                    <a:pt x="40196" y="16955"/>
                    <a:pt x="39339" y="15466"/>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23;p29">
              <a:extLst>
                <a:ext uri="{FF2B5EF4-FFF2-40B4-BE49-F238E27FC236}">
                  <a16:creationId xmlns:a16="http://schemas.microsoft.com/office/drawing/2014/main" id="{F00BD0DB-8F4B-8D45-9AB4-5A07E5058533}"/>
                </a:ext>
              </a:extLst>
            </p:cNvPr>
            <p:cNvSpPr/>
            <p:nvPr/>
          </p:nvSpPr>
          <p:spPr>
            <a:xfrm>
              <a:off x="4967288" y="31857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16"/>
                    <a:pt x="882" y="12240"/>
                    <a:pt x="2299" y="12240"/>
                  </a:cubicBezTo>
                  <a:cubicBezTo>
                    <a:pt x="2941" y="12240"/>
                    <a:pt x="3549" y="11883"/>
                    <a:pt x="3882" y="11324"/>
                  </a:cubicBezTo>
                  <a:lnTo>
                    <a:pt x="6501" y="6775"/>
                  </a:lnTo>
                  <a:cubicBezTo>
                    <a:pt x="7621" y="4847"/>
                    <a:pt x="9669" y="3656"/>
                    <a:pt x="11895" y="3656"/>
                  </a:cubicBezTo>
                  <a:lnTo>
                    <a:pt x="23539" y="3656"/>
                  </a:lnTo>
                  <a:cubicBezTo>
                    <a:pt x="25754" y="3656"/>
                    <a:pt x="27814" y="4847"/>
                    <a:pt x="28921" y="6775"/>
                  </a:cubicBezTo>
                  <a:lnTo>
                    <a:pt x="31552" y="11324"/>
                  </a:lnTo>
                  <a:cubicBezTo>
                    <a:pt x="31874" y="11883"/>
                    <a:pt x="32481" y="12240"/>
                    <a:pt x="33136" y="12240"/>
                  </a:cubicBezTo>
                  <a:cubicBezTo>
                    <a:pt x="34541" y="12240"/>
                    <a:pt x="35422" y="10716"/>
                    <a:pt x="34719" y="9490"/>
                  </a:cubicBezTo>
                  <a:lnTo>
                    <a:pt x="31326" y="3608"/>
                  </a:lnTo>
                  <a:cubicBezTo>
                    <a:pt x="30028" y="1370"/>
                    <a:pt x="27659" y="1"/>
                    <a:pt x="25075" y="1"/>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51" name="Google Shape;1024;p29">
              <a:extLst>
                <a:ext uri="{FF2B5EF4-FFF2-40B4-BE49-F238E27FC236}">
                  <a16:creationId xmlns:a16="http://schemas.microsoft.com/office/drawing/2014/main" id="{BF52BFD2-8C31-8641-B0A5-B418C050CC9D}"/>
                </a:ext>
              </a:extLst>
            </p:cNvPr>
            <p:cNvSpPr/>
            <p:nvPr/>
          </p:nvSpPr>
          <p:spPr>
            <a:xfrm>
              <a:off x="4951213" y="3850100"/>
              <a:ext cx="917700" cy="334000"/>
            </a:xfrm>
            <a:custGeom>
              <a:avLst/>
              <a:gdLst/>
              <a:ahLst/>
              <a:cxnLst/>
              <a:rect l="l" t="t" r="r" b="b"/>
              <a:pathLst>
                <a:path w="36708" h="13360" extrusionOk="0">
                  <a:moveTo>
                    <a:pt x="2287" y="0"/>
                  </a:moveTo>
                  <a:cubicBezTo>
                    <a:pt x="882" y="0"/>
                    <a:pt x="1" y="1524"/>
                    <a:pt x="703" y="2751"/>
                  </a:cubicBezTo>
                  <a:lnTo>
                    <a:pt x="4751" y="9752"/>
                  </a:lnTo>
                  <a:cubicBezTo>
                    <a:pt x="6037" y="11978"/>
                    <a:pt x="8418" y="13359"/>
                    <a:pt x="10990" y="13359"/>
                  </a:cubicBezTo>
                  <a:lnTo>
                    <a:pt x="25718" y="13359"/>
                  </a:lnTo>
                  <a:cubicBezTo>
                    <a:pt x="28302" y="13359"/>
                    <a:pt x="30671" y="11978"/>
                    <a:pt x="31957" y="9752"/>
                  </a:cubicBezTo>
                  <a:lnTo>
                    <a:pt x="36005" y="2751"/>
                  </a:lnTo>
                  <a:cubicBezTo>
                    <a:pt x="36708" y="1524"/>
                    <a:pt x="35827" y="0"/>
                    <a:pt x="34422" y="0"/>
                  </a:cubicBezTo>
                  <a:cubicBezTo>
                    <a:pt x="33767" y="0"/>
                    <a:pt x="33160" y="346"/>
                    <a:pt x="32838" y="917"/>
                  </a:cubicBezTo>
                  <a:lnTo>
                    <a:pt x="29564" y="6585"/>
                  </a:lnTo>
                  <a:cubicBezTo>
                    <a:pt x="28457" y="8513"/>
                    <a:pt x="26397" y="9692"/>
                    <a:pt x="24182" y="9692"/>
                  </a:cubicBezTo>
                  <a:lnTo>
                    <a:pt x="12538" y="9692"/>
                  </a:lnTo>
                  <a:cubicBezTo>
                    <a:pt x="10312" y="9692"/>
                    <a:pt x="8264" y="8513"/>
                    <a:pt x="7144" y="6585"/>
                  </a:cubicBezTo>
                  <a:lnTo>
                    <a:pt x="3870" y="917"/>
                  </a:lnTo>
                  <a:cubicBezTo>
                    <a:pt x="3549" y="346"/>
                    <a:pt x="2942" y="0"/>
                    <a:pt x="2287" y="0"/>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pic>
        <p:nvPicPr>
          <p:cNvPr id="52" name="صورة 51">
            <a:extLst>
              <a:ext uri="{FF2B5EF4-FFF2-40B4-BE49-F238E27FC236}">
                <a16:creationId xmlns:a16="http://schemas.microsoft.com/office/drawing/2014/main" id="{B18BD1D1-2E25-9C4B-A7BF-CC326951BD79}"/>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69277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grpSp>
        <p:nvGrpSpPr>
          <p:cNvPr id="9" name="Google Shape;993;p29">
            <a:extLst>
              <a:ext uri="{FF2B5EF4-FFF2-40B4-BE49-F238E27FC236}">
                <a16:creationId xmlns:a16="http://schemas.microsoft.com/office/drawing/2014/main" id="{6FC61A9D-31A4-7D45-B5F0-2884C126344B}"/>
              </a:ext>
            </a:extLst>
          </p:cNvPr>
          <p:cNvGrpSpPr/>
          <p:nvPr/>
        </p:nvGrpSpPr>
        <p:grpSpPr>
          <a:xfrm>
            <a:off x="3845614" y="1916348"/>
            <a:ext cx="4500771" cy="4001583"/>
            <a:chOff x="3729338" y="1270325"/>
            <a:chExt cx="1685350" cy="1498425"/>
          </a:xfrm>
        </p:grpSpPr>
        <p:sp>
          <p:nvSpPr>
            <p:cNvPr id="10" name="Google Shape;994;p29">
              <a:extLst>
                <a:ext uri="{FF2B5EF4-FFF2-40B4-BE49-F238E27FC236}">
                  <a16:creationId xmlns:a16="http://schemas.microsoft.com/office/drawing/2014/main" id="{C3E1F5A5-05F4-7940-8085-C7033D4007DD}"/>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5;p29">
              <a:extLst>
                <a:ext uri="{FF2B5EF4-FFF2-40B4-BE49-F238E27FC236}">
                  <a16:creationId xmlns:a16="http://schemas.microsoft.com/office/drawing/2014/main" id="{06B45F51-AE73-094F-B133-91DC68DEB11B}"/>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44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4800" b="1" dirty="0">
                <a:latin typeface="Calibri" panose="020F0502020204030204" pitchFamily="34" charset="0"/>
                <a:cs typeface="Calibri" panose="020F0502020204030204" pitchFamily="34" charset="0"/>
              </a:endParaRPr>
            </a:p>
          </p:txBody>
        </p:sp>
        <p:sp>
          <p:nvSpPr>
            <p:cNvPr id="12" name="Google Shape;996;p29">
              <a:extLst>
                <a:ext uri="{FF2B5EF4-FFF2-40B4-BE49-F238E27FC236}">
                  <a16:creationId xmlns:a16="http://schemas.microsoft.com/office/drawing/2014/main" id="{652412B9-F740-A541-B87C-A2AF81DB5F2E}"/>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7;p29">
              <a:extLst>
                <a:ext uri="{FF2B5EF4-FFF2-40B4-BE49-F238E27FC236}">
                  <a16:creationId xmlns:a16="http://schemas.microsoft.com/office/drawing/2014/main" id="{31BA67C3-CC49-8F44-B0A5-B1566515C981}"/>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8;p29">
              <a:extLst>
                <a:ext uri="{FF2B5EF4-FFF2-40B4-BE49-F238E27FC236}">
                  <a16:creationId xmlns:a16="http://schemas.microsoft.com/office/drawing/2014/main" id="{2477DA9E-0931-4247-A569-94B7AF9E0C8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9;p29">
              <a:extLst>
                <a:ext uri="{FF2B5EF4-FFF2-40B4-BE49-F238E27FC236}">
                  <a16:creationId xmlns:a16="http://schemas.microsoft.com/office/drawing/2014/main" id="{F3553A66-8D32-734E-A426-D9C96CAFA53A}"/>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0;p29">
              <a:extLst>
                <a:ext uri="{FF2B5EF4-FFF2-40B4-BE49-F238E27FC236}">
                  <a16:creationId xmlns:a16="http://schemas.microsoft.com/office/drawing/2014/main" id="{7A5B4563-5A7A-3242-8D3D-036231253F6A}"/>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847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7" name="Google Shape;993;p29">
            <a:extLst>
              <a:ext uri="{FF2B5EF4-FFF2-40B4-BE49-F238E27FC236}">
                <a16:creationId xmlns:a16="http://schemas.microsoft.com/office/drawing/2014/main" id="{3346E797-AFD9-5849-8275-3C414C53E19B}"/>
              </a:ext>
            </a:extLst>
          </p:cNvPr>
          <p:cNvGrpSpPr/>
          <p:nvPr/>
        </p:nvGrpSpPr>
        <p:grpSpPr>
          <a:xfrm>
            <a:off x="-1" y="0"/>
            <a:ext cx="2257274" cy="2006915"/>
            <a:chOff x="3729338" y="1270325"/>
            <a:chExt cx="1685351" cy="1498425"/>
          </a:xfrm>
        </p:grpSpPr>
        <p:sp>
          <p:nvSpPr>
            <p:cNvPr id="9" name="Google Shape;994;p29">
              <a:extLst>
                <a:ext uri="{FF2B5EF4-FFF2-40B4-BE49-F238E27FC236}">
                  <a16:creationId xmlns:a16="http://schemas.microsoft.com/office/drawing/2014/main" id="{FCFF5A2F-DD12-B440-BC05-5610010A8B64}"/>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29">
              <a:extLst>
                <a:ext uri="{FF2B5EF4-FFF2-40B4-BE49-F238E27FC236}">
                  <a16:creationId xmlns:a16="http://schemas.microsoft.com/office/drawing/2014/main" id="{C8000156-5DD0-394A-8BBF-BD674E159839}"/>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11" name="Google Shape;996;p29">
              <a:extLst>
                <a:ext uri="{FF2B5EF4-FFF2-40B4-BE49-F238E27FC236}">
                  <a16:creationId xmlns:a16="http://schemas.microsoft.com/office/drawing/2014/main" id="{E9351E80-9616-1E42-85A4-8356C6579066}"/>
                </a:ext>
              </a:extLst>
            </p:cNvPr>
            <p:cNvSpPr/>
            <p:nvPr/>
          </p:nvSpPr>
          <p:spPr>
            <a:xfrm>
              <a:off x="3729339"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2" name="Google Shape;997;p29">
              <a:extLst>
                <a:ext uri="{FF2B5EF4-FFF2-40B4-BE49-F238E27FC236}">
                  <a16:creationId xmlns:a16="http://schemas.microsoft.com/office/drawing/2014/main" id="{BEA04D1D-48E6-7D46-9562-7DB052BE1AD4}"/>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29">
              <a:extLst>
                <a:ext uri="{FF2B5EF4-FFF2-40B4-BE49-F238E27FC236}">
                  <a16:creationId xmlns:a16="http://schemas.microsoft.com/office/drawing/2014/main" id="{B34A1D5D-3011-1F4C-8F1A-D9988F56CBC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29">
              <a:extLst>
                <a:ext uri="{FF2B5EF4-FFF2-40B4-BE49-F238E27FC236}">
                  <a16:creationId xmlns:a16="http://schemas.microsoft.com/office/drawing/2014/main" id="{65D894B5-3D55-E64B-9FFE-2D6C3537807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29">
              <a:extLst>
                <a:ext uri="{FF2B5EF4-FFF2-40B4-BE49-F238E27FC236}">
                  <a16:creationId xmlns:a16="http://schemas.microsoft.com/office/drawing/2014/main" id="{E2AF65A0-6F5D-EF46-95C6-C8C49F888DB4}"/>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مستطيل 2">
            <a:extLst>
              <a:ext uri="{FF2B5EF4-FFF2-40B4-BE49-F238E27FC236}">
                <a16:creationId xmlns:a16="http://schemas.microsoft.com/office/drawing/2014/main" id="{105EA5A7-0810-3D4F-AD6D-BC661123A8C2}"/>
              </a:ext>
            </a:extLst>
          </p:cNvPr>
          <p:cNvSpPr/>
          <p:nvPr/>
        </p:nvSpPr>
        <p:spPr>
          <a:xfrm>
            <a:off x="457656" y="1003256"/>
            <a:ext cx="11100320" cy="5262979"/>
          </a:xfrm>
          <a:prstGeom prst="rect">
            <a:avLst/>
          </a:prstGeom>
        </p:spPr>
        <p:txBody>
          <a:bodyPr wrap="square">
            <a:spAutoFit/>
          </a:bodyPr>
          <a:lstStyle/>
          <a:p>
            <a:r>
              <a:rPr lang="ar-SA" sz="2400" dirty="0">
                <a:latin typeface="Calibri" panose="020F0502020204030204" pitchFamily="34" charset="0"/>
                <a:cs typeface="Calibri" panose="020F0502020204030204" pitchFamily="34" charset="0"/>
              </a:rPr>
              <a:t>تحدد بيئة الرقابة الجو العام السائد في المنظمة والذي يؤثر بدوره على وعي الافراد واهتمامهم</a:t>
            </a:r>
            <a:br>
              <a:rPr lang="ar-SA" sz="2400"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 بنواحي الرقابة الداخلية. وتعتبر البيئة الرقابية المظلة أو القاعدة للمكونات الأخرى، وتمثل بذلك</a:t>
            </a:r>
            <a:br>
              <a:rPr lang="ar-SA" sz="2400"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 الأساس لكافة المكونات الأخرى للرقابة. فالأفراد والبيئة يمثلون الجوهر الأساسي لأي </a:t>
            </a:r>
            <a:br>
              <a:rPr lang="ar-SA" sz="2400"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عمل أو منظمة.</a:t>
            </a:r>
          </a:p>
          <a:p>
            <a:endParaRPr lang="ar-SA" sz="2400" dirty="0">
              <a:latin typeface="Calibri" panose="020F0502020204030204" pitchFamily="34" charset="0"/>
              <a:cs typeface="Calibri" panose="020F0502020204030204" pitchFamily="34" charset="0"/>
            </a:endParaRPr>
          </a:p>
          <a:p>
            <a:r>
              <a:rPr lang="ar-SA" sz="2400" b="1" dirty="0">
                <a:latin typeface="Calibri" panose="020F0502020204030204" pitchFamily="34" charset="0"/>
                <a:cs typeface="Calibri" panose="020F0502020204030204" pitchFamily="34" charset="0"/>
              </a:rPr>
              <a:t>تحتوي البيئة الرقابية على مجموعة من المبادئ وهي:</a:t>
            </a:r>
          </a:p>
          <a:p>
            <a:endParaRPr lang="ar-SA" sz="2400" dirty="0">
              <a:latin typeface="Calibri" panose="020F0502020204030204" pitchFamily="34" charset="0"/>
              <a:cs typeface="Calibri" panose="020F0502020204030204" pitchFamily="34" charset="0"/>
            </a:endParaRPr>
          </a:p>
          <a:p>
            <a:r>
              <a:rPr lang="ar-SA" sz="2400" b="1" dirty="0">
                <a:solidFill>
                  <a:schemeClr val="accent4"/>
                </a:solidFill>
                <a:latin typeface="Calibri" panose="020F0502020204030204" pitchFamily="34" charset="0"/>
                <a:cs typeface="Calibri" panose="020F0502020204030204" pitchFamily="34" charset="0"/>
              </a:rPr>
              <a:t>أولا: </a:t>
            </a:r>
            <a:r>
              <a:rPr lang="ar-SA" sz="2400" dirty="0">
                <a:latin typeface="Calibri" panose="020F0502020204030204" pitchFamily="34" charset="0"/>
                <a:cs typeface="Calibri" panose="020F0502020204030204" pitchFamily="34" charset="0"/>
              </a:rPr>
              <a:t>على الجهة ايضاح التزامها بالنزاهة والقيم الاخلاقية.</a:t>
            </a:r>
          </a:p>
          <a:p>
            <a:r>
              <a:rPr lang="ar-SA" sz="2400" b="1" dirty="0">
                <a:solidFill>
                  <a:schemeClr val="accent4"/>
                </a:solidFill>
                <a:latin typeface="Calibri" panose="020F0502020204030204" pitchFamily="34" charset="0"/>
                <a:cs typeface="Calibri" panose="020F0502020204030204" pitchFamily="34" charset="0"/>
              </a:rPr>
              <a:t>ثانيا: </a:t>
            </a:r>
            <a:r>
              <a:rPr lang="ar-SA" sz="2400" dirty="0">
                <a:latin typeface="Calibri" panose="020F0502020204030204" pitchFamily="34" charset="0"/>
                <a:cs typeface="Calibri" panose="020F0502020204030204" pitchFamily="34" charset="0"/>
              </a:rPr>
              <a:t>على مجلس الادارة ايضاح استقلاليته عن الادارة التنفيذية والاضطلاع بدوره في الاشراف على تطوير نظام الرقابة الداخلية.</a:t>
            </a:r>
          </a:p>
          <a:p>
            <a:r>
              <a:rPr lang="ar-SA" sz="2400" b="1" dirty="0">
                <a:solidFill>
                  <a:schemeClr val="accent4"/>
                </a:solidFill>
                <a:latin typeface="Calibri" panose="020F0502020204030204" pitchFamily="34" charset="0"/>
                <a:cs typeface="Calibri" panose="020F0502020204030204" pitchFamily="34" charset="0"/>
              </a:rPr>
              <a:t>ثالثا: </a:t>
            </a:r>
            <a:r>
              <a:rPr lang="ar-SA" sz="2400" dirty="0">
                <a:latin typeface="Calibri" panose="020F0502020204030204" pitchFamily="34" charset="0"/>
                <a:cs typeface="Calibri" panose="020F0502020204030204" pitchFamily="34" charset="0"/>
              </a:rPr>
              <a:t>على الادارة التنفيذية وضمن توجيهات مجلس الادارة ان تقوم بوضع الهيكل الملائم للصلاحيات والمسؤوليات لمتابعة تحقيق الاهداف.</a:t>
            </a:r>
          </a:p>
          <a:p>
            <a:r>
              <a:rPr lang="ar-SA" sz="2400" b="1" dirty="0">
                <a:solidFill>
                  <a:schemeClr val="accent4"/>
                </a:solidFill>
                <a:latin typeface="Calibri" panose="020F0502020204030204" pitchFamily="34" charset="0"/>
                <a:cs typeface="Calibri" panose="020F0502020204030204" pitchFamily="34" charset="0"/>
              </a:rPr>
              <a:t>رابعا: </a:t>
            </a:r>
            <a:r>
              <a:rPr lang="ar-SA" sz="2400" dirty="0">
                <a:latin typeface="Calibri" panose="020F0502020204030204" pitchFamily="34" charset="0"/>
                <a:cs typeface="Calibri" panose="020F0502020204030204" pitchFamily="34" charset="0"/>
              </a:rPr>
              <a:t>على الجهة الالتزام بجذب وتطوير الموظفين الاكفاء والمحافظة عليهم بما يتوافق مع اهدافها.</a:t>
            </a:r>
          </a:p>
          <a:p>
            <a:r>
              <a:rPr lang="ar-SA" sz="2400" b="1" dirty="0">
                <a:solidFill>
                  <a:schemeClr val="accent4"/>
                </a:solidFill>
                <a:latin typeface="Calibri" panose="020F0502020204030204" pitchFamily="34" charset="0"/>
                <a:cs typeface="Calibri" panose="020F0502020204030204" pitchFamily="34" charset="0"/>
              </a:rPr>
              <a:t>خامسا: </a:t>
            </a:r>
            <a:r>
              <a:rPr lang="ar-SA" sz="2400" dirty="0">
                <a:latin typeface="Calibri" panose="020F0502020204030204" pitchFamily="34" charset="0"/>
                <a:cs typeface="Calibri" panose="020F0502020204030204" pitchFamily="34" charset="0"/>
              </a:rPr>
              <a:t>على الجهة محاسبة الافراد حول مسؤولياتهم ضمن نظام الرقابة الداخلية في متابعة تحقيق الاهداف.</a:t>
            </a:r>
          </a:p>
        </p:txBody>
      </p:sp>
      <p:pic>
        <p:nvPicPr>
          <p:cNvPr id="16" name="صورة 15">
            <a:extLst>
              <a:ext uri="{FF2B5EF4-FFF2-40B4-BE49-F238E27FC236}">
                <a16:creationId xmlns:a16="http://schemas.microsoft.com/office/drawing/2014/main" id="{35F949F7-40D4-CF40-B341-4E1A34406BC2}"/>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700379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7" name="Google Shape;993;p29">
            <a:extLst>
              <a:ext uri="{FF2B5EF4-FFF2-40B4-BE49-F238E27FC236}">
                <a16:creationId xmlns:a16="http://schemas.microsoft.com/office/drawing/2014/main" id="{3346E797-AFD9-5849-8275-3C414C53E19B}"/>
              </a:ext>
            </a:extLst>
          </p:cNvPr>
          <p:cNvGrpSpPr/>
          <p:nvPr/>
        </p:nvGrpSpPr>
        <p:grpSpPr>
          <a:xfrm>
            <a:off x="0" y="0"/>
            <a:ext cx="2257273" cy="2006915"/>
            <a:chOff x="3729338" y="1270325"/>
            <a:chExt cx="1685350" cy="1498425"/>
          </a:xfrm>
        </p:grpSpPr>
        <p:sp>
          <p:nvSpPr>
            <p:cNvPr id="9" name="Google Shape;994;p29">
              <a:extLst>
                <a:ext uri="{FF2B5EF4-FFF2-40B4-BE49-F238E27FC236}">
                  <a16:creationId xmlns:a16="http://schemas.microsoft.com/office/drawing/2014/main" id="{FCFF5A2F-DD12-B440-BC05-5610010A8B64}"/>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29">
              <a:extLst>
                <a:ext uri="{FF2B5EF4-FFF2-40B4-BE49-F238E27FC236}">
                  <a16:creationId xmlns:a16="http://schemas.microsoft.com/office/drawing/2014/main" id="{C8000156-5DD0-394A-8BBF-BD674E159839}"/>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11" name="Google Shape;996;p29">
              <a:extLst>
                <a:ext uri="{FF2B5EF4-FFF2-40B4-BE49-F238E27FC236}">
                  <a16:creationId xmlns:a16="http://schemas.microsoft.com/office/drawing/2014/main" id="{E9351E80-9616-1E42-85A4-8356C6579066}"/>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7;p29">
              <a:extLst>
                <a:ext uri="{FF2B5EF4-FFF2-40B4-BE49-F238E27FC236}">
                  <a16:creationId xmlns:a16="http://schemas.microsoft.com/office/drawing/2014/main" id="{BEA04D1D-48E6-7D46-9562-7DB052BE1AD4}"/>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29">
              <a:extLst>
                <a:ext uri="{FF2B5EF4-FFF2-40B4-BE49-F238E27FC236}">
                  <a16:creationId xmlns:a16="http://schemas.microsoft.com/office/drawing/2014/main" id="{B34A1D5D-3011-1F4C-8F1A-D9988F56CBC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29">
              <a:extLst>
                <a:ext uri="{FF2B5EF4-FFF2-40B4-BE49-F238E27FC236}">
                  <a16:creationId xmlns:a16="http://schemas.microsoft.com/office/drawing/2014/main" id="{65D894B5-3D55-E64B-9FFE-2D6C3537807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29">
              <a:extLst>
                <a:ext uri="{FF2B5EF4-FFF2-40B4-BE49-F238E27FC236}">
                  <a16:creationId xmlns:a16="http://schemas.microsoft.com/office/drawing/2014/main" id="{E2AF65A0-6F5D-EF46-95C6-C8C49F888DB4}"/>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مستطيل 2">
            <a:extLst>
              <a:ext uri="{FF2B5EF4-FFF2-40B4-BE49-F238E27FC236}">
                <a16:creationId xmlns:a16="http://schemas.microsoft.com/office/drawing/2014/main" id="{105EA5A7-0810-3D4F-AD6D-BC661123A8C2}"/>
              </a:ext>
            </a:extLst>
          </p:cNvPr>
          <p:cNvSpPr/>
          <p:nvPr/>
        </p:nvSpPr>
        <p:spPr>
          <a:xfrm>
            <a:off x="605442" y="1787160"/>
            <a:ext cx="11100320" cy="3970318"/>
          </a:xfrm>
          <a:prstGeom prst="rect">
            <a:avLst/>
          </a:prstGeom>
        </p:spPr>
        <p:txBody>
          <a:bodyPr wrap="square">
            <a:spAutoFit/>
          </a:bodyPr>
          <a:lstStyle/>
          <a:p>
            <a:r>
              <a:rPr lang="ar-SA" sz="2800" b="1" dirty="0">
                <a:solidFill>
                  <a:schemeClr val="accent4"/>
                </a:solidFill>
                <a:latin typeface="Calibri" panose="020F0502020204030204" pitchFamily="34" charset="0"/>
                <a:cs typeface="Calibri" panose="020F0502020204030204" pitchFamily="34" charset="0"/>
              </a:rPr>
              <a:t>أولا: </a:t>
            </a:r>
            <a:r>
              <a:rPr lang="ar-SA" sz="2800" b="1" dirty="0">
                <a:latin typeface="Calibri" panose="020F0502020204030204" pitchFamily="34" charset="0"/>
                <a:cs typeface="Calibri" panose="020F0502020204030204" pitchFamily="34" charset="0"/>
              </a:rPr>
              <a:t>على الجهة ايضاح التزامها بالنزاهة والقيم الاخلاقية.</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
            </a:r>
            <a:br>
              <a:rPr lang="ar-SA" sz="2800" b="1" dirty="0">
                <a:latin typeface="Calibri" panose="020F0502020204030204" pitchFamily="34" charset="0"/>
                <a:cs typeface="Calibri" panose="020F0502020204030204" pitchFamily="34" charset="0"/>
              </a:rPr>
            </a:br>
            <a:r>
              <a:rPr lang="ar-SA" sz="2800" dirty="0">
                <a:latin typeface="Calibri" panose="020F0502020204030204" pitchFamily="34" charset="0"/>
                <a:cs typeface="Calibri" panose="020F0502020204030204" pitchFamily="34" charset="0"/>
              </a:rPr>
              <a:t>يجب على الادارة إيضاح الالتزام بالنزاهة والقيم الاخلاقية، حيث يعتبر افضل طريقة لنقل رسالة السلوك الأخلاقي داخل المنظمة من خلال أفعال الإدارة باعتبارها قدوة للموظفين بحيث تعطي أهمية للاعتبارات التالية:</a:t>
            </a:r>
            <a:br>
              <a:rPr lang="ar-SA" sz="2800" dirty="0">
                <a:latin typeface="Calibri" panose="020F0502020204030204" pitchFamily="34" charset="0"/>
                <a:cs typeface="Calibri" panose="020F0502020204030204" pitchFamily="34" charset="0"/>
              </a:rPr>
            </a:br>
            <a:endParaRPr lang="ar-SA" sz="2800" dirty="0">
              <a:latin typeface="Calibri" panose="020F0502020204030204" pitchFamily="34" charset="0"/>
              <a:cs typeface="Calibri" panose="020F0502020204030204" pitchFamily="34" charset="0"/>
            </a:endParaRPr>
          </a:p>
          <a:p>
            <a:pPr marL="342900" indent="-342900">
              <a:buFont typeface="Wingdings" pitchFamily="2" charset="2"/>
              <a:buChar char="§"/>
            </a:pPr>
            <a:r>
              <a:rPr lang="ar-SA" sz="2800" dirty="0">
                <a:latin typeface="Calibri" panose="020F0502020204030204" pitchFamily="34" charset="0"/>
                <a:cs typeface="Calibri" panose="020F0502020204030204" pitchFamily="34" charset="0"/>
              </a:rPr>
              <a:t>نشر الالتزام بالنزاهة والقيم الأخلاقية داخل المنظمة من خلال الأفعال والأقوال</a:t>
            </a:r>
          </a:p>
          <a:p>
            <a:pPr marL="342900" indent="-342900">
              <a:buFont typeface="Wingdings" pitchFamily="2" charset="2"/>
              <a:buChar char="§"/>
            </a:pPr>
            <a:r>
              <a:rPr lang="ar-SA" sz="2800" dirty="0">
                <a:latin typeface="Calibri" panose="020F0502020204030204" pitchFamily="34" charset="0"/>
                <a:cs typeface="Calibri" panose="020F0502020204030204" pitchFamily="34" charset="0"/>
              </a:rPr>
              <a:t>شعور الموظفين بالارتياح تجاه الأفعال الصحيحة.</a:t>
            </a:r>
            <a:br>
              <a:rPr lang="ar-SA" sz="2800" dirty="0">
                <a:latin typeface="Calibri" panose="020F0502020204030204" pitchFamily="34" charset="0"/>
                <a:cs typeface="Calibri" panose="020F0502020204030204" pitchFamily="34" charset="0"/>
              </a:rPr>
            </a:br>
            <a:endParaRPr lang="ar-SA"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011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12961ACE-5902-CE40-BBBF-E984081799BD}"/>
              </a:ext>
            </a:extLst>
          </p:cNvPr>
          <p:cNvSpPr>
            <a:spLocks noGrp="1"/>
          </p:cNvSpPr>
          <p:nvPr>
            <p:ph type="title"/>
          </p:nvPr>
        </p:nvSpPr>
        <p:spPr>
          <a:xfrm>
            <a:off x="839789" y="457200"/>
            <a:ext cx="9232900" cy="1459148"/>
          </a:xfrm>
        </p:spPr>
        <p:txBody>
          <a:bodyPr anchor="ctr"/>
          <a:lstStyle/>
          <a:p>
            <a:r>
              <a:rPr lang="ar-SA" b="1" dirty="0">
                <a:solidFill>
                  <a:srgbClr val="3D4B4D"/>
                </a:solidFill>
                <a:latin typeface="Calibri" panose="020F0502020204030204" pitchFamily="34" charset="0"/>
                <a:cs typeface="Calibri" panose="020F0502020204030204" pitchFamily="34" charset="0"/>
              </a:rPr>
              <a:t>مفهوم نظام الرقابة الداخلية  </a:t>
            </a:r>
          </a:p>
        </p:txBody>
      </p:sp>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028824"/>
            <a:ext cx="10847386" cy="4386264"/>
          </a:xfrm>
        </p:spPr>
        <p:txBody>
          <a:bodyPr anchor="ctr">
            <a:normAutofit/>
          </a:bodyPr>
          <a:lstStyle/>
          <a:p>
            <a:r>
              <a:rPr lang="ar-SA" sz="2800" dirty="0">
                <a:solidFill>
                  <a:srgbClr val="1A7099"/>
                </a:solidFill>
                <a:latin typeface="Calibri" panose="020F0502020204030204" pitchFamily="34" charset="0"/>
                <a:cs typeface="Calibri" panose="020F0502020204030204" pitchFamily="34" charset="0"/>
              </a:rPr>
              <a:t>يعرف المعهد الأمريكي للمدققين الداخليين الرقابة الداخلية بأنها </a:t>
            </a:r>
            <a:r>
              <a:rPr lang="ar-SA" sz="2800" dirty="0">
                <a:latin typeface="Calibri" panose="020F0502020204030204" pitchFamily="34" charset="0"/>
                <a:cs typeface="Calibri" panose="020F0502020204030204" pitchFamily="34" charset="0"/>
              </a:rPr>
              <a:t>" نشــاط تقييمي مستقل داخل المنظمة الإدارية من أجل فحص النواحي المحاسبية والعمليات الأخرى بهدف خدمة الإدارة ".</a:t>
            </a:r>
            <a:br>
              <a:rPr lang="ar-SA" sz="2800" dirty="0">
                <a:latin typeface="Calibri" panose="020F0502020204030204" pitchFamily="34" charset="0"/>
                <a:cs typeface="Calibri" panose="020F0502020204030204" pitchFamily="34" charset="0"/>
              </a:rPr>
            </a:br>
            <a:endParaRPr lang="ar-SA" sz="2800" dirty="0">
              <a:latin typeface="Calibri" panose="020F0502020204030204" pitchFamily="34" charset="0"/>
              <a:cs typeface="Calibri" panose="020F0502020204030204" pitchFamily="34" charset="0"/>
            </a:endParaRPr>
          </a:p>
          <a:p>
            <a:r>
              <a:rPr lang="ar-SA" sz="2800" dirty="0">
                <a:solidFill>
                  <a:srgbClr val="1A7099"/>
                </a:solidFill>
                <a:latin typeface="Calibri" panose="020F0502020204030204" pitchFamily="34" charset="0"/>
                <a:cs typeface="Calibri" panose="020F0502020204030204" pitchFamily="34" charset="0"/>
              </a:rPr>
              <a:t>ويمكن القول بأن نظم الرقابة الداخلية </a:t>
            </a:r>
            <a:r>
              <a:rPr lang="ar-SA" sz="2800" dirty="0">
                <a:latin typeface="Calibri" panose="020F0502020204030204" pitchFamily="34" charset="0"/>
                <a:cs typeface="Calibri" panose="020F0502020204030204" pitchFamily="34" charset="0"/>
              </a:rPr>
              <a:t>هو الخطة التنظيمية والإجراءات والوسائل واللوائح والأدوات التي تضعها الإدارة لتنظيم العمل وتنفيذه بالشكل المخطط له والتي تقدم تأكيد معقول عن إنجاز مجموعة من الأهداف.</a:t>
            </a:r>
            <a:endParaRPr lang="en-US" sz="28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endParaRPr lang="ar-SA" sz="2800" dirty="0">
              <a:latin typeface="Calibri" panose="020F0502020204030204" pitchFamily="34" charset="0"/>
              <a:cs typeface="Calibri" panose="020F0502020204030204" pitchFamily="34" charset="0"/>
            </a:endParaRPr>
          </a:p>
        </p:txBody>
      </p:sp>
      <p:pic>
        <p:nvPicPr>
          <p:cNvPr id="3" name="صورة 2">
            <a:extLst>
              <a:ext uri="{FF2B5EF4-FFF2-40B4-BE49-F238E27FC236}">
                <a16:creationId xmlns:a16="http://schemas.microsoft.com/office/drawing/2014/main" id="{54D20F63-F51D-B943-B48F-118FCD945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 y="4952999"/>
            <a:ext cx="1700213" cy="1700213"/>
          </a:xfrm>
          <a:prstGeom prst="rect">
            <a:avLst/>
          </a:prstGeom>
        </p:spPr>
      </p:pic>
      <p:pic>
        <p:nvPicPr>
          <p:cNvPr id="7" name="صورة 6">
            <a:extLst>
              <a:ext uri="{FF2B5EF4-FFF2-40B4-BE49-F238E27FC236}">
                <a16:creationId xmlns:a16="http://schemas.microsoft.com/office/drawing/2014/main" id="{1DD80371-C568-CA4A-B980-A944D66B1C70}"/>
              </a:ext>
            </a:extLst>
          </p:cNvPr>
          <p:cNvPicPr>
            <a:picLocks noChangeAspect="1"/>
          </p:cNvPicPr>
          <p:nvPr/>
        </p:nvPicPr>
        <p:blipFill rotWithShape="1">
          <a:blip r:embed="rId4">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28562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7" name="Google Shape;993;p29">
            <a:extLst>
              <a:ext uri="{FF2B5EF4-FFF2-40B4-BE49-F238E27FC236}">
                <a16:creationId xmlns:a16="http://schemas.microsoft.com/office/drawing/2014/main" id="{3346E797-AFD9-5849-8275-3C414C53E19B}"/>
              </a:ext>
            </a:extLst>
          </p:cNvPr>
          <p:cNvGrpSpPr/>
          <p:nvPr/>
        </p:nvGrpSpPr>
        <p:grpSpPr>
          <a:xfrm>
            <a:off x="0" y="0"/>
            <a:ext cx="2257273" cy="2006915"/>
            <a:chOff x="3729338" y="1270325"/>
            <a:chExt cx="1685350" cy="1498425"/>
          </a:xfrm>
        </p:grpSpPr>
        <p:sp>
          <p:nvSpPr>
            <p:cNvPr id="9" name="Google Shape;994;p29">
              <a:extLst>
                <a:ext uri="{FF2B5EF4-FFF2-40B4-BE49-F238E27FC236}">
                  <a16:creationId xmlns:a16="http://schemas.microsoft.com/office/drawing/2014/main" id="{FCFF5A2F-DD12-B440-BC05-5610010A8B64}"/>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29">
              <a:extLst>
                <a:ext uri="{FF2B5EF4-FFF2-40B4-BE49-F238E27FC236}">
                  <a16:creationId xmlns:a16="http://schemas.microsoft.com/office/drawing/2014/main" id="{C8000156-5DD0-394A-8BBF-BD674E159839}"/>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11" name="Google Shape;996;p29">
              <a:extLst>
                <a:ext uri="{FF2B5EF4-FFF2-40B4-BE49-F238E27FC236}">
                  <a16:creationId xmlns:a16="http://schemas.microsoft.com/office/drawing/2014/main" id="{E9351E80-9616-1E42-85A4-8356C6579066}"/>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7;p29">
              <a:extLst>
                <a:ext uri="{FF2B5EF4-FFF2-40B4-BE49-F238E27FC236}">
                  <a16:creationId xmlns:a16="http://schemas.microsoft.com/office/drawing/2014/main" id="{BEA04D1D-48E6-7D46-9562-7DB052BE1AD4}"/>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29">
              <a:extLst>
                <a:ext uri="{FF2B5EF4-FFF2-40B4-BE49-F238E27FC236}">
                  <a16:creationId xmlns:a16="http://schemas.microsoft.com/office/drawing/2014/main" id="{B34A1D5D-3011-1F4C-8F1A-D9988F56CBC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29">
              <a:extLst>
                <a:ext uri="{FF2B5EF4-FFF2-40B4-BE49-F238E27FC236}">
                  <a16:creationId xmlns:a16="http://schemas.microsoft.com/office/drawing/2014/main" id="{65D894B5-3D55-E64B-9FFE-2D6C3537807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29">
              <a:extLst>
                <a:ext uri="{FF2B5EF4-FFF2-40B4-BE49-F238E27FC236}">
                  <a16:creationId xmlns:a16="http://schemas.microsoft.com/office/drawing/2014/main" id="{E2AF65A0-6F5D-EF46-95C6-C8C49F888DB4}"/>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مستطيل 2">
            <a:extLst>
              <a:ext uri="{FF2B5EF4-FFF2-40B4-BE49-F238E27FC236}">
                <a16:creationId xmlns:a16="http://schemas.microsoft.com/office/drawing/2014/main" id="{105EA5A7-0810-3D4F-AD6D-BC661123A8C2}"/>
              </a:ext>
            </a:extLst>
          </p:cNvPr>
          <p:cNvSpPr/>
          <p:nvPr/>
        </p:nvSpPr>
        <p:spPr>
          <a:xfrm>
            <a:off x="457656" y="1003256"/>
            <a:ext cx="11100320" cy="461665"/>
          </a:xfrm>
          <a:prstGeom prst="rect">
            <a:avLst/>
          </a:prstGeom>
        </p:spPr>
        <p:txBody>
          <a:bodyPr wrap="square">
            <a:spAutoFit/>
          </a:bodyPr>
          <a:lstStyle/>
          <a:p>
            <a:r>
              <a:rPr lang="ar-SA" sz="2400" dirty="0">
                <a:latin typeface="Calibri" panose="020F0502020204030204" pitchFamily="34" charset="0"/>
                <a:cs typeface="Calibri" panose="020F0502020204030204" pitchFamily="34" charset="0"/>
              </a:rPr>
              <a:t>لذلك يتم التركيز ضمن هذا المبدأ على الخصائص التالية:</a:t>
            </a:r>
          </a:p>
        </p:txBody>
      </p:sp>
      <p:sp>
        <p:nvSpPr>
          <p:cNvPr id="16" name="Google Shape;1900;p49">
            <a:extLst>
              <a:ext uri="{FF2B5EF4-FFF2-40B4-BE49-F238E27FC236}">
                <a16:creationId xmlns:a16="http://schemas.microsoft.com/office/drawing/2014/main" id="{587E0F24-7FEA-444C-8F59-BDB7DC50E757}"/>
              </a:ext>
            </a:extLst>
          </p:cNvPr>
          <p:cNvSpPr/>
          <p:nvPr/>
        </p:nvSpPr>
        <p:spPr>
          <a:xfrm>
            <a:off x="10014017" y="4037640"/>
            <a:ext cx="1172517" cy="663937"/>
          </a:xfrm>
          <a:custGeom>
            <a:avLst/>
            <a:gdLst/>
            <a:ahLst/>
            <a:cxnLst/>
            <a:rect l="l" t="t" r="r" b="b"/>
            <a:pathLst>
              <a:path w="29706" h="16821" extrusionOk="0">
                <a:moveTo>
                  <a:pt x="792" y="1"/>
                </a:moveTo>
                <a:cubicBezTo>
                  <a:pt x="0" y="1"/>
                  <a:pt x="0" y="1204"/>
                  <a:pt x="792" y="1267"/>
                </a:cubicBezTo>
                <a:cubicBezTo>
                  <a:pt x="5130" y="1521"/>
                  <a:pt x="9532" y="1647"/>
                  <a:pt x="13934" y="1679"/>
                </a:cubicBezTo>
                <a:cubicBezTo>
                  <a:pt x="13966" y="1869"/>
                  <a:pt x="14125" y="2027"/>
                  <a:pt x="14283" y="2091"/>
                </a:cubicBezTo>
                <a:cubicBezTo>
                  <a:pt x="13966" y="6018"/>
                  <a:pt x="13364" y="10230"/>
                  <a:pt x="13523" y="14220"/>
                </a:cubicBezTo>
                <a:cubicBezTo>
                  <a:pt x="13079" y="13650"/>
                  <a:pt x="12573" y="13111"/>
                  <a:pt x="12066" y="12605"/>
                </a:cubicBezTo>
                <a:cubicBezTo>
                  <a:pt x="11933" y="12486"/>
                  <a:pt x="11773" y="12435"/>
                  <a:pt x="11614" y="12435"/>
                </a:cubicBezTo>
                <a:cubicBezTo>
                  <a:pt x="11092" y="12435"/>
                  <a:pt x="10569" y="12982"/>
                  <a:pt x="10958" y="13491"/>
                </a:cubicBezTo>
                <a:cubicBezTo>
                  <a:pt x="11749" y="14537"/>
                  <a:pt x="12699" y="15518"/>
                  <a:pt x="13586" y="16500"/>
                </a:cubicBezTo>
                <a:cubicBezTo>
                  <a:pt x="13649" y="16563"/>
                  <a:pt x="13713" y="16595"/>
                  <a:pt x="13744" y="16627"/>
                </a:cubicBezTo>
                <a:cubicBezTo>
                  <a:pt x="13810" y="16758"/>
                  <a:pt x="13951" y="16821"/>
                  <a:pt x="14095" y="16821"/>
                </a:cubicBezTo>
                <a:cubicBezTo>
                  <a:pt x="14229" y="16821"/>
                  <a:pt x="14365" y="16765"/>
                  <a:pt x="14441" y="16658"/>
                </a:cubicBezTo>
                <a:cubicBezTo>
                  <a:pt x="14441" y="16627"/>
                  <a:pt x="14473" y="16627"/>
                  <a:pt x="14473" y="16627"/>
                </a:cubicBezTo>
                <a:cubicBezTo>
                  <a:pt x="15391" y="15993"/>
                  <a:pt x="15993" y="15170"/>
                  <a:pt x="16278" y="14093"/>
                </a:cubicBezTo>
                <a:cubicBezTo>
                  <a:pt x="16430" y="13572"/>
                  <a:pt x="16016" y="13229"/>
                  <a:pt x="15597" y="13229"/>
                </a:cubicBezTo>
                <a:cubicBezTo>
                  <a:pt x="15406" y="13229"/>
                  <a:pt x="15214" y="13301"/>
                  <a:pt x="15075" y="13460"/>
                </a:cubicBezTo>
                <a:cubicBezTo>
                  <a:pt x="15581" y="9596"/>
                  <a:pt x="15486" y="5479"/>
                  <a:pt x="15645" y="1679"/>
                </a:cubicBezTo>
                <a:cubicBezTo>
                  <a:pt x="20173" y="1679"/>
                  <a:pt x="24734" y="1521"/>
                  <a:pt x="29231" y="1204"/>
                </a:cubicBezTo>
                <a:cubicBezTo>
                  <a:pt x="29706" y="1141"/>
                  <a:pt x="29706" y="444"/>
                  <a:pt x="29231" y="444"/>
                </a:cubicBezTo>
                <a:cubicBezTo>
                  <a:pt x="19762" y="127"/>
                  <a:pt x="10261" y="96"/>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7" name="Google Shape;1911;p49">
            <a:extLst>
              <a:ext uri="{FF2B5EF4-FFF2-40B4-BE49-F238E27FC236}">
                <a16:creationId xmlns:a16="http://schemas.microsoft.com/office/drawing/2014/main" id="{AABDBF76-0A80-6F4F-9AA6-DC61B92DED47}"/>
              </a:ext>
            </a:extLst>
          </p:cNvPr>
          <p:cNvSpPr/>
          <p:nvPr/>
        </p:nvSpPr>
        <p:spPr>
          <a:xfrm>
            <a:off x="9645284" y="2305191"/>
            <a:ext cx="1775803" cy="1491283"/>
          </a:xfrm>
          <a:custGeom>
            <a:avLst/>
            <a:gdLst/>
            <a:ahLst/>
            <a:cxnLst/>
            <a:rect l="l" t="t" r="r" b="b"/>
            <a:pathLst>
              <a:path w="34394" h="37782" extrusionOk="0">
                <a:moveTo>
                  <a:pt x="5394" y="1432"/>
                </a:moveTo>
                <a:cubicBezTo>
                  <a:pt x="6040" y="1432"/>
                  <a:pt x="6685" y="1479"/>
                  <a:pt x="7316" y="1552"/>
                </a:cubicBezTo>
                <a:cubicBezTo>
                  <a:pt x="7570" y="1584"/>
                  <a:pt x="7601" y="1964"/>
                  <a:pt x="7316" y="1964"/>
                </a:cubicBezTo>
                <a:cubicBezTo>
                  <a:pt x="7103" y="1954"/>
                  <a:pt x="6893" y="1950"/>
                  <a:pt x="6684" y="1950"/>
                </a:cubicBezTo>
                <a:cubicBezTo>
                  <a:pt x="5525" y="1950"/>
                  <a:pt x="4416" y="2088"/>
                  <a:pt x="3263" y="2249"/>
                </a:cubicBezTo>
                <a:cubicBezTo>
                  <a:pt x="3253" y="2250"/>
                  <a:pt x="3244" y="2250"/>
                  <a:pt x="3235" y="2250"/>
                </a:cubicBezTo>
                <a:cubicBezTo>
                  <a:pt x="2911" y="2250"/>
                  <a:pt x="2860" y="1709"/>
                  <a:pt x="3168" y="1647"/>
                </a:cubicBezTo>
                <a:cubicBezTo>
                  <a:pt x="3898" y="1494"/>
                  <a:pt x="4647" y="1432"/>
                  <a:pt x="5394" y="1432"/>
                </a:cubicBezTo>
                <a:close/>
                <a:moveTo>
                  <a:pt x="5606" y="2722"/>
                </a:moveTo>
                <a:cubicBezTo>
                  <a:pt x="5932" y="2722"/>
                  <a:pt x="6071" y="3201"/>
                  <a:pt x="5733" y="3262"/>
                </a:cubicBezTo>
                <a:cubicBezTo>
                  <a:pt x="4910" y="3389"/>
                  <a:pt x="4086" y="3547"/>
                  <a:pt x="3263" y="3674"/>
                </a:cubicBezTo>
                <a:cubicBezTo>
                  <a:pt x="3254" y="3675"/>
                  <a:pt x="3245" y="3675"/>
                  <a:pt x="3237" y="3675"/>
                </a:cubicBezTo>
                <a:cubicBezTo>
                  <a:pt x="2910" y="3675"/>
                  <a:pt x="2828" y="3102"/>
                  <a:pt x="3168" y="3041"/>
                </a:cubicBezTo>
                <a:cubicBezTo>
                  <a:pt x="3960" y="2914"/>
                  <a:pt x="4783" y="2851"/>
                  <a:pt x="5575" y="2724"/>
                </a:cubicBezTo>
                <a:cubicBezTo>
                  <a:pt x="5585" y="2723"/>
                  <a:pt x="5596" y="2722"/>
                  <a:pt x="5606" y="2722"/>
                </a:cubicBezTo>
                <a:close/>
                <a:moveTo>
                  <a:pt x="30368" y="32681"/>
                </a:moveTo>
                <a:cubicBezTo>
                  <a:pt x="30656" y="32681"/>
                  <a:pt x="30647" y="33158"/>
                  <a:pt x="30340" y="33158"/>
                </a:cubicBezTo>
                <a:cubicBezTo>
                  <a:pt x="29168" y="33284"/>
                  <a:pt x="27933" y="33443"/>
                  <a:pt x="26761" y="33474"/>
                </a:cubicBezTo>
                <a:cubicBezTo>
                  <a:pt x="26750" y="33475"/>
                  <a:pt x="26740" y="33476"/>
                  <a:pt x="26730" y="33476"/>
                </a:cubicBezTo>
                <a:cubicBezTo>
                  <a:pt x="26382" y="33476"/>
                  <a:pt x="26392" y="32966"/>
                  <a:pt x="26761" y="32904"/>
                </a:cubicBezTo>
                <a:cubicBezTo>
                  <a:pt x="27933" y="32778"/>
                  <a:pt x="29168" y="32746"/>
                  <a:pt x="30340" y="32683"/>
                </a:cubicBezTo>
                <a:cubicBezTo>
                  <a:pt x="30349" y="32682"/>
                  <a:pt x="30359" y="32681"/>
                  <a:pt x="30368" y="32681"/>
                </a:cubicBezTo>
                <a:close/>
                <a:moveTo>
                  <a:pt x="31823" y="33943"/>
                </a:moveTo>
                <a:cubicBezTo>
                  <a:pt x="32062" y="33943"/>
                  <a:pt x="32125" y="34304"/>
                  <a:pt x="31860" y="34393"/>
                </a:cubicBezTo>
                <a:cubicBezTo>
                  <a:pt x="30971" y="34761"/>
                  <a:pt x="29979" y="34996"/>
                  <a:pt x="28995" y="34996"/>
                </a:cubicBezTo>
                <a:cubicBezTo>
                  <a:pt x="28540" y="34996"/>
                  <a:pt x="28088" y="34946"/>
                  <a:pt x="27648" y="34836"/>
                </a:cubicBezTo>
                <a:cubicBezTo>
                  <a:pt x="27300" y="34773"/>
                  <a:pt x="27363" y="34234"/>
                  <a:pt x="27711" y="34234"/>
                </a:cubicBezTo>
                <a:cubicBezTo>
                  <a:pt x="28209" y="34280"/>
                  <a:pt x="28690" y="34309"/>
                  <a:pt x="29166" y="34309"/>
                </a:cubicBezTo>
                <a:cubicBezTo>
                  <a:pt x="30025" y="34309"/>
                  <a:pt x="30869" y="34214"/>
                  <a:pt x="31765" y="33949"/>
                </a:cubicBezTo>
                <a:cubicBezTo>
                  <a:pt x="31785" y="33945"/>
                  <a:pt x="31804" y="33943"/>
                  <a:pt x="31823" y="33943"/>
                </a:cubicBezTo>
                <a:close/>
                <a:moveTo>
                  <a:pt x="7665" y="0"/>
                </a:moveTo>
                <a:cubicBezTo>
                  <a:pt x="6145" y="32"/>
                  <a:pt x="4783" y="317"/>
                  <a:pt x="3326" y="570"/>
                </a:cubicBezTo>
                <a:cubicBezTo>
                  <a:pt x="413" y="1109"/>
                  <a:pt x="1" y="2724"/>
                  <a:pt x="64" y="5257"/>
                </a:cubicBezTo>
                <a:cubicBezTo>
                  <a:pt x="159" y="9501"/>
                  <a:pt x="349" y="13713"/>
                  <a:pt x="476" y="17957"/>
                </a:cubicBezTo>
                <a:cubicBezTo>
                  <a:pt x="603" y="21947"/>
                  <a:pt x="729" y="25937"/>
                  <a:pt x="824" y="29927"/>
                </a:cubicBezTo>
                <a:cubicBezTo>
                  <a:pt x="888" y="31828"/>
                  <a:pt x="286" y="34709"/>
                  <a:pt x="2534" y="35533"/>
                </a:cubicBezTo>
                <a:cubicBezTo>
                  <a:pt x="3124" y="35751"/>
                  <a:pt x="3917" y="35823"/>
                  <a:pt x="4779" y="35823"/>
                </a:cubicBezTo>
                <a:cubicBezTo>
                  <a:pt x="6415" y="35823"/>
                  <a:pt x="8298" y="35564"/>
                  <a:pt x="9502" y="35564"/>
                </a:cubicBezTo>
                <a:cubicBezTo>
                  <a:pt x="9723" y="35564"/>
                  <a:pt x="16596" y="37623"/>
                  <a:pt x="16691" y="37781"/>
                </a:cubicBezTo>
                <a:cubicBezTo>
                  <a:pt x="16881" y="37750"/>
                  <a:pt x="24196" y="35438"/>
                  <a:pt x="24576" y="35438"/>
                </a:cubicBezTo>
                <a:cubicBezTo>
                  <a:pt x="26223" y="35406"/>
                  <a:pt x="27870" y="35406"/>
                  <a:pt x="29485" y="35406"/>
                </a:cubicBezTo>
                <a:cubicBezTo>
                  <a:pt x="31132" y="35374"/>
                  <a:pt x="31765" y="35564"/>
                  <a:pt x="33063" y="34361"/>
                </a:cubicBezTo>
                <a:cubicBezTo>
                  <a:pt x="34394" y="33158"/>
                  <a:pt x="34140" y="32873"/>
                  <a:pt x="34109" y="31226"/>
                </a:cubicBezTo>
                <a:cubicBezTo>
                  <a:pt x="34014" y="27172"/>
                  <a:pt x="33982" y="23150"/>
                  <a:pt x="33887" y="19097"/>
                </a:cubicBezTo>
                <a:cubicBezTo>
                  <a:pt x="33823" y="15296"/>
                  <a:pt x="33760" y="11496"/>
                  <a:pt x="33665" y="7696"/>
                </a:cubicBezTo>
                <a:cubicBezTo>
                  <a:pt x="33665" y="6746"/>
                  <a:pt x="33633" y="5796"/>
                  <a:pt x="33633" y="4846"/>
                </a:cubicBezTo>
                <a:cubicBezTo>
                  <a:pt x="33602" y="2977"/>
                  <a:pt x="34235" y="1805"/>
                  <a:pt x="32620" y="855"/>
                </a:cubicBezTo>
                <a:cubicBezTo>
                  <a:pt x="31813" y="349"/>
                  <a:pt x="25930" y="222"/>
                  <a:pt x="20249" y="222"/>
                </a:cubicBezTo>
                <a:cubicBezTo>
                  <a:pt x="14569" y="222"/>
                  <a:pt x="9090" y="349"/>
                  <a:pt x="9090" y="349"/>
                </a:cubicBezTo>
                <a:cubicBezTo>
                  <a:pt x="9090" y="349"/>
                  <a:pt x="7665" y="0"/>
                  <a:pt x="7665" y="0"/>
                </a:cubicBezTo>
                <a:close/>
              </a:path>
            </a:pathLst>
          </a:custGeom>
          <a:solidFill>
            <a:srgbClr val="73A4A4"/>
          </a:solidFill>
          <a:ln>
            <a:noFill/>
          </a:ln>
        </p:spPr>
        <p:txBody>
          <a:bodyPr spcFirstLastPara="1" wrap="square" lIns="91425" tIns="91425" rIns="91425" bIns="91425" anchor="ctr" anchorCtr="0">
            <a:noAutofit/>
          </a:bodyPr>
          <a:lstStyle/>
          <a:p>
            <a:pPr lvl="0" algn="ctr"/>
            <a:r>
              <a:rPr lang="ar-SA" sz="2800" dirty="0">
                <a:solidFill>
                  <a:schemeClr val="bg1"/>
                </a:solidFill>
                <a:latin typeface="Calibri" panose="020F0502020204030204" pitchFamily="34" charset="0"/>
                <a:cs typeface="Calibri" panose="020F0502020204030204" pitchFamily="34" charset="0"/>
              </a:rPr>
              <a:t>وضع المُثُل العليا</a:t>
            </a:r>
            <a:endParaRPr lang="ar-SA" sz="2800" b="1" dirty="0">
              <a:solidFill>
                <a:schemeClr val="bg1"/>
              </a:solidFill>
              <a:latin typeface="Calibri" panose="020F0502020204030204" pitchFamily="34" charset="0"/>
              <a:cs typeface="Calibri" panose="020F0502020204030204" pitchFamily="34" charset="0"/>
            </a:endParaRPr>
          </a:p>
        </p:txBody>
      </p:sp>
      <p:sp>
        <p:nvSpPr>
          <p:cNvPr id="18" name="Google Shape;1912;p49">
            <a:extLst>
              <a:ext uri="{FF2B5EF4-FFF2-40B4-BE49-F238E27FC236}">
                <a16:creationId xmlns:a16="http://schemas.microsoft.com/office/drawing/2014/main" id="{2DE6F647-644A-664F-94FD-B6C393A7DB47}"/>
              </a:ext>
            </a:extLst>
          </p:cNvPr>
          <p:cNvSpPr/>
          <p:nvPr/>
        </p:nvSpPr>
        <p:spPr>
          <a:xfrm>
            <a:off x="9592219" y="2268154"/>
            <a:ext cx="1934737" cy="1541055"/>
          </a:xfrm>
          <a:custGeom>
            <a:avLst/>
            <a:gdLst/>
            <a:ahLst/>
            <a:cxnLst/>
            <a:rect l="l" t="t" r="r" b="b"/>
            <a:pathLst>
              <a:path w="37845" h="39043" extrusionOk="0">
                <a:moveTo>
                  <a:pt x="7468" y="1292"/>
                </a:moveTo>
                <a:cubicBezTo>
                  <a:pt x="8383" y="1292"/>
                  <a:pt x="9204" y="1325"/>
                  <a:pt x="9472" y="1337"/>
                </a:cubicBezTo>
                <a:lnTo>
                  <a:pt x="9472" y="1337"/>
                </a:lnTo>
                <a:cubicBezTo>
                  <a:pt x="9502" y="1349"/>
                  <a:pt x="9533" y="1361"/>
                  <a:pt x="9564" y="1373"/>
                </a:cubicBezTo>
                <a:cubicBezTo>
                  <a:pt x="11315" y="2056"/>
                  <a:pt x="14175" y="2267"/>
                  <a:pt x="17159" y="2267"/>
                </a:cubicBezTo>
                <a:cubicBezTo>
                  <a:pt x="21786" y="2267"/>
                  <a:pt x="26709" y="1760"/>
                  <a:pt x="28249" y="1721"/>
                </a:cubicBezTo>
                <a:cubicBezTo>
                  <a:pt x="29338" y="1680"/>
                  <a:pt x="30271" y="1597"/>
                  <a:pt x="31113" y="1597"/>
                </a:cubicBezTo>
                <a:cubicBezTo>
                  <a:pt x="32206" y="1597"/>
                  <a:pt x="33146" y="1737"/>
                  <a:pt x="34076" y="2291"/>
                </a:cubicBezTo>
                <a:cubicBezTo>
                  <a:pt x="35660" y="3242"/>
                  <a:pt x="35216" y="3843"/>
                  <a:pt x="35279" y="5712"/>
                </a:cubicBezTo>
                <a:cubicBezTo>
                  <a:pt x="35279" y="6662"/>
                  <a:pt x="35311" y="7612"/>
                  <a:pt x="35311" y="8562"/>
                </a:cubicBezTo>
                <a:cubicBezTo>
                  <a:pt x="35374" y="12362"/>
                  <a:pt x="35469" y="16162"/>
                  <a:pt x="35533" y="19963"/>
                </a:cubicBezTo>
                <a:cubicBezTo>
                  <a:pt x="35596" y="24016"/>
                  <a:pt x="35660" y="28038"/>
                  <a:pt x="35755" y="32092"/>
                </a:cubicBezTo>
                <a:cubicBezTo>
                  <a:pt x="35786" y="33739"/>
                  <a:pt x="36040" y="34024"/>
                  <a:pt x="34709" y="35227"/>
                </a:cubicBezTo>
                <a:cubicBezTo>
                  <a:pt x="33411" y="36430"/>
                  <a:pt x="32778" y="36240"/>
                  <a:pt x="31131" y="36272"/>
                </a:cubicBezTo>
                <a:cubicBezTo>
                  <a:pt x="30350" y="36272"/>
                  <a:pt x="29348" y="36108"/>
                  <a:pt x="28088" y="36108"/>
                </a:cubicBezTo>
                <a:cubicBezTo>
                  <a:pt x="26692" y="36108"/>
                  <a:pt x="24978" y="36310"/>
                  <a:pt x="22897" y="37159"/>
                </a:cubicBezTo>
                <a:cubicBezTo>
                  <a:pt x="21574" y="37705"/>
                  <a:pt x="20349" y="37906"/>
                  <a:pt x="19203" y="37906"/>
                </a:cubicBezTo>
                <a:cubicBezTo>
                  <a:pt x="16891" y="37906"/>
                  <a:pt x="14900" y="37086"/>
                  <a:pt x="13079" y="36621"/>
                </a:cubicBezTo>
                <a:cubicBezTo>
                  <a:pt x="12375" y="36450"/>
                  <a:pt x="11561" y="36394"/>
                  <a:pt x="10710" y="36394"/>
                </a:cubicBezTo>
                <a:cubicBezTo>
                  <a:pt x="9055" y="36394"/>
                  <a:pt x="7262" y="36607"/>
                  <a:pt x="5876" y="36607"/>
                </a:cubicBezTo>
                <a:cubicBezTo>
                  <a:pt x="5189" y="36607"/>
                  <a:pt x="4602" y="36555"/>
                  <a:pt x="4180" y="36399"/>
                </a:cubicBezTo>
                <a:cubicBezTo>
                  <a:pt x="1932" y="35575"/>
                  <a:pt x="2534" y="32694"/>
                  <a:pt x="2470" y="30793"/>
                </a:cubicBezTo>
                <a:cubicBezTo>
                  <a:pt x="2344" y="26803"/>
                  <a:pt x="2217" y="22813"/>
                  <a:pt x="2122" y="18823"/>
                </a:cubicBezTo>
                <a:cubicBezTo>
                  <a:pt x="1995" y="14579"/>
                  <a:pt x="1805" y="10367"/>
                  <a:pt x="1679" y="6123"/>
                </a:cubicBezTo>
                <a:cubicBezTo>
                  <a:pt x="1615" y="3590"/>
                  <a:pt x="2059" y="1975"/>
                  <a:pt x="4941" y="1436"/>
                </a:cubicBezTo>
                <a:cubicBezTo>
                  <a:pt x="5588" y="1324"/>
                  <a:pt x="6573" y="1292"/>
                  <a:pt x="7468" y="1292"/>
                </a:cubicBezTo>
                <a:close/>
                <a:moveTo>
                  <a:pt x="5382" y="0"/>
                </a:moveTo>
                <a:cubicBezTo>
                  <a:pt x="3535" y="0"/>
                  <a:pt x="1886" y="403"/>
                  <a:pt x="1014" y="1943"/>
                </a:cubicBezTo>
                <a:cubicBezTo>
                  <a:pt x="0" y="3748"/>
                  <a:pt x="443" y="6345"/>
                  <a:pt x="475" y="8245"/>
                </a:cubicBezTo>
                <a:cubicBezTo>
                  <a:pt x="539" y="11285"/>
                  <a:pt x="634" y="14357"/>
                  <a:pt x="697" y="17397"/>
                </a:cubicBezTo>
                <a:cubicBezTo>
                  <a:pt x="760" y="20438"/>
                  <a:pt x="855" y="23510"/>
                  <a:pt x="919" y="26550"/>
                </a:cubicBezTo>
                <a:cubicBezTo>
                  <a:pt x="1014" y="29273"/>
                  <a:pt x="412" y="33169"/>
                  <a:pt x="1235" y="35829"/>
                </a:cubicBezTo>
                <a:cubicBezTo>
                  <a:pt x="1822" y="37726"/>
                  <a:pt x="3911" y="38158"/>
                  <a:pt x="6126" y="38158"/>
                </a:cubicBezTo>
                <a:cubicBezTo>
                  <a:pt x="7980" y="38158"/>
                  <a:pt x="9922" y="37856"/>
                  <a:pt x="11148" y="37856"/>
                </a:cubicBezTo>
                <a:cubicBezTo>
                  <a:pt x="13524" y="38378"/>
                  <a:pt x="16361" y="39043"/>
                  <a:pt x="19367" y="39043"/>
                </a:cubicBezTo>
                <a:cubicBezTo>
                  <a:pt x="21650" y="39043"/>
                  <a:pt x="24030" y="38660"/>
                  <a:pt x="26380" y="37539"/>
                </a:cubicBezTo>
                <a:cubicBezTo>
                  <a:pt x="27674" y="37569"/>
                  <a:pt x="29721" y="37841"/>
                  <a:pt x="31681" y="37841"/>
                </a:cubicBezTo>
                <a:cubicBezTo>
                  <a:pt x="33800" y="37841"/>
                  <a:pt x="35818" y="37524"/>
                  <a:pt x="36673" y="36240"/>
                </a:cubicBezTo>
                <a:cubicBezTo>
                  <a:pt x="37845" y="34467"/>
                  <a:pt x="37021" y="31173"/>
                  <a:pt x="36958" y="29242"/>
                </a:cubicBezTo>
                <a:cubicBezTo>
                  <a:pt x="36895" y="26138"/>
                  <a:pt x="36831" y="23035"/>
                  <a:pt x="36736" y="19963"/>
                </a:cubicBezTo>
                <a:cubicBezTo>
                  <a:pt x="36673" y="16637"/>
                  <a:pt x="36610" y="13312"/>
                  <a:pt x="36515" y="9987"/>
                </a:cubicBezTo>
                <a:cubicBezTo>
                  <a:pt x="36483" y="7643"/>
                  <a:pt x="37116" y="4160"/>
                  <a:pt x="36261" y="1975"/>
                </a:cubicBezTo>
                <a:cubicBezTo>
                  <a:pt x="35746" y="639"/>
                  <a:pt x="34674" y="276"/>
                  <a:pt x="33146" y="276"/>
                </a:cubicBezTo>
                <a:cubicBezTo>
                  <a:pt x="31668" y="276"/>
                  <a:pt x="29763" y="615"/>
                  <a:pt x="27521" y="740"/>
                </a:cubicBezTo>
                <a:cubicBezTo>
                  <a:pt x="26230" y="802"/>
                  <a:pt x="24554" y="829"/>
                  <a:pt x="22739" y="829"/>
                </a:cubicBezTo>
                <a:cubicBezTo>
                  <a:pt x="18094" y="829"/>
                  <a:pt x="12534" y="651"/>
                  <a:pt x="10166" y="423"/>
                </a:cubicBezTo>
                <a:cubicBezTo>
                  <a:pt x="8666" y="292"/>
                  <a:pt x="6953" y="0"/>
                  <a:pt x="5382" y="0"/>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9" name="Google Shape;1913;p49">
            <a:extLst>
              <a:ext uri="{FF2B5EF4-FFF2-40B4-BE49-F238E27FC236}">
                <a16:creationId xmlns:a16="http://schemas.microsoft.com/office/drawing/2014/main" id="{25A25ED9-802C-9E46-8E7C-A12E6A24F328}"/>
              </a:ext>
            </a:extLst>
          </p:cNvPr>
          <p:cNvSpPr/>
          <p:nvPr/>
        </p:nvSpPr>
        <p:spPr>
          <a:xfrm>
            <a:off x="9736456" y="2651175"/>
            <a:ext cx="155415" cy="45719"/>
          </a:xfrm>
          <a:custGeom>
            <a:avLst/>
            <a:gdLst/>
            <a:ahLst/>
            <a:cxnLst/>
            <a:rect l="l" t="t" r="r" b="b"/>
            <a:pathLst>
              <a:path w="3243" h="954" extrusionOk="0">
                <a:moveTo>
                  <a:pt x="2778" y="0"/>
                </a:moveTo>
                <a:cubicBezTo>
                  <a:pt x="2768" y="0"/>
                  <a:pt x="2757" y="1"/>
                  <a:pt x="2747" y="2"/>
                </a:cubicBezTo>
                <a:cubicBezTo>
                  <a:pt x="1955" y="129"/>
                  <a:pt x="1132" y="192"/>
                  <a:pt x="340" y="319"/>
                </a:cubicBezTo>
                <a:cubicBezTo>
                  <a:pt x="0" y="380"/>
                  <a:pt x="82" y="953"/>
                  <a:pt x="409" y="953"/>
                </a:cubicBezTo>
                <a:cubicBezTo>
                  <a:pt x="417" y="953"/>
                  <a:pt x="426" y="953"/>
                  <a:pt x="435" y="952"/>
                </a:cubicBezTo>
                <a:cubicBezTo>
                  <a:pt x="1258" y="825"/>
                  <a:pt x="2082" y="667"/>
                  <a:pt x="2905" y="540"/>
                </a:cubicBezTo>
                <a:cubicBezTo>
                  <a:pt x="3243" y="479"/>
                  <a:pt x="3104" y="0"/>
                  <a:pt x="2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4;p49">
            <a:extLst>
              <a:ext uri="{FF2B5EF4-FFF2-40B4-BE49-F238E27FC236}">
                <a16:creationId xmlns:a16="http://schemas.microsoft.com/office/drawing/2014/main" id="{1765103C-BFB8-A94D-B172-2658B8F0A094}"/>
              </a:ext>
            </a:extLst>
          </p:cNvPr>
          <p:cNvSpPr/>
          <p:nvPr/>
        </p:nvSpPr>
        <p:spPr>
          <a:xfrm>
            <a:off x="9737455" y="2605235"/>
            <a:ext cx="264597" cy="45719"/>
          </a:xfrm>
          <a:custGeom>
            <a:avLst/>
            <a:gdLst/>
            <a:ahLst/>
            <a:cxnLst/>
            <a:rect l="l" t="t" r="r" b="b"/>
            <a:pathLst>
              <a:path w="4740" h="819" extrusionOk="0">
                <a:moveTo>
                  <a:pt x="2535" y="0"/>
                </a:moveTo>
                <a:cubicBezTo>
                  <a:pt x="1788" y="0"/>
                  <a:pt x="1039" y="62"/>
                  <a:pt x="309" y="215"/>
                </a:cubicBezTo>
                <a:cubicBezTo>
                  <a:pt x="1" y="277"/>
                  <a:pt x="52" y="818"/>
                  <a:pt x="376" y="818"/>
                </a:cubicBezTo>
                <a:cubicBezTo>
                  <a:pt x="385" y="818"/>
                  <a:pt x="394" y="818"/>
                  <a:pt x="404" y="817"/>
                </a:cubicBezTo>
                <a:cubicBezTo>
                  <a:pt x="1557" y="656"/>
                  <a:pt x="2688" y="518"/>
                  <a:pt x="3835" y="518"/>
                </a:cubicBezTo>
                <a:cubicBezTo>
                  <a:pt x="4042" y="518"/>
                  <a:pt x="4249" y="522"/>
                  <a:pt x="4457" y="532"/>
                </a:cubicBezTo>
                <a:cubicBezTo>
                  <a:pt x="4468" y="533"/>
                  <a:pt x="4478" y="534"/>
                  <a:pt x="4488" y="534"/>
                </a:cubicBezTo>
                <a:cubicBezTo>
                  <a:pt x="4740" y="534"/>
                  <a:pt x="4701" y="151"/>
                  <a:pt x="4457" y="120"/>
                </a:cubicBezTo>
                <a:cubicBezTo>
                  <a:pt x="3826" y="47"/>
                  <a:pt x="3181" y="0"/>
                  <a:pt x="2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5;p49">
            <a:extLst>
              <a:ext uri="{FF2B5EF4-FFF2-40B4-BE49-F238E27FC236}">
                <a16:creationId xmlns:a16="http://schemas.microsoft.com/office/drawing/2014/main" id="{2441D5F4-D686-9149-8C83-48FE986526C0}"/>
              </a:ext>
            </a:extLst>
          </p:cNvPr>
          <p:cNvSpPr/>
          <p:nvPr/>
        </p:nvSpPr>
        <p:spPr>
          <a:xfrm>
            <a:off x="10495779" y="3611895"/>
            <a:ext cx="245903" cy="45719"/>
          </a:xfrm>
          <a:custGeom>
            <a:avLst/>
            <a:gdLst/>
            <a:ahLst/>
            <a:cxnLst/>
            <a:rect l="l" t="t" r="r" b="b"/>
            <a:pathLst>
              <a:path w="4276" h="795" extrusionOk="0">
                <a:moveTo>
                  <a:pt x="3987" y="0"/>
                </a:moveTo>
                <a:cubicBezTo>
                  <a:pt x="3978" y="0"/>
                  <a:pt x="3968" y="1"/>
                  <a:pt x="3959" y="2"/>
                </a:cubicBezTo>
                <a:cubicBezTo>
                  <a:pt x="2787" y="65"/>
                  <a:pt x="1552" y="97"/>
                  <a:pt x="380" y="223"/>
                </a:cubicBezTo>
                <a:cubicBezTo>
                  <a:pt x="11" y="285"/>
                  <a:pt x="1" y="795"/>
                  <a:pt x="349" y="795"/>
                </a:cubicBezTo>
                <a:cubicBezTo>
                  <a:pt x="359" y="795"/>
                  <a:pt x="369" y="794"/>
                  <a:pt x="380" y="793"/>
                </a:cubicBezTo>
                <a:cubicBezTo>
                  <a:pt x="1584" y="762"/>
                  <a:pt x="2787" y="572"/>
                  <a:pt x="3959" y="477"/>
                </a:cubicBezTo>
                <a:cubicBezTo>
                  <a:pt x="4266" y="477"/>
                  <a:pt x="4275" y="0"/>
                  <a:pt x="39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16;p49">
            <a:extLst>
              <a:ext uri="{FF2B5EF4-FFF2-40B4-BE49-F238E27FC236}">
                <a16:creationId xmlns:a16="http://schemas.microsoft.com/office/drawing/2014/main" id="{8307AF26-4FDF-B74A-B356-53FACE2428FA}"/>
              </a:ext>
            </a:extLst>
          </p:cNvPr>
          <p:cNvSpPr/>
          <p:nvPr/>
        </p:nvSpPr>
        <p:spPr>
          <a:xfrm>
            <a:off x="10525697" y="3660931"/>
            <a:ext cx="208705" cy="45719"/>
          </a:xfrm>
          <a:custGeom>
            <a:avLst/>
            <a:gdLst/>
            <a:ahLst/>
            <a:cxnLst/>
            <a:rect l="l" t="t" r="r" b="b"/>
            <a:pathLst>
              <a:path w="4816" h="1055" extrusionOk="0">
                <a:moveTo>
                  <a:pt x="4514" y="1"/>
                </a:moveTo>
                <a:cubicBezTo>
                  <a:pt x="4495" y="1"/>
                  <a:pt x="4476" y="3"/>
                  <a:pt x="4456" y="7"/>
                </a:cubicBezTo>
                <a:cubicBezTo>
                  <a:pt x="3515" y="285"/>
                  <a:pt x="2631" y="376"/>
                  <a:pt x="1728" y="376"/>
                </a:cubicBezTo>
                <a:cubicBezTo>
                  <a:pt x="1293" y="376"/>
                  <a:pt x="855" y="355"/>
                  <a:pt x="402" y="324"/>
                </a:cubicBezTo>
                <a:cubicBezTo>
                  <a:pt x="392" y="323"/>
                  <a:pt x="383" y="323"/>
                  <a:pt x="373" y="323"/>
                </a:cubicBezTo>
                <a:cubicBezTo>
                  <a:pt x="51" y="323"/>
                  <a:pt x="1" y="833"/>
                  <a:pt x="339" y="894"/>
                </a:cubicBezTo>
                <a:cubicBezTo>
                  <a:pt x="779" y="1004"/>
                  <a:pt x="1231" y="1054"/>
                  <a:pt x="1686" y="1054"/>
                </a:cubicBezTo>
                <a:cubicBezTo>
                  <a:pt x="2670" y="1054"/>
                  <a:pt x="3662" y="819"/>
                  <a:pt x="4551" y="451"/>
                </a:cubicBezTo>
                <a:cubicBezTo>
                  <a:pt x="4816" y="362"/>
                  <a:pt x="4753" y="1"/>
                  <a:pt x="45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3;p49">
            <a:extLst>
              <a:ext uri="{FF2B5EF4-FFF2-40B4-BE49-F238E27FC236}">
                <a16:creationId xmlns:a16="http://schemas.microsoft.com/office/drawing/2014/main" id="{CE9DE08F-2CD2-FF47-8D62-AA9AD8FAC414}"/>
              </a:ext>
            </a:extLst>
          </p:cNvPr>
          <p:cNvSpPr txBox="1"/>
          <p:nvPr/>
        </p:nvSpPr>
        <p:spPr>
          <a:xfrm>
            <a:off x="9381839" y="4800093"/>
            <a:ext cx="2496420" cy="1366895"/>
          </a:xfrm>
          <a:prstGeom prst="rect">
            <a:avLst/>
          </a:prstGeom>
          <a:noFill/>
          <a:ln>
            <a:noFill/>
          </a:ln>
        </p:spPr>
        <p:txBody>
          <a:bodyPr spcFirstLastPara="1" wrap="square" lIns="91425" tIns="91425" rIns="91425" bIns="91425" anchor="ctr" anchorCtr="0">
            <a:noAutofit/>
          </a:bodyPr>
          <a:lstStyle/>
          <a:p>
            <a:pPr algn="ctr"/>
            <a:r>
              <a:rPr lang="ar-SA" dirty="0">
                <a:latin typeface="Calibri" panose="020F0502020204030204" pitchFamily="34" charset="0"/>
                <a:cs typeface="Calibri" panose="020F0502020204030204" pitchFamily="34" charset="0"/>
              </a:rPr>
              <a:t>يقوم مجلس الادارة والادارة العليا باتخاذ خطوات معينة لتحديد المُثُل العليا، كما أنه من المتوقع أن يكون مجلس الادارة والادارة العليا قدوة للآخرين</a:t>
            </a:r>
            <a:endParaRPr lang="ar-SA" b="1" dirty="0">
              <a:latin typeface="Calibri" panose="020F0502020204030204" pitchFamily="34" charset="0"/>
              <a:cs typeface="Calibri" panose="020F0502020204030204" pitchFamily="34" charset="0"/>
            </a:endParaRPr>
          </a:p>
        </p:txBody>
      </p:sp>
      <p:sp>
        <p:nvSpPr>
          <p:cNvPr id="24" name="Google Shape;1900;p49">
            <a:extLst>
              <a:ext uri="{FF2B5EF4-FFF2-40B4-BE49-F238E27FC236}">
                <a16:creationId xmlns:a16="http://schemas.microsoft.com/office/drawing/2014/main" id="{D42BB11D-6B9E-A848-B723-5ACCE01D84E1}"/>
              </a:ext>
            </a:extLst>
          </p:cNvPr>
          <p:cNvSpPr/>
          <p:nvPr/>
        </p:nvSpPr>
        <p:spPr>
          <a:xfrm>
            <a:off x="7185813" y="3949341"/>
            <a:ext cx="1172517" cy="663937"/>
          </a:xfrm>
          <a:custGeom>
            <a:avLst/>
            <a:gdLst/>
            <a:ahLst/>
            <a:cxnLst/>
            <a:rect l="l" t="t" r="r" b="b"/>
            <a:pathLst>
              <a:path w="29706" h="16821" extrusionOk="0">
                <a:moveTo>
                  <a:pt x="792" y="1"/>
                </a:moveTo>
                <a:cubicBezTo>
                  <a:pt x="0" y="1"/>
                  <a:pt x="0" y="1204"/>
                  <a:pt x="792" y="1267"/>
                </a:cubicBezTo>
                <a:cubicBezTo>
                  <a:pt x="5130" y="1521"/>
                  <a:pt x="9532" y="1647"/>
                  <a:pt x="13934" y="1679"/>
                </a:cubicBezTo>
                <a:cubicBezTo>
                  <a:pt x="13966" y="1869"/>
                  <a:pt x="14125" y="2027"/>
                  <a:pt x="14283" y="2091"/>
                </a:cubicBezTo>
                <a:cubicBezTo>
                  <a:pt x="13966" y="6018"/>
                  <a:pt x="13364" y="10230"/>
                  <a:pt x="13523" y="14220"/>
                </a:cubicBezTo>
                <a:cubicBezTo>
                  <a:pt x="13079" y="13650"/>
                  <a:pt x="12573" y="13111"/>
                  <a:pt x="12066" y="12605"/>
                </a:cubicBezTo>
                <a:cubicBezTo>
                  <a:pt x="11933" y="12486"/>
                  <a:pt x="11773" y="12435"/>
                  <a:pt x="11614" y="12435"/>
                </a:cubicBezTo>
                <a:cubicBezTo>
                  <a:pt x="11092" y="12435"/>
                  <a:pt x="10569" y="12982"/>
                  <a:pt x="10958" y="13491"/>
                </a:cubicBezTo>
                <a:cubicBezTo>
                  <a:pt x="11749" y="14537"/>
                  <a:pt x="12699" y="15518"/>
                  <a:pt x="13586" y="16500"/>
                </a:cubicBezTo>
                <a:cubicBezTo>
                  <a:pt x="13649" y="16563"/>
                  <a:pt x="13713" y="16595"/>
                  <a:pt x="13744" y="16627"/>
                </a:cubicBezTo>
                <a:cubicBezTo>
                  <a:pt x="13810" y="16758"/>
                  <a:pt x="13951" y="16821"/>
                  <a:pt x="14095" y="16821"/>
                </a:cubicBezTo>
                <a:cubicBezTo>
                  <a:pt x="14229" y="16821"/>
                  <a:pt x="14365" y="16765"/>
                  <a:pt x="14441" y="16658"/>
                </a:cubicBezTo>
                <a:cubicBezTo>
                  <a:pt x="14441" y="16627"/>
                  <a:pt x="14473" y="16627"/>
                  <a:pt x="14473" y="16627"/>
                </a:cubicBezTo>
                <a:cubicBezTo>
                  <a:pt x="15391" y="15993"/>
                  <a:pt x="15993" y="15170"/>
                  <a:pt x="16278" y="14093"/>
                </a:cubicBezTo>
                <a:cubicBezTo>
                  <a:pt x="16430" y="13572"/>
                  <a:pt x="16016" y="13229"/>
                  <a:pt x="15597" y="13229"/>
                </a:cubicBezTo>
                <a:cubicBezTo>
                  <a:pt x="15406" y="13229"/>
                  <a:pt x="15214" y="13301"/>
                  <a:pt x="15075" y="13460"/>
                </a:cubicBezTo>
                <a:cubicBezTo>
                  <a:pt x="15581" y="9596"/>
                  <a:pt x="15486" y="5479"/>
                  <a:pt x="15645" y="1679"/>
                </a:cubicBezTo>
                <a:cubicBezTo>
                  <a:pt x="20173" y="1679"/>
                  <a:pt x="24734" y="1521"/>
                  <a:pt x="29231" y="1204"/>
                </a:cubicBezTo>
                <a:cubicBezTo>
                  <a:pt x="29706" y="1141"/>
                  <a:pt x="29706" y="444"/>
                  <a:pt x="29231" y="444"/>
                </a:cubicBezTo>
                <a:cubicBezTo>
                  <a:pt x="19762" y="127"/>
                  <a:pt x="10261" y="96"/>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5" name="Google Shape;1911;p49">
            <a:extLst>
              <a:ext uri="{FF2B5EF4-FFF2-40B4-BE49-F238E27FC236}">
                <a16:creationId xmlns:a16="http://schemas.microsoft.com/office/drawing/2014/main" id="{47FE9441-63EB-654C-90E9-9B788E0ECA4A}"/>
              </a:ext>
            </a:extLst>
          </p:cNvPr>
          <p:cNvSpPr/>
          <p:nvPr/>
        </p:nvSpPr>
        <p:spPr>
          <a:xfrm>
            <a:off x="6817080" y="2216892"/>
            <a:ext cx="1775803" cy="1491283"/>
          </a:xfrm>
          <a:custGeom>
            <a:avLst/>
            <a:gdLst/>
            <a:ahLst/>
            <a:cxnLst/>
            <a:rect l="l" t="t" r="r" b="b"/>
            <a:pathLst>
              <a:path w="34394" h="37782" extrusionOk="0">
                <a:moveTo>
                  <a:pt x="5394" y="1432"/>
                </a:moveTo>
                <a:cubicBezTo>
                  <a:pt x="6040" y="1432"/>
                  <a:pt x="6685" y="1479"/>
                  <a:pt x="7316" y="1552"/>
                </a:cubicBezTo>
                <a:cubicBezTo>
                  <a:pt x="7570" y="1584"/>
                  <a:pt x="7601" y="1964"/>
                  <a:pt x="7316" y="1964"/>
                </a:cubicBezTo>
                <a:cubicBezTo>
                  <a:pt x="7103" y="1954"/>
                  <a:pt x="6893" y="1950"/>
                  <a:pt x="6684" y="1950"/>
                </a:cubicBezTo>
                <a:cubicBezTo>
                  <a:pt x="5525" y="1950"/>
                  <a:pt x="4416" y="2088"/>
                  <a:pt x="3263" y="2249"/>
                </a:cubicBezTo>
                <a:cubicBezTo>
                  <a:pt x="3253" y="2250"/>
                  <a:pt x="3244" y="2250"/>
                  <a:pt x="3235" y="2250"/>
                </a:cubicBezTo>
                <a:cubicBezTo>
                  <a:pt x="2911" y="2250"/>
                  <a:pt x="2860" y="1709"/>
                  <a:pt x="3168" y="1647"/>
                </a:cubicBezTo>
                <a:cubicBezTo>
                  <a:pt x="3898" y="1494"/>
                  <a:pt x="4647" y="1432"/>
                  <a:pt x="5394" y="1432"/>
                </a:cubicBezTo>
                <a:close/>
                <a:moveTo>
                  <a:pt x="5606" y="2722"/>
                </a:moveTo>
                <a:cubicBezTo>
                  <a:pt x="5932" y="2722"/>
                  <a:pt x="6071" y="3201"/>
                  <a:pt x="5733" y="3262"/>
                </a:cubicBezTo>
                <a:cubicBezTo>
                  <a:pt x="4910" y="3389"/>
                  <a:pt x="4086" y="3547"/>
                  <a:pt x="3263" y="3674"/>
                </a:cubicBezTo>
                <a:cubicBezTo>
                  <a:pt x="3254" y="3675"/>
                  <a:pt x="3245" y="3675"/>
                  <a:pt x="3237" y="3675"/>
                </a:cubicBezTo>
                <a:cubicBezTo>
                  <a:pt x="2910" y="3675"/>
                  <a:pt x="2828" y="3102"/>
                  <a:pt x="3168" y="3041"/>
                </a:cubicBezTo>
                <a:cubicBezTo>
                  <a:pt x="3960" y="2914"/>
                  <a:pt x="4783" y="2851"/>
                  <a:pt x="5575" y="2724"/>
                </a:cubicBezTo>
                <a:cubicBezTo>
                  <a:pt x="5585" y="2723"/>
                  <a:pt x="5596" y="2722"/>
                  <a:pt x="5606" y="2722"/>
                </a:cubicBezTo>
                <a:close/>
                <a:moveTo>
                  <a:pt x="30368" y="32681"/>
                </a:moveTo>
                <a:cubicBezTo>
                  <a:pt x="30656" y="32681"/>
                  <a:pt x="30647" y="33158"/>
                  <a:pt x="30340" y="33158"/>
                </a:cubicBezTo>
                <a:cubicBezTo>
                  <a:pt x="29168" y="33284"/>
                  <a:pt x="27933" y="33443"/>
                  <a:pt x="26761" y="33474"/>
                </a:cubicBezTo>
                <a:cubicBezTo>
                  <a:pt x="26750" y="33475"/>
                  <a:pt x="26740" y="33476"/>
                  <a:pt x="26730" y="33476"/>
                </a:cubicBezTo>
                <a:cubicBezTo>
                  <a:pt x="26382" y="33476"/>
                  <a:pt x="26392" y="32966"/>
                  <a:pt x="26761" y="32904"/>
                </a:cubicBezTo>
                <a:cubicBezTo>
                  <a:pt x="27933" y="32778"/>
                  <a:pt x="29168" y="32746"/>
                  <a:pt x="30340" y="32683"/>
                </a:cubicBezTo>
                <a:cubicBezTo>
                  <a:pt x="30349" y="32682"/>
                  <a:pt x="30359" y="32681"/>
                  <a:pt x="30368" y="32681"/>
                </a:cubicBezTo>
                <a:close/>
                <a:moveTo>
                  <a:pt x="31823" y="33943"/>
                </a:moveTo>
                <a:cubicBezTo>
                  <a:pt x="32062" y="33943"/>
                  <a:pt x="32125" y="34304"/>
                  <a:pt x="31860" y="34393"/>
                </a:cubicBezTo>
                <a:cubicBezTo>
                  <a:pt x="30971" y="34761"/>
                  <a:pt x="29979" y="34996"/>
                  <a:pt x="28995" y="34996"/>
                </a:cubicBezTo>
                <a:cubicBezTo>
                  <a:pt x="28540" y="34996"/>
                  <a:pt x="28088" y="34946"/>
                  <a:pt x="27648" y="34836"/>
                </a:cubicBezTo>
                <a:cubicBezTo>
                  <a:pt x="27300" y="34773"/>
                  <a:pt x="27363" y="34234"/>
                  <a:pt x="27711" y="34234"/>
                </a:cubicBezTo>
                <a:cubicBezTo>
                  <a:pt x="28209" y="34280"/>
                  <a:pt x="28690" y="34309"/>
                  <a:pt x="29166" y="34309"/>
                </a:cubicBezTo>
                <a:cubicBezTo>
                  <a:pt x="30025" y="34309"/>
                  <a:pt x="30869" y="34214"/>
                  <a:pt x="31765" y="33949"/>
                </a:cubicBezTo>
                <a:cubicBezTo>
                  <a:pt x="31785" y="33945"/>
                  <a:pt x="31804" y="33943"/>
                  <a:pt x="31823" y="33943"/>
                </a:cubicBezTo>
                <a:close/>
                <a:moveTo>
                  <a:pt x="7665" y="0"/>
                </a:moveTo>
                <a:cubicBezTo>
                  <a:pt x="6145" y="32"/>
                  <a:pt x="4783" y="317"/>
                  <a:pt x="3326" y="570"/>
                </a:cubicBezTo>
                <a:cubicBezTo>
                  <a:pt x="413" y="1109"/>
                  <a:pt x="1" y="2724"/>
                  <a:pt x="64" y="5257"/>
                </a:cubicBezTo>
                <a:cubicBezTo>
                  <a:pt x="159" y="9501"/>
                  <a:pt x="349" y="13713"/>
                  <a:pt x="476" y="17957"/>
                </a:cubicBezTo>
                <a:cubicBezTo>
                  <a:pt x="603" y="21947"/>
                  <a:pt x="729" y="25937"/>
                  <a:pt x="824" y="29927"/>
                </a:cubicBezTo>
                <a:cubicBezTo>
                  <a:pt x="888" y="31828"/>
                  <a:pt x="286" y="34709"/>
                  <a:pt x="2534" y="35533"/>
                </a:cubicBezTo>
                <a:cubicBezTo>
                  <a:pt x="3124" y="35751"/>
                  <a:pt x="3917" y="35823"/>
                  <a:pt x="4779" y="35823"/>
                </a:cubicBezTo>
                <a:cubicBezTo>
                  <a:pt x="6415" y="35823"/>
                  <a:pt x="8298" y="35564"/>
                  <a:pt x="9502" y="35564"/>
                </a:cubicBezTo>
                <a:cubicBezTo>
                  <a:pt x="9723" y="35564"/>
                  <a:pt x="16596" y="37623"/>
                  <a:pt x="16691" y="37781"/>
                </a:cubicBezTo>
                <a:cubicBezTo>
                  <a:pt x="16881" y="37750"/>
                  <a:pt x="24196" y="35438"/>
                  <a:pt x="24576" y="35438"/>
                </a:cubicBezTo>
                <a:cubicBezTo>
                  <a:pt x="26223" y="35406"/>
                  <a:pt x="27870" y="35406"/>
                  <a:pt x="29485" y="35406"/>
                </a:cubicBezTo>
                <a:cubicBezTo>
                  <a:pt x="31132" y="35374"/>
                  <a:pt x="31765" y="35564"/>
                  <a:pt x="33063" y="34361"/>
                </a:cubicBezTo>
                <a:cubicBezTo>
                  <a:pt x="34394" y="33158"/>
                  <a:pt x="34140" y="32873"/>
                  <a:pt x="34109" y="31226"/>
                </a:cubicBezTo>
                <a:cubicBezTo>
                  <a:pt x="34014" y="27172"/>
                  <a:pt x="33982" y="23150"/>
                  <a:pt x="33887" y="19097"/>
                </a:cubicBezTo>
                <a:cubicBezTo>
                  <a:pt x="33823" y="15296"/>
                  <a:pt x="33760" y="11496"/>
                  <a:pt x="33665" y="7696"/>
                </a:cubicBezTo>
                <a:cubicBezTo>
                  <a:pt x="33665" y="6746"/>
                  <a:pt x="33633" y="5796"/>
                  <a:pt x="33633" y="4846"/>
                </a:cubicBezTo>
                <a:cubicBezTo>
                  <a:pt x="33602" y="2977"/>
                  <a:pt x="34235" y="1805"/>
                  <a:pt x="32620" y="855"/>
                </a:cubicBezTo>
                <a:cubicBezTo>
                  <a:pt x="31813" y="349"/>
                  <a:pt x="25930" y="222"/>
                  <a:pt x="20249" y="222"/>
                </a:cubicBezTo>
                <a:cubicBezTo>
                  <a:pt x="14569" y="222"/>
                  <a:pt x="9090" y="349"/>
                  <a:pt x="9090" y="349"/>
                </a:cubicBezTo>
                <a:cubicBezTo>
                  <a:pt x="9090" y="349"/>
                  <a:pt x="7665" y="0"/>
                  <a:pt x="7665" y="0"/>
                </a:cubicBezTo>
                <a:close/>
              </a:path>
            </a:pathLst>
          </a:custGeom>
          <a:solidFill>
            <a:schemeClr val="accent4"/>
          </a:solidFill>
          <a:ln>
            <a:noFill/>
          </a:ln>
        </p:spPr>
        <p:txBody>
          <a:bodyPr spcFirstLastPara="1" wrap="square" lIns="91425" tIns="91425" rIns="91425" bIns="91425" anchor="ctr" anchorCtr="0">
            <a:noAutofit/>
          </a:bodyPr>
          <a:lstStyle/>
          <a:p>
            <a:pPr lvl="0" algn="ctr"/>
            <a:r>
              <a:rPr lang="ar-SA" sz="2800" dirty="0">
                <a:solidFill>
                  <a:schemeClr val="bg1"/>
                </a:solidFill>
                <a:latin typeface="Calibri" panose="020F0502020204030204" pitchFamily="34" charset="0"/>
                <a:cs typeface="Calibri" panose="020F0502020204030204" pitchFamily="34" charset="0"/>
              </a:rPr>
              <a:t>وضع معايير السلوك</a:t>
            </a:r>
            <a:endParaRPr lang="ar-SA" sz="2800" b="1" dirty="0">
              <a:solidFill>
                <a:schemeClr val="bg1"/>
              </a:solidFill>
              <a:latin typeface="Calibri" panose="020F0502020204030204" pitchFamily="34" charset="0"/>
              <a:cs typeface="Calibri" panose="020F0502020204030204" pitchFamily="34" charset="0"/>
            </a:endParaRPr>
          </a:p>
        </p:txBody>
      </p:sp>
      <p:sp>
        <p:nvSpPr>
          <p:cNvPr id="26" name="Google Shape;1912;p49">
            <a:extLst>
              <a:ext uri="{FF2B5EF4-FFF2-40B4-BE49-F238E27FC236}">
                <a16:creationId xmlns:a16="http://schemas.microsoft.com/office/drawing/2014/main" id="{0D91706D-5438-C544-B93B-9423FFB7DD5C}"/>
              </a:ext>
            </a:extLst>
          </p:cNvPr>
          <p:cNvSpPr/>
          <p:nvPr/>
        </p:nvSpPr>
        <p:spPr>
          <a:xfrm>
            <a:off x="6764015" y="2179855"/>
            <a:ext cx="1934737" cy="1541055"/>
          </a:xfrm>
          <a:custGeom>
            <a:avLst/>
            <a:gdLst/>
            <a:ahLst/>
            <a:cxnLst/>
            <a:rect l="l" t="t" r="r" b="b"/>
            <a:pathLst>
              <a:path w="37845" h="39043" extrusionOk="0">
                <a:moveTo>
                  <a:pt x="7468" y="1292"/>
                </a:moveTo>
                <a:cubicBezTo>
                  <a:pt x="8383" y="1292"/>
                  <a:pt x="9204" y="1325"/>
                  <a:pt x="9472" y="1337"/>
                </a:cubicBezTo>
                <a:lnTo>
                  <a:pt x="9472" y="1337"/>
                </a:lnTo>
                <a:cubicBezTo>
                  <a:pt x="9502" y="1349"/>
                  <a:pt x="9533" y="1361"/>
                  <a:pt x="9564" y="1373"/>
                </a:cubicBezTo>
                <a:cubicBezTo>
                  <a:pt x="11315" y="2056"/>
                  <a:pt x="14175" y="2267"/>
                  <a:pt x="17159" y="2267"/>
                </a:cubicBezTo>
                <a:cubicBezTo>
                  <a:pt x="21786" y="2267"/>
                  <a:pt x="26709" y="1760"/>
                  <a:pt x="28249" y="1721"/>
                </a:cubicBezTo>
                <a:cubicBezTo>
                  <a:pt x="29338" y="1680"/>
                  <a:pt x="30271" y="1597"/>
                  <a:pt x="31113" y="1597"/>
                </a:cubicBezTo>
                <a:cubicBezTo>
                  <a:pt x="32206" y="1597"/>
                  <a:pt x="33146" y="1737"/>
                  <a:pt x="34076" y="2291"/>
                </a:cubicBezTo>
                <a:cubicBezTo>
                  <a:pt x="35660" y="3242"/>
                  <a:pt x="35216" y="3843"/>
                  <a:pt x="35279" y="5712"/>
                </a:cubicBezTo>
                <a:cubicBezTo>
                  <a:pt x="35279" y="6662"/>
                  <a:pt x="35311" y="7612"/>
                  <a:pt x="35311" y="8562"/>
                </a:cubicBezTo>
                <a:cubicBezTo>
                  <a:pt x="35374" y="12362"/>
                  <a:pt x="35469" y="16162"/>
                  <a:pt x="35533" y="19963"/>
                </a:cubicBezTo>
                <a:cubicBezTo>
                  <a:pt x="35596" y="24016"/>
                  <a:pt x="35660" y="28038"/>
                  <a:pt x="35755" y="32092"/>
                </a:cubicBezTo>
                <a:cubicBezTo>
                  <a:pt x="35786" y="33739"/>
                  <a:pt x="36040" y="34024"/>
                  <a:pt x="34709" y="35227"/>
                </a:cubicBezTo>
                <a:cubicBezTo>
                  <a:pt x="33411" y="36430"/>
                  <a:pt x="32778" y="36240"/>
                  <a:pt x="31131" y="36272"/>
                </a:cubicBezTo>
                <a:cubicBezTo>
                  <a:pt x="30350" y="36272"/>
                  <a:pt x="29348" y="36108"/>
                  <a:pt x="28088" y="36108"/>
                </a:cubicBezTo>
                <a:cubicBezTo>
                  <a:pt x="26692" y="36108"/>
                  <a:pt x="24978" y="36310"/>
                  <a:pt x="22897" y="37159"/>
                </a:cubicBezTo>
                <a:cubicBezTo>
                  <a:pt x="21574" y="37705"/>
                  <a:pt x="20349" y="37906"/>
                  <a:pt x="19203" y="37906"/>
                </a:cubicBezTo>
                <a:cubicBezTo>
                  <a:pt x="16891" y="37906"/>
                  <a:pt x="14900" y="37086"/>
                  <a:pt x="13079" y="36621"/>
                </a:cubicBezTo>
                <a:cubicBezTo>
                  <a:pt x="12375" y="36450"/>
                  <a:pt x="11561" y="36394"/>
                  <a:pt x="10710" y="36394"/>
                </a:cubicBezTo>
                <a:cubicBezTo>
                  <a:pt x="9055" y="36394"/>
                  <a:pt x="7262" y="36607"/>
                  <a:pt x="5876" y="36607"/>
                </a:cubicBezTo>
                <a:cubicBezTo>
                  <a:pt x="5189" y="36607"/>
                  <a:pt x="4602" y="36555"/>
                  <a:pt x="4180" y="36399"/>
                </a:cubicBezTo>
                <a:cubicBezTo>
                  <a:pt x="1932" y="35575"/>
                  <a:pt x="2534" y="32694"/>
                  <a:pt x="2470" y="30793"/>
                </a:cubicBezTo>
                <a:cubicBezTo>
                  <a:pt x="2344" y="26803"/>
                  <a:pt x="2217" y="22813"/>
                  <a:pt x="2122" y="18823"/>
                </a:cubicBezTo>
                <a:cubicBezTo>
                  <a:pt x="1995" y="14579"/>
                  <a:pt x="1805" y="10367"/>
                  <a:pt x="1679" y="6123"/>
                </a:cubicBezTo>
                <a:cubicBezTo>
                  <a:pt x="1615" y="3590"/>
                  <a:pt x="2059" y="1975"/>
                  <a:pt x="4941" y="1436"/>
                </a:cubicBezTo>
                <a:cubicBezTo>
                  <a:pt x="5588" y="1324"/>
                  <a:pt x="6573" y="1292"/>
                  <a:pt x="7468" y="1292"/>
                </a:cubicBezTo>
                <a:close/>
                <a:moveTo>
                  <a:pt x="5382" y="0"/>
                </a:moveTo>
                <a:cubicBezTo>
                  <a:pt x="3535" y="0"/>
                  <a:pt x="1886" y="403"/>
                  <a:pt x="1014" y="1943"/>
                </a:cubicBezTo>
                <a:cubicBezTo>
                  <a:pt x="0" y="3748"/>
                  <a:pt x="443" y="6345"/>
                  <a:pt x="475" y="8245"/>
                </a:cubicBezTo>
                <a:cubicBezTo>
                  <a:pt x="539" y="11285"/>
                  <a:pt x="634" y="14357"/>
                  <a:pt x="697" y="17397"/>
                </a:cubicBezTo>
                <a:cubicBezTo>
                  <a:pt x="760" y="20438"/>
                  <a:pt x="855" y="23510"/>
                  <a:pt x="919" y="26550"/>
                </a:cubicBezTo>
                <a:cubicBezTo>
                  <a:pt x="1014" y="29273"/>
                  <a:pt x="412" y="33169"/>
                  <a:pt x="1235" y="35829"/>
                </a:cubicBezTo>
                <a:cubicBezTo>
                  <a:pt x="1822" y="37726"/>
                  <a:pt x="3911" y="38158"/>
                  <a:pt x="6126" y="38158"/>
                </a:cubicBezTo>
                <a:cubicBezTo>
                  <a:pt x="7980" y="38158"/>
                  <a:pt x="9922" y="37856"/>
                  <a:pt x="11148" y="37856"/>
                </a:cubicBezTo>
                <a:cubicBezTo>
                  <a:pt x="13524" y="38378"/>
                  <a:pt x="16361" y="39043"/>
                  <a:pt x="19367" y="39043"/>
                </a:cubicBezTo>
                <a:cubicBezTo>
                  <a:pt x="21650" y="39043"/>
                  <a:pt x="24030" y="38660"/>
                  <a:pt x="26380" y="37539"/>
                </a:cubicBezTo>
                <a:cubicBezTo>
                  <a:pt x="27674" y="37569"/>
                  <a:pt x="29721" y="37841"/>
                  <a:pt x="31681" y="37841"/>
                </a:cubicBezTo>
                <a:cubicBezTo>
                  <a:pt x="33800" y="37841"/>
                  <a:pt x="35818" y="37524"/>
                  <a:pt x="36673" y="36240"/>
                </a:cubicBezTo>
                <a:cubicBezTo>
                  <a:pt x="37845" y="34467"/>
                  <a:pt x="37021" y="31173"/>
                  <a:pt x="36958" y="29242"/>
                </a:cubicBezTo>
                <a:cubicBezTo>
                  <a:pt x="36895" y="26138"/>
                  <a:pt x="36831" y="23035"/>
                  <a:pt x="36736" y="19963"/>
                </a:cubicBezTo>
                <a:cubicBezTo>
                  <a:pt x="36673" y="16637"/>
                  <a:pt x="36610" y="13312"/>
                  <a:pt x="36515" y="9987"/>
                </a:cubicBezTo>
                <a:cubicBezTo>
                  <a:pt x="36483" y="7643"/>
                  <a:pt x="37116" y="4160"/>
                  <a:pt x="36261" y="1975"/>
                </a:cubicBezTo>
                <a:cubicBezTo>
                  <a:pt x="35746" y="639"/>
                  <a:pt x="34674" y="276"/>
                  <a:pt x="33146" y="276"/>
                </a:cubicBezTo>
                <a:cubicBezTo>
                  <a:pt x="31668" y="276"/>
                  <a:pt x="29763" y="615"/>
                  <a:pt x="27521" y="740"/>
                </a:cubicBezTo>
                <a:cubicBezTo>
                  <a:pt x="26230" y="802"/>
                  <a:pt x="24554" y="829"/>
                  <a:pt x="22739" y="829"/>
                </a:cubicBezTo>
                <a:cubicBezTo>
                  <a:pt x="18094" y="829"/>
                  <a:pt x="12534" y="651"/>
                  <a:pt x="10166" y="423"/>
                </a:cubicBezTo>
                <a:cubicBezTo>
                  <a:pt x="8666" y="292"/>
                  <a:pt x="6953" y="0"/>
                  <a:pt x="5382" y="0"/>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7" name="Google Shape;1913;p49">
            <a:extLst>
              <a:ext uri="{FF2B5EF4-FFF2-40B4-BE49-F238E27FC236}">
                <a16:creationId xmlns:a16="http://schemas.microsoft.com/office/drawing/2014/main" id="{6D62E686-E03E-EF4D-B3F7-7D1BF1342F66}"/>
              </a:ext>
            </a:extLst>
          </p:cNvPr>
          <p:cNvSpPr/>
          <p:nvPr/>
        </p:nvSpPr>
        <p:spPr>
          <a:xfrm>
            <a:off x="6908252" y="2562876"/>
            <a:ext cx="155415" cy="45719"/>
          </a:xfrm>
          <a:custGeom>
            <a:avLst/>
            <a:gdLst/>
            <a:ahLst/>
            <a:cxnLst/>
            <a:rect l="l" t="t" r="r" b="b"/>
            <a:pathLst>
              <a:path w="3243" h="954" extrusionOk="0">
                <a:moveTo>
                  <a:pt x="2778" y="0"/>
                </a:moveTo>
                <a:cubicBezTo>
                  <a:pt x="2768" y="0"/>
                  <a:pt x="2757" y="1"/>
                  <a:pt x="2747" y="2"/>
                </a:cubicBezTo>
                <a:cubicBezTo>
                  <a:pt x="1955" y="129"/>
                  <a:pt x="1132" y="192"/>
                  <a:pt x="340" y="319"/>
                </a:cubicBezTo>
                <a:cubicBezTo>
                  <a:pt x="0" y="380"/>
                  <a:pt x="82" y="953"/>
                  <a:pt x="409" y="953"/>
                </a:cubicBezTo>
                <a:cubicBezTo>
                  <a:pt x="417" y="953"/>
                  <a:pt x="426" y="953"/>
                  <a:pt x="435" y="952"/>
                </a:cubicBezTo>
                <a:cubicBezTo>
                  <a:pt x="1258" y="825"/>
                  <a:pt x="2082" y="667"/>
                  <a:pt x="2905" y="540"/>
                </a:cubicBezTo>
                <a:cubicBezTo>
                  <a:pt x="3243" y="479"/>
                  <a:pt x="3104" y="0"/>
                  <a:pt x="2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14;p49">
            <a:extLst>
              <a:ext uri="{FF2B5EF4-FFF2-40B4-BE49-F238E27FC236}">
                <a16:creationId xmlns:a16="http://schemas.microsoft.com/office/drawing/2014/main" id="{84D57953-D5C3-9447-9FC3-8E7BEAC8B5C3}"/>
              </a:ext>
            </a:extLst>
          </p:cNvPr>
          <p:cNvSpPr/>
          <p:nvPr/>
        </p:nvSpPr>
        <p:spPr>
          <a:xfrm>
            <a:off x="6909251" y="2516936"/>
            <a:ext cx="264597" cy="45719"/>
          </a:xfrm>
          <a:custGeom>
            <a:avLst/>
            <a:gdLst/>
            <a:ahLst/>
            <a:cxnLst/>
            <a:rect l="l" t="t" r="r" b="b"/>
            <a:pathLst>
              <a:path w="4740" h="819" extrusionOk="0">
                <a:moveTo>
                  <a:pt x="2535" y="0"/>
                </a:moveTo>
                <a:cubicBezTo>
                  <a:pt x="1788" y="0"/>
                  <a:pt x="1039" y="62"/>
                  <a:pt x="309" y="215"/>
                </a:cubicBezTo>
                <a:cubicBezTo>
                  <a:pt x="1" y="277"/>
                  <a:pt x="52" y="818"/>
                  <a:pt x="376" y="818"/>
                </a:cubicBezTo>
                <a:cubicBezTo>
                  <a:pt x="385" y="818"/>
                  <a:pt x="394" y="818"/>
                  <a:pt x="404" y="817"/>
                </a:cubicBezTo>
                <a:cubicBezTo>
                  <a:pt x="1557" y="656"/>
                  <a:pt x="2688" y="518"/>
                  <a:pt x="3835" y="518"/>
                </a:cubicBezTo>
                <a:cubicBezTo>
                  <a:pt x="4042" y="518"/>
                  <a:pt x="4249" y="522"/>
                  <a:pt x="4457" y="532"/>
                </a:cubicBezTo>
                <a:cubicBezTo>
                  <a:pt x="4468" y="533"/>
                  <a:pt x="4478" y="534"/>
                  <a:pt x="4488" y="534"/>
                </a:cubicBezTo>
                <a:cubicBezTo>
                  <a:pt x="4740" y="534"/>
                  <a:pt x="4701" y="151"/>
                  <a:pt x="4457" y="120"/>
                </a:cubicBezTo>
                <a:cubicBezTo>
                  <a:pt x="3826" y="47"/>
                  <a:pt x="3181" y="0"/>
                  <a:pt x="2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15;p49">
            <a:extLst>
              <a:ext uri="{FF2B5EF4-FFF2-40B4-BE49-F238E27FC236}">
                <a16:creationId xmlns:a16="http://schemas.microsoft.com/office/drawing/2014/main" id="{F028F3E1-8209-E242-8550-E31E13E5CF17}"/>
              </a:ext>
            </a:extLst>
          </p:cNvPr>
          <p:cNvSpPr/>
          <p:nvPr/>
        </p:nvSpPr>
        <p:spPr>
          <a:xfrm>
            <a:off x="7667575" y="3523596"/>
            <a:ext cx="245903" cy="45719"/>
          </a:xfrm>
          <a:custGeom>
            <a:avLst/>
            <a:gdLst/>
            <a:ahLst/>
            <a:cxnLst/>
            <a:rect l="l" t="t" r="r" b="b"/>
            <a:pathLst>
              <a:path w="4276" h="795" extrusionOk="0">
                <a:moveTo>
                  <a:pt x="3987" y="0"/>
                </a:moveTo>
                <a:cubicBezTo>
                  <a:pt x="3978" y="0"/>
                  <a:pt x="3968" y="1"/>
                  <a:pt x="3959" y="2"/>
                </a:cubicBezTo>
                <a:cubicBezTo>
                  <a:pt x="2787" y="65"/>
                  <a:pt x="1552" y="97"/>
                  <a:pt x="380" y="223"/>
                </a:cubicBezTo>
                <a:cubicBezTo>
                  <a:pt x="11" y="285"/>
                  <a:pt x="1" y="795"/>
                  <a:pt x="349" y="795"/>
                </a:cubicBezTo>
                <a:cubicBezTo>
                  <a:pt x="359" y="795"/>
                  <a:pt x="369" y="794"/>
                  <a:pt x="380" y="793"/>
                </a:cubicBezTo>
                <a:cubicBezTo>
                  <a:pt x="1584" y="762"/>
                  <a:pt x="2787" y="572"/>
                  <a:pt x="3959" y="477"/>
                </a:cubicBezTo>
                <a:cubicBezTo>
                  <a:pt x="4266" y="477"/>
                  <a:pt x="4275" y="0"/>
                  <a:pt x="39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6;p49">
            <a:extLst>
              <a:ext uri="{FF2B5EF4-FFF2-40B4-BE49-F238E27FC236}">
                <a16:creationId xmlns:a16="http://schemas.microsoft.com/office/drawing/2014/main" id="{827D64AD-A05B-374C-8130-935503D6875A}"/>
              </a:ext>
            </a:extLst>
          </p:cNvPr>
          <p:cNvSpPr/>
          <p:nvPr/>
        </p:nvSpPr>
        <p:spPr>
          <a:xfrm>
            <a:off x="7697493" y="3572632"/>
            <a:ext cx="208705" cy="45719"/>
          </a:xfrm>
          <a:custGeom>
            <a:avLst/>
            <a:gdLst/>
            <a:ahLst/>
            <a:cxnLst/>
            <a:rect l="l" t="t" r="r" b="b"/>
            <a:pathLst>
              <a:path w="4816" h="1055" extrusionOk="0">
                <a:moveTo>
                  <a:pt x="4514" y="1"/>
                </a:moveTo>
                <a:cubicBezTo>
                  <a:pt x="4495" y="1"/>
                  <a:pt x="4476" y="3"/>
                  <a:pt x="4456" y="7"/>
                </a:cubicBezTo>
                <a:cubicBezTo>
                  <a:pt x="3515" y="285"/>
                  <a:pt x="2631" y="376"/>
                  <a:pt x="1728" y="376"/>
                </a:cubicBezTo>
                <a:cubicBezTo>
                  <a:pt x="1293" y="376"/>
                  <a:pt x="855" y="355"/>
                  <a:pt x="402" y="324"/>
                </a:cubicBezTo>
                <a:cubicBezTo>
                  <a:pt x="392" y="323"/>
                  <a:pt x="383" y="323"/>
                  <a:pt x="373" y="323"/>
                </a:cubicBezTo>
                <a:cubicBezTo>
                  <a:pt x="51" y="323"/>
                  <a:pt x="1" y="833"/>
                  <a:pt x="339" y="894"/>
                </a:cubicBezTo>
                <a:cubicBezTo>
                  <a:pt x="779" y="1004"/>
                  <a:pt x="1231" y="1054"/>
                  <a:pt x="1686" y="1054"/>
                </a:cubicBezTo>
                <a:cubicBezTo>
                  <a:pt x="2670" y="1054"/>
                  <a:pt x="3662" y="819"/>
                  <a:pt x="4551" y="451"/>
                </a:cubicBezTo>
                <a:cubicBezTo>
                  <a:pt x="4816" y="362"/>
                  <a:pt x="4753" y="1"/>
                  <a:pt x="45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23;p49">
            <a:extLst>
              <a:ext uri="{FF2B5EF4-FFF2-40B4-BE49-F238E27FC236}">
                <a16:creationId xmlns:a16="http://schemas.microsoft.com/office/drawing/2014/main" id="{8D3409B1-1566-CA47-9850-7585CD69F2D4}"/>
              </a:ext>
            </a:extLst>
          </p:cNvPr>
          <p:cNvSpPr txBox="1"/>
          <p:nvPr/>
        </p:nvSpPr>
        <p:spPr>
          <a:xfrm>
            <a:off x="6155048" y="4711794"/>
            <a:ext cx="3202079" cy="1803306"/>
          </a:xfrm>
          <a:prstGeom prst="rect">
            <a:avLst/>
          </a:prstGeom>
          <a:noFill/>
          <a:ln>
            <a:noFill/>
          </a:ln>
        </p:spPr>
        <p:txBody>
          <a:bodyPr spcFirstLastPara="1" wrap="square" lIns="91425" tIns="91425" rIns="91425" bIns="91425" anchor="ctr" anchorCtr="0">
            <a:noAutofit/>
          </a:bodyPr>
          <a:lstStyle/>
          <a:p>
            <a:pPr algn="ctr"/>
            <a:r>
              <a:rPr lang="ar-SA" dirty="0">
                <a:latin typeface="Calibri" panose="020F0502020204030204" pitchFamily="34" charset="0"/>
                <a:cs typeface="Calibri" panose="020F0502020204030204" pitchFamily="34" charset="0"/>
              </a:rPr>
              <a:t>يتم ترجمة رغبات مجلس الادارة فيما يتعلق بالنزاهة والقيم الأخلاقية ضمن معايير سلوك خاصة بالمنظمة يتم فهمها واستيعابها من قبل جميع المستويات الإدارية والموظفين بالإضافة الى الجهات الخارجية التي تتعامل مع المنظمة مثل الموردين</a:t>
            </a:r>
            <a:endParaRPr lang="ar-SA" b="1" dirty="0">
              <a:latin typeface="Calibri" panose="020F0502020204030204" pitchFamily="34" charset="0"/>
              <a:cs typeface="Calibri" panose="020F0502020204030204" pitchFamily="34" charset="0"/>
            </a:endParaRPr>
          </a:p>
        </p:txBody>
      </p:sp>
      <p:sp>
        <p:nvSpPr>
          <p:cNvPr id="32" name="Google Shape;1900;p49">
            <a:extLst>
              <a:ext uri="{FF2B5EF4-FFF2-40B4-BE49-F238E27FC236}">
                <a16:creationId xmlns:a16="http://schemas.microsoft.com/office/drawing/2014/main" id="{A2D300F3-506F-D94E-9486-DC6BFC585785}"/>
              </a:ext>
            </a:extLst>
          </p:cNvPr>
          <p:cNvSpPr/>
          <p:nvPr/>
        </p:nvSpPr>
        <p:spPr>
          <a:xfrm>
            <a:off x="4075061" y="3894864"/>
            <a:ext cx="1172517" cy="663937"/>
          </a:xfrm>
          <a:custGeom>
            <a:avLst/>
            <a:gdLst/>
            <a:ahLst/>
            <a:cxnLst/>
            <a:rect l="l" t="t" r="r" b="b"/>
            <a:pathLst>
              <a:path w="29706" h="16821" extrusionOk="0">
                <a:moveTo>
                  <a:pt x="792" y="1"/>
                </a:moveTo>
                <a:cubicBezTo>
                  <a:pt x="0" y="1"/>
                  <a:pt x="0" y="1204"/>
                  <a:pt x="792" y="1267"/>
                </a:cubicBezTo>
                <a:cubicBezTo>
                  <a:pt x="5130" y="1521"/>
                  <a:pt x="9532" y="1647"/>
                  <a:pt x="13934" y="1679"/>
                </a:cubicBezTo>
                <a:cubicBezTo>
                  <a:pt x="13966" y="1869"/>
                  <a:pt x="14125" y="2027"/>
                  <a:pt x="14283" y="2091"/>
                </a:cubicBezTo>
                <a:cubicBezTo>
                  <a:pt x="13966" y="6018"/>
                  <a:pt x="13364" y="10230"/>
                  <a:pt x="13523" y="14220"/>
                </a:cubicBezTo>
                <a:cubicBezTo>
                  <a:pt x="13079" y="13650"/>
                  <a:pt x="12573" y="13111"/>
                  <a:pt x="12066" y="12605"/>
                </a:cubicBezTo>
                <a:cubicBezTo>
                  <a:pt x="11933" y="12486"/>
                  <a:pt x="11773" y="12435"/>
                  <a:pt x="11614" y="12435"/>
                </a:cubicBezTo>
                <a:cubicBezTo>
                  <a:pt x="11092" y="12435"/>
                  <a:pt x="10569" y="12982"/>
                  <a:pt x="10958" y="13491"/>
                </a:cubicBezTo>
                <a:cubicBezTo>
                  <a:pt x="11749" y="14537"/>
                  <a:pt x="12699" y="15518"/>
                  <a:pt x="13586" y="16500"/>
                </a:cubicBezTo>
                <a:cubicBezTo>
                  <a:pt x="13649" y="16563"/>
                  <a:pt x="13713" y="16595"/>
                  <a:pt x="13744" y="16627"/>
                </a:cubicBezTo>
                <a:cubicBezTo>
                  <a:pt x="13810" y="16758"/>
                  <a:pt x="13951" y="16821"/>
                  <a:pt x="14095" y="16821"/>
                </a:cubicBezTo>
                <a:cubicBezTo>
                  <a:pt x="14229" y="16821"/>
                  <a:pt x="14365" y="16765"/>
                  <a:pt x="14441" y="16658"/>
                </a:cubicBezTo>
                <a:cubicBezTo>
                  <a:pt x="14441" y="16627"/>
                  <a:pt x="14473" y="16627"/>
                  <a:pt x="14473" y="16627"/>
                </a:cubicBezTo>
                <a:cubicBezTo>
                  <a:pt x="15391" y="15993"/>
                  <a:pt x="15993" y="15170"/>
                  <a:pt x="16278" y="14093"/>
                </a:cubicBezTo>
                <a:cubicBezTo>
                  <a:pt x="16430" y="13572"/>
                  <a:pt x="16016" y="13229"/>
                  <a:pt x="15597" y="13229"/>
                </a:cubicBezTo>
                <a:cubicBezTo>
                  <a:pt x="15406" y="13229"/>
                  <a:pt x="15214" y="13301"/>
                  <a:pt x="15075" y="13460"/>
                </a:cubicBezTo>
                <a:cubicBezTo>
                  <a:pt x="15581" y="9596"/>
                  <a:pt x="15486" y="5479"/>
                  <a:pt x="15645" y="1679"/>
                </a:cubicBezTo>
                <a:cubicBezTo>
                  <a:pt x="20173" y="1679"/>
                  <a:pt x="24734" y="1521"/>
                  <a:pt x="29231" y="1204"/>
                </a:cubicBezTo>
                <a:cubicBezTo>
                  <a:pt x="29706" y="1141"/>
                  <a:pt x="29706" y="444"/>
                  <a:pt x="29231" y="444"/>
                </a:cubicBezTo>
                <a:cubicBezTo>
                  <a:pt x="19762" y="127"/>
                  <a:pt x="10261" y="96"/>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33" name="Google Shape;1911;p49">
            <a:extLst>
              <a:ext uri="{FF2B5EF4-FFF2-40B4-BE49-F238E27FC236}">
                <a16:creationId xmlns:a16="http://schemas.microsoft.com/office/drawing/2014/main" id="{E8311BE7-2D16-5D4E-9091-D5B9C724886E}"/>
              </a:ext>
            </a:extLst>
          </p:cNvPr>
          <p:cNvSpPr/>
          <p:nvPr/>
        </p:nvSpPr>
        <p:spPr>
          <a:xfrm>
            <a:off x="3706328" y="2162415"/>
            <a:ext cx="1775803" cy="1491283"/>
          </a:xfrm>
          <a:custGeom>
            <a:avLst/>
            <a:gdLst/>
            <a:ahLst/>
            <a:cxnLst/>
            <a:rect l="l" t="t" r="r" b="b"/>
            <a:pathLst>
              <a:path w="34394" h="37782" extrusionOk="0">
                <a:moveTo>
                  <a:pt x="5394" y="1432"/>
                </a:moveTo>
                <a:cubicBezTo>
                  <a:pt x="6040" y="1432"/>
                  <a:pt x="6685" y="1479"/>
                  <a:pt x="7316" y="1552"/>
                </a:cubicBezTo>
                <a:cubicBezTo>
                  <a:pt x="7570" y="1584"/>
                  <a:pt x="7601" y="1964"/>
                  <a:pt x="7316" y="1964"/>
                </a:cubicBezTo>
                <a:cubicBezTo>
                  <a:pt x="7103" y="1954"/>
                  <a:pt x="6893" y="1950"/>
                  <a:pt x="6684" y="1950"/>
                </a:cubicBezTo>
                <a:cubicBezTo>
                  <a:pt x="5525" y="1950"/>
                  <a:pt x="4416" y="2088"/>
                  <a:pt x="3263" y="2249"/>
                </a:cubicBezTo>
                <a:cubicBezTo>
                  <a:pt x="3253" y="2250"/>
                  <a:pt x="3244" y="2250"/>
                  <a:pt x="3235" y="2250"/>
                </a:cubicBezTo>
                <a:cubicBezTo>
                  <a:pt x="2911" y="2250"/>
                  <a:pt x="2860" y="1709"/>
                  <a:pt x="3168" y="1647"/>
                </a:cubicBezTo>
                <a:cubicBezTo>
                  <a:pt x="3898" y="1494"/>
                  <a:pt x="4647" y="1432"/>
                  <a:pt x="5394" y="1432"/>
                </a:cubicBezTo>
                <a:close/>
                <a:moveTo>
                  <a:pt x="5606" y="2722"/>
                </a:moveTo>
                <a:cubicBezTo>
                  <a:pt x="5932" y="2722"/>
                  <a:pt x="6071" y="3201"/>
                  <a:pt x="5733" y="3262"/>
                </a:cubicBezTo>
                <a:cubicBezTo>
                  <a:pt x="4910" y="3389"/>
                  <a:pt x="4086" y="3547"/>
                  <a:pt x="3263" y="3674"/>
                </a:cubicBezTo>
                <a:cubicBezTo>
                  <a:pt x="3254" y="3675"/>
                  <a:pt x="3245" y="3675"/>
                  <a:pt x="3237" y="3675"/>
                </a:cubicBezTo>
                <a:cubicBezTo>
                  <a:pt x="2910" y="3675"/>
                  <a:pt x="2828" y="3102"/>
                  <a:pt x="3168" y="3041"/>
                </a:cubicBezTo>
                <a:cubicBezTo>
                  <a:pt x="3960" y="2914"/>
                  <a:pt x="4783" y="2851"/>
                  <a:pt x="5575" y="2724"/>
                </a:cubicBezTo>
                <a:cubicBezTo>
                  <a:pt x="5585" y="2723"/>
                  <a:pt x="5596" y="2722"/>
                  <a:pt x="5606" y="2722"/>
                </a:cubicBezTo>
                <a:close/>
                <a:moveTo>
                  <a:pt x="30368" y="32681"/>
                </a:moveTo>
                <a:cubicBezTo>
                  <a:pt x="30656" y="32681"/>
                  <a:pt x="30647" y="33158"/>
                  <a:pt x="30340" y="33158"/>
                </a:cubicBezTo>
                <a:cubicBezTo>
                  <a:pt x="29168" y="33284"/>
                  <a:pt x="27933" y="33443"/>
                  <a:pt x="26761" y="33474"/>
                </a:cubicBezTo>
                <a:cubicBezTo>
                  <a:pt x="26750" y="33475"/>
                  <a:pt x="26740" y="33476"/>
                  <a:pt x="26730" y="33476"/>
                </a:cubicBezTo>
                <a:cubicBezTo>
                  <a:pt x="26382" y="33476"/>
                  <a:pt x="26392" y="32966"/>
                  <a:pt x="26761" y="32904"/>
                </a:cubicBezTo>
                <a:cubicBezTo>
                  <a:pt x="27933" y="32778"/>
                  <a:pt x="29168" y="32746"/>
                  <a:pt x="30340" y="32683"/>
                </a:cubicBezTo>
                <a:cubicBezTo>
                  <a:pt x="30349" y="32682"/>
                  <a:pt x="30359" y="32681"/>
                  <a:pt x="30368" y="32681"/>
                </a:cubicBezTo>
                <a:close/>
                <a:moveTo>
                  <a:pt x="31823" y="33943"/>
                </a:moveTo>
                <a:cubicBezTo>
                  <a:pt x="32062" y="33943"/>
                  <a:pt x="32125" y="34304"/>
                  <a:pt x="31860" y="34393"/>
                </a:cubicBezTo>
                <a:cubicBezTo>
                  <a:pt x="30971" y="34761"/>
                  <a:pt x="29979" y="34996"/>
                  <a:pt x="28995" y="34996"/>
                </a:cubicBezTo>
                <a:cubicBezTo>
                  <a:pt x="28540" y="34996"/>
                  <a:pt x="28088" y="34946"/>
                  <a:pt x="27648" y="34836"/>
                </a:cubicBezTo>
                <a:cubicBezTo>
                  <a:pt x="27300" y="34773"/>
                  <a:pt x="27363" y="34234"/>
                  <a:pt x="27711" y="34234"/>
                </a:cubicBezTo>
                <a:cubicBezTo>
                  <a:pt x="28209" y="34280"/>
                  <a:pt x="28690" y="34309"/>
                  <a:pt x="29166" y="34309"/>
                </a:cubicBezTo>
                <a:cubicBezTo>
                  <a:pt x="30025" y="34309"/>
                  <a:pt x="30869" y="34214"/>
                  <a:pt x="31765" y="33949"/>
                </a:cubicBezTo>
                <a:cubicBezTo>
                  <a:pt x="31785" y="33945"/>
                  <a:pt x="31804" y="33943"/>
                  <a:pt x="31823" y="33943"/>
                </a:cubicBezTo>
                <a:close/>
                <a:moveTo>
                  <a:pt x="7665" y="0"/>
                </a:moveTo>
                <a:cubicBezTo>
                  <a:pt x="6145" y="32"/>
                  <a:pt x="4783" y="317"/>
                  <a:pt x="3326" y="570"/>
                </a:cubicBezTo>
                <a:cubicBezTo>
                  <a:pt x="413" y="1109"/>
                  <a:pt x="1" y="2724"/>
                  <a:pt x="64" y="5257"/>
                </a:cubicBezTo>
                <a:cubicBezTo>
                  <a:pt x="159" y="9501"/>
                  <a:pt x="349" y="13713"/>
                  <a:pt x="476" y="17957"/>
                </a:cubicBezTo>
                <a:cubicBezTo>
                  <a:pt x="603" y="21947"/>
                  <a:pt x="729" y="25937"/>
                  <a:pt x="824" y="29927"/>
                </a:cubicBezTo>
                <a:cubicBezTo>
                  <a:pt x="888" y="31828"/>
                  <a:pt x="286" y="34709"/>
                  <a:pt x="2534" y="35533"/>
                </a:cubicBezTo>
                <a:cubicBezTo>
                  <a:pt x="3124" y="35751"/>
                  <a:pt x="3917" y="35823"/>
                  <a:pt x="4779" y="35823"/>
                </a:cubicBezTo>
                <a:cubicBezTo>
                  <a:pt x="6415" y="35823"/>
                  <a:pt x="8298" y="35564"/>
                  <a:pt x="9502" y="35564"/>
                </a:cubicBezTo>
                <a:cubicBezTo>
                  <a:pt x="9723" y="35564"/>
                  <a:pt x="16596" y="37623"/>
                  <a:pt x="16691" y="37781"/>
                </a:cubicBezTo>
                <a:cubicBezTo>
                  <a:pt x="16881" y="37750"/>
                  <a:pt x="24196" y="35438"/>
                  <a:pt x="24576" y="35438"/>
                </a:cubicBezTo>
                <a:cubicBezTo>
                  <a:pt x="26223" y="35406"/>
                  <a:pt x="27870" y="35406"/>
                  <a:pt x="29485" y="35406"/>
                </a:cubicBezTo>
                <a:cubicBezTo>
                  <a:pt x="31132" y="35374"/>
                  <a:pt x="31765" y="35564"/>
                  <a:pt x="33063" y="34361"/>
                </a:cubicBezTo>
                <a:cubicBezTo>
                  <a:pt x="34394" y="33158"/>
                  <a:pt x="34140" y="32873"/>
                  <a:pt x="34109" y="31226"/>
                </a:cubicBezTo>
                <a:cubicBezTo>
                  <a:pt x="34014" y="27172"/>
                  <a:pt x="33982" y="23150"/>
                  <a:pt x="33887" y="19097"/>
                </a:cubicBezTo>
                <a:cubicBezTo>
                  <a:pt x="33823" y="15296"/>
                  <a:pt x="33760" y="11496"/>
                  <a:pt x="33665" y="7696"/>
                </a:cubicBezTo>
                <a:cubicBezTo>
                  <a:pt x="33665" y="6746"/>
                  <a:pt x="33633" y="5796"/>
                  <a:pt x="33633" y="4846"/>
                </a:cubicBezTo>
                <a:cubicBezTo>
                  <a:pt x="33602" y="2977"/>
                  <a:pt x="34235" y="1805"/>
                  <a:pt x="32620" y="855"/>
                </a:cubicBezTo>
                <a:cubicBezTo>
                  <a:pt x="31813" y="349"/>
                  <a:pt x="25930" y="222"/>
                  <a:pt x="20249" y="222"/>
                </a:cubicBezTo>
                <a:cubicBezTo>
                  <a:pt x="14569" y="222"/>
                  <a:pt x="9090" y="349"/>
                  <a:pt x="9090" y="349"/>
                </a:cubicBezTo>
                <a:cubicBezTo>
                  <a:pt x="9090" y="349"/>
                  <a:pt x="7665" y="0"/>
                  <a:pt x="7665" y="0"/>
                </a:cubicBezTo>
                <a:close/>
              </a:path>
            </a:pathLst>
          </a:custGeom>
          <a:solidFill>
            <a:srgbClr val="1A7099"/>
          </a:solidFill>
          <a:ln>
            <a:noFill/>
          </a:ln>
        </p:spPr>
        <p:txBody>
          <a:bodyPr spcFirstLastPara="1" wrap="square" lIns="91425" tIns="91425" rIns="91425" bIns="91425" anchor="ctr" anchorCtr="0">
            <a:noAutofit/>
          </a:bodyPr>
          <a:lstStyle/>
          <a:p>
            <a:pPr lvl="0" algn="ctr"/>
            <a:r>
              <a:rPr lang="ar-SA" sz="2800" dirty="0">
                <a:solidFill>
                  <a:schemeClr val="bg1"/>
                </a:solidFill>
                <a:latin typeface="Calibri" panose="020F0502020204030204" pitchFamily="34" charset="0"/>
                <a:cs typeface="Calibri" panose="020F0502020204030204" pitchFamily="34" charset="0"/>
              </a:rPr>
              <a:t>تقييم الالتزام</a:t>
            </a:r>
            <a:endParaRPr lang="ar-SA" sz="2800" b="1" dirty="0">
              <a:solidFill>
                <a:schemeClr val="bg1"/>
              </a:solidFill>
              <a:latin typeface="Calibri" panose="020F0502020204030204" pitchFamily="34" charset="0"/>
              <a:cs typeface="Calibri" panose="020F0502020204030204" pitchFamily="34" charset="0"/>
            </a:endParaRPr>
          </a:p>
        </p:txBody>
      </p:sp>
      <p:sp>
        <p:nvSpPr>
          <p:cNvPr id="34" name="Google Shape;1912;p49">
            <a:extLst>
              <a:ext uri="{FF2B5EF4-FFF2-40B4-BE49-F238E27FC236}">
                <a16:creationId xmlns:a16="http://schemas.microsoft.com/office/drawing/2014/main" id="{502F8BE4-33F5-294F-80E0-8E02CA07D372}"/>
              </a:ext>
            </a:extLst>
          </p:cNvPr>
          <p:cNvSpPr/>
          <p:nvPr/>
        </p:nvSpPr>
        <p:spPr>
          <a:xfrm>
            <a:off x="3653263" y="2125378"/>
            <a:ext cx="1934737" cy="1541055"/>
          </a:xfrm>
          <a:custGeom>
            <a:avLst/>
            <a:gdLst/>
            <a:ahLst/>
            <a:cxnLst/>
            <a:rect l="l" t="t" r="r" b="b"/>
            <a:pathLst>
              <a:path w="37845" h="39043" extrusionOk="0">
                <a:moveTo>
                  <a:pt x="7468" y="1292"/>
                </a:moveTo>
                <a:cubicBezTo>
                  <a:pt x="8383" y="1292"/>
                  <a:pt x="9204" y="1325"/>
                  <a:pt x="9472" y="1337"/>
                </a:cubicBezTo>
                <a:lnTo>
                  <a:pt x="9472" y="1337"/>
                </a:lnTo>
                <a:cubicBezTo>
                  <a:pt x="9502" y="1349"/>
                  <a:pt x="9533" y="1361"/>
                  <a:pt x="9564" y="1373"/>
                </a:cubicBezTo>
                <a:cubicBezTo>
                  <a:pt x="11315" y="2056"/>
                  <a:pt x="14175" y="2267"/>
                  <a:pt x="17159" y="2267"/>
                </a:cubicBezTo>
                <a:cubicBezTo>
                  <a:pt x="21786" y="2267"/>
                  <a:pt x="26709" y="1760"/>
                  <a:pt x="28249" y="1721"/>
                </a:cubicBezTo>
                <a:cubicBezTo>
                  <a:pt x="29338" y="1680"/>
                  <a:pt x="30271" y="1597"/>
                  <a:pt x="31113" y="1597"/>
                </a:cubicBezTo>
                <a:cubicBezTo>
                  <a:pt x="32206" y="1597"/>
                  <a:pt x="33146" y="1737"/>
                  <a:pt x="34076" y="2291"/>
                </a:cubicBezTo>
                <a:cubicBezTo>
                  <a:pt x="35660" y="3242"/>
                  <a:pt x="35216" y="3843"/>
                  <a:pt x="35279" y="5712"/>
                </a:cubicBezTo>
                <a:cubicBezTo>
                  <a:pt x="35279" y="6662"/>
                  <a:pt x="35311" y="7612"/>
                  <a:pt x="35311" y="8562"/>
                </a:cubicBezTo>
                <a:cubicBezTo>
                  <a:pt x="35374" y="12362"/>
                  <a:pt x="35469" y="16162"/>
                  <a:pt x="35533" y="19963"/>
                </a:cubicBezTo>
                <a:cubicBezTo>
                  <a:pt x="35596" y="24016"/>
                  <a:pt x="35660" y="28038"/>
                  <a:pt x="35755" y="32092"/>
                </a:cubicBezTo>
                <a:cubicBezTo>
                  <a:pt x="35786" y="33739"/>
                  <a:pt x="36040" y="34024"/>
                  <a:pt x="34709" y="35227"/>
                </a:cubicBezTo>
                <a:cubicBezTo>
                  <a:pt x="33411" y="36430"/>
                  <a:pt x="32778" y="36240"/>
                  <a:pt x="31131" y="36272"/>
                </a:cubicBezTo>
                <a:cubicBezTo>
                  <a:pt x="30350" y="36272"/>
                  <a:pt x="29348" y="36108"/>
                  <a:pt x="28088" y="36108"/>
                </a:cubicBezTo>
                <a:cubicBezTo>
                  <a:pt x="26692" y="36108"/>
                  <a:pt x="24978" y="36310"/>
                  <a:pt x="22897" y="37159"/>
                </a:cubicBezTo>
                <a:cubicBezTo>
                  <a:pt x="21574" y="37705"/>
                  <a:pt x="20349" y="37906"/>
                  <a:pt x="19203" y="37906"/>
                </a:cubicBezTo>
                <a:cubicBezTo>
                  <a:pt x="16891" y="37906"/>
                  <a:pt x="14900" y="37086"/>
                  <a:pt x="13079" y="36621"/>
                </a:cubicBezTo>
                <a:cubicBezTo>
                  <a:pt x="12375" y="36450"/>
                  <a:pt x="11561" y="36394"/>
                  <a:pt x="10710" y="36394"/>
                </a:cubicBezTo>
                <a:cubicBezTo>
                  <a:pt x="9055" y="36394"/>
                  <a:pt x="7262" y="36607"/>
                  <a:pt x="5876" y="36607"/>
                </a:cubicBezTo>
                <a:cubicBezTo>
                  <a:pt x="5189" y="36607"/>
                  <a:pt x="4602" y="36555"/>
                  <a:pt x="4180" y="36399"/>
                </a:cubicBezTo>
                <a:cubicBezTo>
                  <a:pt x="1932" y="35575"/>
                  <a:pt x="2534" y="32694"/>
                  <a:pt x="2470" y="30793"/>
                </a:cubicBezTo>
                <a:cubicBezTo>
                  <a:pt x="2344" y="26803"/>
                  <a:pt x="2217" y="22813"/>
                  <a:pt x="2122" y="18823"/>
                </a:cubicBezTo>
                <a:cubicBezTo>
                  <a:pt x="1995" y="14579"/>
                  <a:pt x="1805" y="10367"/>
                  <a:pt x="1679" y="6123"/>
                </a:cubicBezTo>
                <a:cubicBezTo>
                  <a:pt x="1615" y="3590"/>
                  <a:pt x="2059" y="1975"/>
                  <a:pt x="4941" y="1436"/>
                </a:cubicBezTo>
                <a:cubicBezTo>
                  <a:pt x="5588" y="1324"/>
                  <a:pt x="6573" y="1292"/>
                  <a:pt x="7468" y="1292"/>
                </a:cubicBezTo>
                <a:close/>
                <a:moveTo>
                  <a:pt x="5382" y="0"/>
                </a:moveTo>
                <a:cubicBezTo>
                  <a:pt x="3535" y="0"/>
                  <a:pt x="1886" y="403"/>
                  <a:pt x="1014" y="1943"/>
                </a:cubicBezTo>
                <a:cubicBezTo>
                  <a:pt x="0" y="3748"/>
                  <a:pt x="443" y="6345"/>
                  <a:pt x="475" y="8245"/>
                </a:cubicBezTo>
                <a:cubicBezTo>
                  <a:pt x="539" y="11285"/>
                  <a:pt x="634" y="14357"/>
                  <a:pt x="697" y="17397"/>
                </a:cubicBezTo>
                <a:cubicBezTo>
                  <a:pt x="760" y="20438"/>
                  <a:pt x="855" y="23510"/>
                  <a:pt x="919" y="26550"/>
                </a:cubicBezTo>
                <a:cubicBezTo>
                  <a:pt x="1014" y="29273"/>
                  <a:pt x="412" y="33169"/>
                  <a:pt x="1235" y="35829"/>
                </a:cubicBezTo>
                <a:cubicBezTo>
                  <a:pt x="1822" y="37726"/>
                  <a:pt x="3911" y="38158"/>
                  <a:pt x="6126" y="38158"/>
                </a:cubicBezTo>
                <a:cubicBezTo>
                  <a:pt x="7980" y="38158"/>
                  <a:pt x="9922" y="37856"/>
                  <a:pt x="11148" y="37856"/>
                </a:cubicBezTo>
                <a:cubicBezTo>
                  <a:pt x="13524" y="38378"/>
                  <a:pt x="16361" y="39043"/>
                  <a:pt x="19367" y="39043"/>
                </a:cubicBezTo>
                <a:cubicBezTo>
                  <a:pt x="21650" y="39043"/>
                  <a:pt x="24030" y="38660"/>
                  <a:pt x="26380" y="37539"/>
                </a:cubicBezTo>
                <a:cubicBezTo>
                  <a:pt x="27674" y="37569"/>
                  <a:pt x="29721" y="37841"/>
                  <a:pt x="31681" y="37841"/>
                </a:cubicBezTo>
                <a:cubicBezTo>
                  <a:pt x="33800" y="37841"/>
                  <a:pt x="35818" y="37524"/>
                  <a:pt x="36673" y="36240"/>
                </a:cubicBezTo>
                <a:cubicBezTo>
                  <a:pt x="37845" y="34467"/>
                  <a:pt x="37021" y="31173"/>
                  <a:pt x="36958" y="29242"/>
                </a:cubicBezTo>
                <a:cubicBezTo>
                  <a:pt x="36895" y="26138"/>
                  <a:pt x="36831" y="23035"/>
                  <a:pt x="36736" y="19963"/>
                </a:cubicBezTo>
                <a:cubicBezTo>
                  <a:pt x="36673" y="16637"/>
                  <a:pt x="36610" y="13312"/>
                  <a:pt x="36515" y="9987"/>
                </a:cubicBezTo>
                <a:cubicBezTo>
                  <a:pt x="36483" y="7643"/>
                  <a:pt x="37116" y="4160"/>
                  <a:pt x="36261" y="1975"/>
                </a:cubicBezTo>
                <a:cubicBezTo>
                  <a:pt x="35746" y="639"/>
                  <a:pt x="34674" y="276"/>
                  <a:pt x="33146" y="276"/>
                </a:cubicBezTo>
                <a:cubicBezTo>
                  <a:pt x="31668" y="276"/>
                  <a:pt x="29763" y="615"/>
                  <a:pt x="27521" y="740"/>
                </a:cubicBezTo>
                <a:cubicBezTo>
                  <a:pt x="26230" y="802"/>
                  <a:pt x="24554" y="829"/>
                  <a:pt x="22739" y="829"/>
                </a:cubicBezTo>
                <a:cubicBezTo>
                  <a:pt x="18094" y="829"/>
                  <a:pt x="12534" y="651"/>
                  <a:pt x="10166" y="423"/>
                </a:cubicBezTo>
                <a:cubicBezTo>
                  <a:pt x="8666" y="292"/>
                  <a:pt x="6953" y="0"/>
                  <a:pt x="5382" y="0"/>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35" name="Google Shape;1913;p49">
            <a:extLst>
              <a:ext uri="{FF2B5EF4-FFF2-40B4-BE49-F238E27FC236}">
                <a16:creationId xmlns:a16="http://schemas.microsoft.com/office/drawing/2014/main" id="{754197EE-E739-004F-BBB4-AC380D7D50CE}"/>
              </a:ext>
            </a:extLst>
          </p:cNvPr>
          <p:cNvSpPr/>
          <p:nvPr/>
        </p:nvSpPr>
        <p:spPr>
          <a:xfrm>
            <a:off x="3797500" y="2508399"/>
            <a:ext cx="155415" cy="45719"/>
          </a:xfrm>
          <a:custGeom>
            <a:avLst/>
            <a:gdLst/>
            <a:ahLst/>
            <a:cxnLst/>
            <a:rect l="l" t="t" r="r" b="b"/>
            <a:pathLst>
              <a:path w="3243" h="954" extrusionOk="0">
                <a:moveTo>
                  <a:pt x="2778" y="0"/>
                </a:moveTo>
                <a:cubicBezTo>
                  <a:pt x="2768" y="0"/>
                  <a:pt x="2757" y="1"/>
                  <a:pt x="2747" y="2"/>
                </a:cubicBezTo>
                <a:cubicBezTo>
                  <a:pt x="1955" y="129"/>
                  <a:pt x="1132" y="192"/>
                  <a:pt x="340" y="319"/>
                </a:cubicBezTo>
                <a:cubicBezTo>
                  <a:pt x="0" y="380"/>
                  <a:pt x="82" y="953"/>
                  <a:pt x="409" y="953"/>
                </a:cubicBezTo>
                <a:cubicBezTo>
                  <a:pt x="417" y="953"/>
                  <a:pt x="426" y="953"/>
                  <a:pt x="435" y="952"/>
                </a:cubicBezTo>
                <a:cubicBezTo>
                  <a:pt x="1258" y="825"/>
                  <a:pt x="2082" y="667"/>
                  <a:pt x="2905" y="540"/>
                </a:cubicBezTo>
                <a:cubicBezTo>
                  <a:pt x="3243" y="479"/>
                  <a:pt x="3104" y="0"/>
                  <a:pt x="2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14;p49">
            <a:extLst>
              <a:ext uri="{FF2B5EF4-FFF2-40B4-BE49-F238E27FC236}">
                <a16:creationId xmlns:a16="http://schemas.microsoft.com/office/drawing/2014/main" id="{281C984C-800E-6044-9984-29C65788A224}"/>
              </a:ext>
            </a:extLst>
          </p:cNvPr>
          <p:cNvSpPr/>
          <p:nvPr/>
        </p:nvSpPr>
        <p:spPr>
          <a:xfrm>
            <a:off x="3798499" y="2462459"/>
            <a:ext cx="264597" cy="45719"/>
          </a:xfrm>
          <a:custGeom>
            <a:avLst/>
            <a:gdLst/>
            <a:ahLst/>
            <a:cxnLst/>
            <a:rect l="l" t="t" r="r" b="b"/>
            <a:pathLst>
              <a:path w="4740" h="819" extrusionOk="0">
                <a:moveTo>
                  <a:pt x="2535" y="0"/>
                </a:moveTo>
                <a:cubicBezTo>
                  <a:pt x="1788" y="0"/>
                  <a:pt x="1039" y="62"/>
                  <a:pt x="309" y="215"/>
                </a:cubicBezTo>
                <a:cubicBezTo>
                  <a:pt x="1" y="277"/>
                  <a:pt x="52" y="818"/>
                  <a:pt x="376" y="818"/>
                </a:cubicBezTo>
                <a:cubicBezTo>
                  <a:pt x="385" y="818"/>
                  <a:pt x="394" y="818"/>
                  <a:pt x="404" y="817"/>
                </a:cubicBezTo>
                <a:cubicBezTo>
                  <a:pt x="1557" y="656"/>
                  <a:pt x="2688" y="518"/>
                  <a:pt x="3835" y="518"/>
                </a:cubicBezTo>
                <a:cubicBezTo>
                  <a:pt x="4042" y="518"/>
                  <a:pt x="4249" y="522"/>
                  <a:pt x="4457" y="532"/>
                </a:cubicBezTo>
                <a:cubicBezTo>
                  <a:pt x="4468" y="533"/>
                  <a:pt x="4478" y="534"/>
                  <a:pt x="4488" y="534"/>
                </a:cubicBezTo>
                <a:cubicBezTo>
                  <a:pt x="4740" y="534"/>
                  <a:pt x="4701" y="151"/>
                  <a:pt x="4457" y="120"/>
                </a:cubicBezTo>
                <a:cubicBezTo>
                  <a:pt x="3826" y="47"/>
                  <a:pt x="3181" y="0"/>
                  <a:pt x="2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15;p49">
            <a:extLst>
              <a:ext uri="{FF2B5EF4-FFF2-40B4-BE49-F238E27FC236}">
                <a16:creationId xmlns:a16="http://schemas.microsoft.com/office/drawing/2014/main" id="{4A061251-0D2A-BC40-AE78-5310524418F4}"/>
              </a:ext>
            </a:extLst>
          </p:cNvPr>
          <p:cNvSpPr/>
          <p:nvPr/>
        </p:nvSpPr>
        <p:spPr>
          <a:xfrm>
            <a:off x="4556823" y="3469119"/>
            <a:ext cx="245903" cy="45719"/>
          </a:xfrm>
          <a:custGeom>
            <a:avLst/>
            <a:gdLst/>
            <a:ahLst/>
            <a:cxnLst/>
            <a:rect l="l" t="t" r="r" b="b"/>
            <a:pathLst>
              <a:path w="4276" h="795" extrusionOk="0">
                <a:moveTo>
                  <a:pt x="3987" y="0"/>
                </a:moveTo>
                <a:cubicBezTo>
                  <a:pt x="3978" y="0"/>
                  <a:pt x="3968" y="1"/>
                  <a:pt x="3959" y="2"/>
                </a:cubicBezTo>
                <a:cubicBezTo>
                  <a:pt x="2787" y="65"/>
                  <a:pt x="1552" y="97"/>
                  <a:pt x="380" y="223"/>
                </a:cubicBezTo>
                <a:cubicBezTo>
                  <a:pt x="11" y="285"/>
                  <a:pt x="1" y="795"/>
                  <a:pt x="349" y="795"/>
                </a:cubicBezTo>
                <a:cubicBezTo>
                  <a:pt x="359" y="795"/>
                  <a:pt x="369" y="794"/>
                  <a:pt x="380" y="793"/>
                </a:cubicBezTo>
                <a:cubicBezTo>
                  <a:pt x="1584" y="762"/>
                  <a:pt x="2787" y="572"/>
                  <a:pt x="3959" y="477"/>
                </a:cubicBezTo>
                <a:cubicBezTo>
                  <a:pt x="4266" y="477"/>
                  <a:pt x="4275" y="0"/>
                  <a:pt x="39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16;p49">
            <a:extLst>
              <a:ext uri="{FF2B5EF4-FFF2-40B4-BE49-F238E27FC236}">
                <a16:creationId xmlns:a16="http://schemas.microsoft.com/office/drawing/2014/main" id="{3EDDD77A-30E8-FF4B-A43E-19C44226F0ED}"/>
              </a:ext>
            </a:extLst>
          </p:cNvPr>
          <p:cNvSpPr/>
          <p:nvPr/>
        </p:nvSpPr>
        <p:spPr>
          <a:xfrm>
            <a:off x="4586741" y="3518155"/>
            <a:ext cx="208705" cy="45719"/>
          </a:xfrm>
          <a:custGeom>
            <a:avLst/>
            <a:gdLst/>
            <a:ahLst/>
            <a:cxnLst/>
            <a:rect l="l" t="t" r="r" b="b"/>
            <a:pathLst>
              <a:path w="4816" h="1055" extrusionOk="0">
                <a:moveTo>
                  <a:pt x="4514" y="1"/>
                </a:moveTo>
                <a:cubicBezTo>
                  <a:pt x="4495" y="1"/>
                  <a:pt x="4476" y="3"/>
                  <a:pt x="4456" y="7"/>
                </a:cubicBezTo>
                <a:cubicBezTo>
                  <a:pt x="3515" y="285"/>
                  <a:pt x="2631" y="376"/>
                  <a:pt x="1728" y="376"/>
                </a:cubicBezTo>
                <a:cubicBezTo>
                  <a:pt x="1293" y="376"/>
                  <a:pt x="855" y="355"/>
                  <a:pt x="402" y="324"/>
                </a:cubicBezTo>
                <a:cubicBezTo>
                  <a:pt x="392" y="323"/>
                  <a:pt x="383" y="323"/>
                  <a:pt x="373" y="323"/>
                </a:cubicBezTo>
                <a:cubicBezTo>
                  <a:pt x="51" y="323"/>
                  <a:pt x="1" y="833"/>
                  <a:pt x="339" y="894"/>
                </a:cubicBezTo>
                <a:cubicBezTo>
                  <a:pt x="779" y="1004"/>
                  <a:pt x="1231" y="1054"/>
                  <a:pt x="1686" y="1054"/>
                </a:cubicBezTo>
                <a:cubicBezTo>
                  <a:pt x="2670" y="1054"/>
                  <a:pt x="3662" y="819"/>
                  <a:pt x="4551" y="451"/>
                </a:cubicBezTo>
                <a:cubicBezTo>
                  <a:pt x="4816" y="362"/>
                  <a:pt x="4753" y="1"/>
                  <a:pt x="45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23;p49">
            <a:extLst>
              <a:ext uri="{FF2B5EF4-FFF2-40B4-BE49-F238E27FC236}">
                <a16:creationId xmlns:a16="http://schemas.microsoft.com/office/drawing/2014/main" id="{E6971AC9-7F58-6F44-A205-ABACD4AE7621}"/>
              </a:ext>
            </a:extLst>
          </p:cNvPr>
          <p:cNvSpPr txBox="1"/>
          <p:nvPr/>
        </p:nvSpPr>
        <p:spPr>
          <a:xfrm>
            <a:off x="3442883" y="4657317"/>
            <a:ext cx="2496420" cy="1857783"/>
          </a:xfrm>
          <a:prstGeom prst="rect">
            <a:avLst/>
          </a:prstGeom>
          <a:noFill/>
          <a:ln>
            <a:noFill/>
          </a:ln>
        </p:spPr>
        <p:txBody>
          <a:bodyPr spcFirstLastPara="1" wrap="square" lIns="91425" tIns="91425" rIns="91425" bIns="91425" anchor="ctr" anchorCtr="0">
            <a:noAutofit/>
          </a:bodyPr>
          <a:lstStyle/>
          <a:p>
            <a:pPr algn="ctr"/>
            <a:r>
              <a:rPr lang="ar-SA" dirty="0">
                <a:latin typeface="Calibri" panose="020F0502020204030204" pitchFamily="34" charset="0"/>
                <a:cs typeface="Calibri" panose="020F0502020204030204" pitchFamily="34" charset="0"/>
              </a:rPr>
              <a:t>يتم تطبيق عمليات تتضمن تقييم أداء الأفراد في ضوء معايير السلوك التي تم تبنيها من قبل المنظمة، وفي الغالب لا يتم الالتزام بمعايير السلوك المهني نتيجة لمواقف معينة</a:t>
            </a:r>
            <a:endParaRPr lang="ar-SA" b="1" dirty="0">
              <a:latin typeface="Calibri" panose="020F0502020204030204" pitchFamily="34" charset="0"/>
              <a:cs typeface="Calibri" panose="020F0502020204030204" pitchFamily="34" charset="0"/>
            </a:endParaRPr>
          </a:p>
        </p:txBody>
      </p:sp>
      <p:sp>
        <p:nvSpPr>
          <p:cNvPr id="48" name="Google Shape;1900;p49">
            <a:extLst>
              <a:ext uri="{FF2B5EF4-FFF2-40B4-BE49-F238E27FC236}">
                <a16:creationId xmlns:a16="http://schemas.microsoft.com/office/drawing/2014/main" id="{E58E195E-DB60-D94F-9767-3594EE04246E}"/>
              </a:ext>
            </a:extLst>
          </p:cNvPr>
          <p:cNvSpPr/>
          <p:nvPr/>
        </p:nvSpPr>
        <p:spPr>
          <a:xfrm>
            <a:off x="1305580" y="3857827"/>
            <a:ext cx="1172517" cy="663937"/>
          </a:xfrm>
          <a:custGeom>
            <a:avLst/>
            <a:gdLst/>
            <a:ahLst/>
            <a:cxnLst/>
            <a:rect l="l" t="t" r="r" b="b"/>
            <a:pathLst>
              <a:path w="29706" h="16821" extrusionOk="0">
                <a:moveTo>
                  <a:pt x="792" y="1"/>
                </a:moveTo>
                <a:cubicBezTo>
                  <a:pt x="0" y="1"/>
                  <a:pt x="0" y="1204"/>
                  <a:pt x="792" y="1267"/>
                </a:cubicBezTo>
                <a:cubicBezTo>
                  <a:pt x="5130" y="1521"/>
                  <a:pt x="9532" y="1647"/>
                  <a:pt x="13934" y="1679"/>
                </a:cubicBezTo>
                <a:cubicBezTo>
                  <a:pt x="13966" y="1869"/>
                  <a:pt x="14125" y="2027"/>
                  <a:pt x="14283" y="2091"/>
                </a:cubicBezTo>
                <a:cubicBezTo>
                  <a:pt x="13966" y="6018"/>
                  <a:pt x="13364" y="10230"/>
                  <a:pt x="13523" y="14220"/>
                </a:cubicBezTo>
                <a:cubicBezTo>
                  <a:pt x="13079" y="13650"/>
                  <a:pt x="12573" y="13111"/>
                  <a:pt x="12066" y="12605"/>
                </a:cubicBezTo>
                <a:cubicBezTo>
                  <a:pt x="11933" y="12486"/>
                  <a:pt x="11773" y="12435"/>
                  <a:pt x="11614" y="12435"/>
                </a:cubicBezTo>
                <a:cubicBezTo>
                  <a:pt x="11092" y="12435"/>
                  <a:pt x="10569" y="12982"/>
                  <a:pt x="10958" y="13491"/>
                </a:cubicBezTo>
                <a:cubicBezTo>
                  <a:pt x="11749" y="14537"/>
                  <a:pt x="12699" y="15518"/>
                  <a:pt x="13586" y="16500"/>
                </a:cubicBezTo>
                <a:cubicBezTo>
                  <a:pt x="13649" y="16563"/>
                  <a:pt x="13713" y="16595"/>
                  <a:pt x="13744" y="16627"/>
                </a:cubicBezTo>
                <a:cubicBezTo>
                  <a:pt x="13810" y="16758"/>
                  <a:pt x="13951" y="16821"/>
                  <a:pt x="14095" y="16821"/>
                </a:cubicBezTo>
                <a:cubicBezTo>
                  <a:pt x="14229" y="16821"/>
                  <a:pt x="14365" y="16765"/>
                  <a:pt x="14441" y="16658"/>
                </a:cubicBezTo>
                <a:cubicBezTo>
                  <a:pt x="14441" y="16627"/>
                  <a:pt x="14473" y="16627"/>
                  <a:pt x="14473" y="16627"/>
                </a:cubicBezTo>
                <a:cubicBezTo>
                  <a:pt x="15391" y="15993"/>
                  <a:pt x="15993" y="15170"/>
                  <a:pt x="16278" y="14093"/>
                </a:cubicBezTo>
                <a:cubicBezTo>
                  <a:pt x="16430" y="13572"/>
                  <a:pt x="16016" y="13229"/>
                  <a:pt x="15597" y="13229"/>
                </a:cubicBezTo>
                <a:cubicBezTo>
                  <a:pt x="15406" y="13229"/>
                  <a:pt x="15214" y="13301"/>
                  <a:pt x="15075" y="13460"/>
                </a:cubicBezTo>
                <a:cubicBezTo>
                  <a:pt x="15581" y="9596"/>
                  <a:pt x="15486" y="5479"/>
                  <a:pt x="15645" y="1679"/>
                </a:cubicBezTo>
                <a:cubicBezTo>
                  <a:pt x="20173" y="1679"/>
                  <a:pt x="24734" y="1521"/>
                  <a:pt x="29231" y="1204"/>
                </a:cubicBezTo>
                <a:cubicBezTo>
                  <a:pt x="29706" y="1141"/>
                  <a:pt x="29706" y="444"/>
                  <a:pt x="29231" y="444"/>
                </a:cubicBezTo>
                <a:cubicBezTo>
                  <a:pt x="19762" y="127"/>
                  <a:pt x="10261" y="96"/>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49" name="Google Shape;1911;p49">
            <a:extLst>
              <a:ext uri="{FF2B5EF4-FFF2-40B4-BE49-F238E27FC236}">
                <a16:creationId xmlns:a16="http://schemas.microsoft.com/office/drawing/2014/main" id="{7045AA74-36E3-094B-B307-BA2F15EC7BC0}"/>
              </a:ext>
            </a:extLst>
          </p:cNvPr>
          <p:cNvSpPr/>
          <p:nvPr/>
        </p:nvSpPr>
        <p:spPr>
          <a:xfrm>
            <a:off x="936847" y="2125378"/>
            <a:ext cx="1775803" cy="1491283"/>
          </a:xfrm>
          <a:custGeom>
            <a:avLst/>
            <a:gdLst/>
            <a:ahLst/>
            <a:cxnLst/>
            <a:rect l="l" t="t" r="r" b="b"/>
            <a:pathLst>
              <a:path w="34394" h="37782" extrusionOk="0">
                <a:moveTo>
                  <a:pt x="5394" y="1432"/>
                </a:moveTo>
                <a:cubicBezTo>
                  <a:pt x="6040" y="1432"/>
                  <a:pt x="6685" y="1479"/>
                  <a:pt x="7316" y="1552"/>
                </a:cubicBezTo>
                <a:cubicBezTo>
                  <a:pt x="7570" y="1584"/>
                  <a:pt x="7601" y="1964"/>
                  <a:pt x="7316" y="1964"/>
                </a:cubicBezTo>
                <a:cubicBezTo>
                  <a:pt x="7103" y="1954"/>
                  <a:pt x="6893" y="1950"/>
                  <a:pt x="6684" y="1950"/>
                </a:cubicBezTo>
                <a:cubicBezTo>
                  <a:pt x="5525" y="1950"/>
                  <a:pt x="4416" y="2088"/>
                  <a:pt x="3263" y="2249"/>
                </a:cubicBezTo>
                <a:cubicBezTo>
                  <a:pt x="3253" y="2250"/>
                  <a:pt x="3244" y="2250"/>
                  <a:pt x="3235" y="2250"/>
                </a:cubicBezTo>
                <a:cubicBezTo>
                  <a:pt x="2911" y="2250"/>
                  <a:pt x="2860" y="1709"/>
                  <a:pt x="3168" y="1647"/>
                </a:cubicBezTo>
                <a:cubicBezTo>
                  <a:pt x="3898" y="1494"/>
                  <a:pt x="4647" y="1432"/>
                  <a:pt x="5394" y="1432"/>
                </a:cubicBezTo>
                <a:close/>
                <a:moveTo>
                  <a:pt x="5606" y="2722"/>
                </a:moveTo>
                <a:cubicBezTo>
                  <a:pt x="5932" y="2722"/>
                  <a:pt x="6071" y="3201"/>
                  <a:pt x="5733" y="3262"/>
                </a:cubicBezTo>
                <a:cubicBezTo>
                  <a:pt x="4910" y="3389"/>
                  <a:pt x="4086" y="3547"/>
                  <a:pt x="3263" y="3674"/>
                </a:cubicBezTo>
                <a:cubicBezTo>
                  <a:pt x="3254" y="3675"/>
                  <a:pt x="3245" y="3675"/>
                  <a:pt x="3237" y="3675"/>
                </a:cubicBezTo>
                <a:cubicBezTo>
                  <a:pt x="2910" y="3675"/>
                  <a:pt x="2828" y="3102"/>
                  <a:pt x="3168" y="3041"/>
                </a:cubicBezTo>
                <a:cubicBezTo>
                  <a:pt x="3960" y="2914"/>
                  <a:pt x="4783" y="2851"/>
                  <a:pt x="5575" y="2724"/>
                </a:cubicBezTo>
                <a:cubicBezTo>
                  <a:pt x="5585" y="2723"/>
                  <a:pt x="5596" y="2722"/>
                  <a:pt x="5606" y="2722"/>
                </a:cubicBezTo>
                <a:close/>
                <a:moveTo>
                  <a:pt x="30368" y="32681"/>
                </a:moveTo>
                <a:cubicBezTo>
                  <a:pt x="30656" y="32681"/>
                  <a:pt x="30647" y="33158"/>
                  <a:pt x="30340" y="33158"/>
                </a:cubicBezTo>
                <a:cubicBezTo>
                  <a:pt x="29168" y="33284"/>
                  <a:pt x="27933" y="33443"/>
                  <a:pt x="26761" y="33474"/>
                </a:cubicBezTo>
                <a:cubicBezTo>
                  <a:pt x="26750" y="33475"/>
                  <a:pt x="26740" y="33476"/>
                  <a:pt x="26730" y="33476"/>
                </a:cubicBezTo>
                <a:cubicBezTo>
                  <a:pt x="26382" y="33476"/>
                  <a:pt x="26392" y="32966"/>
                  <a:pt x="26761" y="32904"/>
                </a:cubicBezTo>
                <a:cubicBezTo>
                  <a:pt x="27933" y="32778"/>
                  <a:pt x="29168" y="32746"/>
                  <a:pt x="30340" y="32683"/>
                </a:cubicBezTo>
                <a:cubicBezTo>
                  <a:pt x="30349" y="32682"/>
                  <a:pt x="30359" y="32681"/>
                  <a:pt x="30368" y="32681"/>
                </a:cubicBezTo>
                <a:close/>
                <a:moveTo>
                  <a:pt x="31823" y="33943"/>
                </a:moveTo>
                <a:cubicBezTo>
                  <a:pt x="32062" y="33943"/>
                  <a:pt x="32125" y="34304"/>
                  <a:pt x="31860" y="34393"/>
                </a:cubicBezTo>
                <a:cubicBezTo>
                  <a:pt x="30971" y="34761"/>
                  <a:pt x="29979" y="34996"/>
                  <a:pt x="28995" y="34996"/>
                </a:cubicBezTo>
                <a:cubicBezTo>
                  <a:pt x="28540" y="34996"/>
                  <a:pt x="28088" y="34946"/>
                  <a:pt x="27648" y="34836"/>
                </a:cubicBezTo>
                <a:cubicBezTo>
                  <a:pt x="27300" y="34773"/>
                  <a:pt x="27363" y="34234"/>
                  <a:pt x="27711" y="34234"/>
                </a:cubicBezTo>
                <a:cubicBezTo>
                  <a:pt x="28209" y="34280"/>
                  <a:pt x="28690" y="34309"/>
                  <a:pt x="29166" y="34309"/>
                </a:cubicBezTo>
                <a:cubicBezTo>
                  <a:pt x="30025" y="34309"/>
                  <a:pt x="30869" y="34214"/>
                  <a:pt x="31765" y="33949"/>
                </a:cubicBezTo>
                <a:cubicBezTo>
                  <a:pt x="31785" y="33945"/>
                  <a:pt x="31804" y="33943"/>
                  <a:pt x="31823" y="33943"/>
                </a:cubicBezTo>
                <a:close/>
                <a:moveTo>
                  <a:pt x="7665" y="0"/>
                </a:moveTo>
                <a:cubicBezTo>
                  <a:pt x="6145" y="32"/>
                  <a:pt x="4783" y="317"/>
                  <a:pt x="3326" y="570"/>
                </a:cubicBezTo>
                <a:cubicBezTo>
                  <a:pt x="413" y="1109"/>
                  <a:pt x="1" y="2724"/>
                  <a:pt x="64" y="5257"/>
                </a:cubicBezTo>
                <a:cubicBezTo>
                  <a:pt x="159" y="9501"/>
                  <a:pt x="349" y="13713"/>
                  <a:pt x="476" y="17957"/>
                </a:cubicBezTo>
                <a:cubicBezTo>
                  <a:pt x="603" y="21947"/>
                  <a:pt x="729" y="25937"/>
                  <a:pt x="824" y="29927"/>
                </a:cubicBezTo>
                <a:cubicBezTo>
                  <a:pt x="888" y="31828"/>
                  <a:pt x="286" y="34709"/>
                  <a:pt x="2534" y="35533"/>
                </a:cubicBezTo>
                <a:cubicBezTo>
                  <a:pt x="3124" y="35751"/>
                  <a:pt x="3917" y="35823"/>
                  <a:pt x="4779" y="35823"/>
                </a:cubicBezTo>
                <a:cubicBezTo>
                  <a:pt x="6415" y="35823"/>
                  <a:pt x="8298" y="35564"/>
                  <a:pt x="9502" y="35564"/>
                </a:cubicBezTo>
                <a:cubicBezTo>
                  <a:pt x="9723" y="35564"/>
                  <a:pt x="16596" y="37623"/>
                  <a:pt x="16691" y="37781"/>
                </a:cubicBezTo>
                <a:cubicBezTo>
                  <a:pt x="16881" y="37750"/>
                  <a:pt x="24196" y="35438"/>
                  <a:pt x="24576" y="35438"/>
                </a:cubicBezTo>
                <a:cubicBezTo>
                  <a:pt x="26223" y="35406"/>
                  <a:pt x="27870" y="35406"/>
                  <a:pt x="29485" y="35406"/>
                </a:cubicBezTo>
                <a:cubicBezTo>
                  <a:pt x="31132" y="35374"/>
                  <a:pt x="31765" y="35564"/>
                  <a:pt x="33063" y="34361"/>
                </a:cubicBezTo>
                <a:cubicBezTo>
                  <a:pt x="34394" y="33158"/>
                  <a:pt x="34140" y="32873"/>
                  <a:pt x="34109" y="31226"/>
                </a:cubicBezTo>
                <a:cubicBezTo>
                  <a:pt x="34014" y="27172"/>
                  <a:pt x="33982" y="23150"/>
                  <a:pt x="33887" y="19097"/>
                </a:cubicBezTo>
                <a:cubicBezTo>
                  <a:pt x="33823" y="15296"/>
                  <a:pt x="33760" y="11496"/>
                  <a:pt x="33665" y="7696"/>
                </a:cubicBezTo>
                <a:cubicBezTo>
                  <a:pt x="33665" y="6746"/>
                  <a:pt x="33633" y="5796"/>
                  <a:pt x="33633" y="4846"/>
                </a:cubicBezTo>
                <a:cubicBezTo>
                  <a:pt x="33602" y="2977"/>
                  <a:pt x="34235" y="1805"/>
                  <a:pt x="32620" y="855"/>
                </a:cubicBezTo>
                <a:cubicBezTo>
                  <a:pt x="31813" y="349"/>
                  <a:pt x="25930" y="222"/>
                  <a:pt x="20249" y="222"/>
                </a:cubicBezTo>
                <a:cubicBezTo>
                  <a:pt x="14569" y="222"/>
                  <a:pt x="9090" y="349"/>
                  <a:pt x="9090" y="349"/>
                </a:cubicBezTo>
                <a:cubicBezTo>
                  <a:pt x="9090" y="349"/>
                  <a:pt x="7665" y="0"/>
                  <a:pt x="7665" y="0"/>
                </a:cubicBezTo>
                <a:close/>
              </a:path>
            </a:pathLst>
          </a:custGeom>
          <a:solidFill>
            <a:srgbClr val="D25444"/>
          </a:solidFill>
          <a:ln>
            <a:noFill/>
          </a:ln>
        </p:spPr>
        <p:txBody>
          <a:bodyPr spcFirstLastPara="1" wrap="square" lIns="91425" tIns="91425" rIns="91425" bIns="91425" anchor="ctr" anchorCtr="0">
            <a:noAutofit/>
          </a:bodyPr>
          <a:lstStyle/>
          <a:p>
            <a:pPr lvl="0" algn="ctr"/>
            <a:r>
              <a:rPr lang="ar-SA" sz="2800" dirty="0">
                <a:solidFill>
                  <a:schemeClr val="bg1"/>
                </a:solidFill>
                <a:latin typeface="Calibri" panose="020F0502020204030204" pitchFamily="34" charset="0"/>
                <a:cs typeface="Calibri" panose="020F0502020204030204" pitchFamily="34" charset="0"/>
              </a:rPr>
              <a:t>التعامل مع المخالفات</a:t>
            </a:r>
            <a:endParaRPr lang="ar-SA" sz="2800" b="1" dirty="0">
              <a:solidFill>
                <a:schemeClr val="bg1"/>
              </a:solidFill>
              <a:latin typeface="Calibri" panose="020F0502020204030204" pitchFamily="34" charset="0"/>
              <a:cs typeface="Calibri" panose="020F0502020204030204" pitchFamily="34" charset="0"/>
            </a:endParaRPr>
          </a:p>
        </p:txBody>
      </p:sp>
      <p:sp>
        <p:nvSpPr>
          <p:cNvPr id="50" name="Google Shape;1912;p49">
            <a:extLst>
              <a:ext uri="{FF2B5EF4-FFF2-40B4-BE49-F238E27FC236}">
                <a16:creationId xmlns:a16="http://schemas.microsoft.com/office/drawing/2014/main" id="{7733B5BF-DD63-974D-BC77-FECF1E298F5E}"/>
              </a:ext>
            </a:extLst>
          </p:cNvPr>
          <p:cNvSpPr/>
          <p:nvPr/>
        </p:nvSpPr>
        <p:spPr>
          <a:xfrm>
            <a:off x="883782" y="2088341"/>
            <a:ext cx="1934737" cy="1541055"/>
          </a:xfrm>
          <a:custGeom>
            <a:avLst/>
            <a:gdLst/>
            <a:ahLst/>
            <a:cxnLst/>
            <a:rect l="l" t="t" r="r" b="b"/>
            <a:pathLst>
              <a:path w="37845" h="39043" extrusionOk="0">
                <a:moveTo>
                  <a:pt x="7468" y="1292"/>
                </a:moveTo>
                <a:cubicBezTo>
                  <a:pt x="8383" y="1292"/>
                  <a:pt x="9204" y="1325"/>
                  <a:pt x="9472" y="1337"/>
                </a:cubicBezTo>
                <a:lnTo>
                  <a:pt x="9472" y="1337"/>
                </a:lnTo>
                <a:cubicBezTo>
                  <a:pt x="9502" y="1349"/>
                  <a:pt x="9533" y="1361"/>
                  <a:pt x="9564" y="1373"/>
                </a:cubicBezTo>
                <a:cubicBezTo>
                  <a:pt x="11315" y="2056"/>
                  <a:pt x="14175" y="2267"/>
                  <a:pt x="17159" y="2267"/>
                </a:cubicBezTo>
                <a:cubicBezTo>
                  <a:pt x="21786" y="2267"/>
                  <a:pt x="26709" y="1760"/>
                  <a:pt x="28249" y="1721"/>
                </a:cubicBezTo>
                <a:cubicBezTo>
                  <a:pt x="29338" y="1680"/>
                  <a:pt x="30271" y="1597"/>
                  <a:pt x="31113" y="1597"/>
                </a:cubicBezTo>
                <a:cubicBezTo>
                  <a:pt x="32206" y="1597"/>
                  <a:pt x="33146" y="1737"/>
                  <a:pt x="34076" y="2291"/>
                </a:cubicBezTo>
                <a:cubicBezTo>
                  <a:pt x="35660" y="3242"/>
                  <a:pt x="35216" y="3843"/>
                  <a:pt x="35279" y="5712"/>
                </a:cubicBezTo>
                <a:cubicBezTo>
                  <a:pt x="35279" y="6662"/>
                  <a:pt x="35311" y="7612"/>
                  <a:pt x="35311" y="8562"/>
                </a:cubicBezTo>
                <a:cubicBezTo>
                  <a:pt x="35374" y="12362"/>
                  <a:pt x="35469" y="16162"/>
                  <a:pt x="35533" y="19963"/>
                </a:cubicBezTo>
                <a:cubicBezTo>
                  <a:pt x="35596" y="24016"/>
                  <a:pt x="35660" y="28038"/>
                  <a:pt x="35755" y="32092"/>
                </a:cubicBezTo>
                <a:cubicBezTo>
                  <a:pt x="35786" y="33739"/>
                  <a:pt x="36040" y="34024"/>
                  <a:pt x="34709" y="35227"/>
                </a:cubicBezTo>
                <a:cubicBezTo>
                  <a:pt x="33411" y="36430"/>
                  <a:pt x="32778" y="36240"/>
                  <a:pt x="31131" y="36272"/>
                </a:cubicBezTo>
                <a:cubicBezTo>
                  <a:pt x="30350" y="36272"/>
                  <a:pt x="29348" y="36108"/>
                  <a:pt x="28088" y="36108"/>
                </a:cubicBezTo>
                <a:cubicBezTo>
                  <a:pt x="26692" y="36108"/>
                  <a:pt x="24978" y="36310"/>
                  <a:pt x="22897" y="37159"/>
                </a:cubicBezTo>
                <a:cubicBezTo>
                  <a:pt x="21574" y="37705"/>
                  <a:pt x="20349" y="37906"/>
                  <a:pt x="19203" y="37906"/>
                </a:cubicBezTo>
                <a:cubicBezTo>
                  <a:pt x="16891" y="37906"/>
                  <a:pt x="14900" y="37086"/>
                  <a:pt x="13079" y="36621"/>
                </a:cubicBezTo>
                <a:cubicBezTo>
                  <a:pt x="12375" y="36450"/>
                  <a:pt x="11561" y="36394"/>
                  <a:pt x="10710" y="36394"/>
                </a:cubicBezTo>
                <a:cubicBezTo>
                  <a:pt x="9055" y="36394"/>
                  <a:pt x="7262" y="36607"/>
                  <a:pt x="5876" y="36607"/>
                </a:cubicBezTo>
                <a:cubicBezTo>
                  <a:pt x="5189" y="36607"/>
                  <a:pt x="4602" y="36555"/>
                  <a:pt x="4180" y="36399"/>
                </a:cubicBezTo>
                <a:cubicBezTo>
                  <a:pt x="1932" y="35575"/>
                  <a:pt x="2534" y="32694"/>
                  <a:pt x="2470" y="30793"/>
                </a:cubicBezTo>
                <a:cubicBezTo>
                  <a:pt x="2344" y="26803"/>
                  <a:pt x="2217" y="22813"/>
                  <a:pt x="2122" y="18823"/>
                </a:cubicBezTo>
                <a:cubicBezTo>
                  <a:pt x="1995" y="14579"/>
                  <a:pt x="1805" y="10367"/>
                  <a:pt x="1679" y="6123"/>
                </a:cubicBezTo>
                <a:cubicBezTo>
                  <a:pt x="1615" y="3590"/>
                  <a:pt x="2059" y="1975"/>
                  <a:pt x="4941" y="1436"/>
                </a:cubicBezTo>
                <a:cubicBezTo>
                  <a:pt x="5588" y="1324"/>
                  <a:pt x="6573" y="1292"/>
                  <a:pt x="7468" y="1292"/>
                </a:cubicBezTo>
                <a:close/>
                <a:moveTo>
                  <a:pt x="5382" y="0"/>
                </a:moveTo>
                <a:cubicBezTo>
                  <a:pt x="3535" y="0"/>
                  <a:pt x="1886" y="403"/>
                  <a:pt x="1014" y="1943"/>
                </a:cubicBezTo>
                <a:cubicBezTo>
                  <a:pt x="0" y="3748"/>
                  <a:pt x="443" y="6345"/>
                  <a:pt x="475" y="8245"/>
                </a:cubicBezTo>
                <a:cubicBezTo>
                  <a:pt x="539" y="11285"/>
                  <a:pt x="634" y="14357"/>
                  <a:pt x="697" y="17397"/>
                </a:cubicBezTo>
                <a:cubicBezTo>
                  <a:pt x="760" y="20438"/>
                  <a:pt x="855" y="23510"/>
                  <a:pt x="919" y="26550"/>
                </a:cubicBezTo>
                <a:cubicBezTo>
                  <a:pt x="1014" y="29273"/>
                  <a:pt x="412" y="33169"/>
                  <a:pt x="1235" y="35829"/>
                </a:cubicBezTo>
                <a:cubicBezTo>
                  <a:pt x="1822" y="37726"/>
                  <a:pt x="3911" y="38158"/>
                  <a:pt x="6126" y="38158"/>
                </a:cubicBezTo>
                <a:cubicBezTo>
                  <a:pt x="7980" y="38158"/>
                  <a:pt x="9922" y="37856"/>
                  <a:pt x="11148" y="37856"/>
                </a:cubicBezTo>
                <a:cubicBezTo>
                  <a:pt x="13524" y="38378"/>
                  <a:pt x="16361" y="39043"/>
                  <a:pt x="19367" y="39043"/>
                </a:cubicBezTo>
                <a:cubicBezTo>
                  <a:pt x="21650" y="39043"/>
                  <a:pt x="24030" y="38660"/>
                  <a:pt x="26380" y="37539"/>
                </a:cubicBezTo>
                <a:cubicBezTo>
                  <a:pt x="27674" y="37569"/>
                  <a:pt x="29721" y="37841"/>
                  <a:pt x="31681" y="37841"/>
                </a:cubicBezTo>
                <a:cubicBezTo>
                  <a:pt x="33800" y="37841"/>
                  <a:pt x="35818" y="37524"/>
                  <a:pt x="36673" y="36240"/>
                </a:cubicBezTo>
                <a:cubicBezTo>
                  <a:pt x="37845" y="34467"/>
                  <a:pt x="37021" y="31173"/>
                  <a:pt x="36958" y="29242"/>
                </a:cubicBezTo>
                <a:cubicBezTo>
                  <a:pt x="36895" y="26138"/>
                  <a:pt x="36831" y="23035"/>
                  <a:pt x="36736" y="19963"/>
                </a:cubicBezTo>
                <a:cubicBezTo>
                  <a:pt x="36673" y="16637"/>
                  <a:pt x="36610" y="13312"/>
                  <a:pt x="36515" y="9987"/>
                </a:cubicBezTo>
                <a:cubicBezTo>
                  <a:pt x="36483" y="7643"/>
                  <a:pt x="37116" y="4160"/>
                  <a:pt x="36261" y="1975"/>
                </a:cubicBezTo>
                <a:cubicBezTo>
                  <a:pt x="35746" y="639"/>
                  <a:pt x="34674" y="276"/>
                  <a:pt x="33146" y="276"/>
                </a:cubicBezTo>
                <a:cubicBezTo>
                  <a:pt x="31668" y="276"/>
                  <a:pt x="29763" y="615"/>
                  <a:pt x="27521" y="740"/>
                </a:cubicBezTo>
                <a:cubicBezTo>
                  <a:pt x="26230" y="802"/>
                  <a:pt x="24554" y="829"/>
                  <a:pt x="22739" y="829"/>
                </a:cubicBezTo>
                <a:cubicBezTo>
                  <a:pt x="18094" y="829"/>
                  <a:pt x="12534" y="651"/>
                  <a:pt x="10166" y="423"/>
                </a:cubicBezTo>
                <a:cubicBezTo>
                  <a:pt x="8666" y="292"/>
                  <a:pt x="6953" y="0"/>
                  <a:pt x="5382" y="0"/>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51" name="Google Shape;1913;p49">
            <a:extLst>
              <a:ext uri="{FF2B5EF4-FFF2-40B4-BE49-F238E27FC236}">
                <a16:creationId xmlns:a16="http://schemas.microsoft.com/office/drawing/2014/main" id="{8D94530E-F250-B641-A98E-5EF9F0FDBBD5}"/>
              </a:ext>
            </a:extLst>
          </p:cNvPr>
          <p:cNvSpPr/>
          <p:nvPr/>
        </p:nvSpPr>
        <p:spPr>
          <a:xfrm>
            <a:off x="1028019" y="2471362"/>
            <a:ext cx="155415" cy="45719"/>
          </a:xfrm>
          <a:custGeom>
            <a:avLst/>
            <a:gdLst/>
            <a:ahLst/>
            <a:cxnLst/>
            <a:rect l="l" t="t" r="r" b="b"/>
            <a:pathLst>
              <a:path w="3243" h="954" extrusionOk="0">
                <a:moveTo>
                  <a:pt x="2778" y="0"/>
                </a:moveTo>
                <a:cubicBezTo>
                  <a:pt x="2768" y="0"/>
                  <a:pt x="2757" y="1"/>
                  <a:pt x="2747" y="2"/>
                </a:cubicBezTo>
                <a:cubicBezTo>
                  <a:pt x="1955" y="129"/>
                  <a:pt x="1132" y="192"/>
                  <a:pt x="340" y="319"/>
                </a:cubicBezTo>
                <a:cubicBezTo>
                  <a:pt x="0" y="380"/>
                  <a:pt x="82" y="953"/>
                  <a:pt x="409" y="953"/>
                </a:cubicBezTo>
                <a:cubicBezTo>
                  <a:pt x="417" y="953"/>
                  <a:pt x="426" y="953"/>
                  <a:pt x="435" y="952"/>
                </a:cubicBezTo>
                <a:cubicBezTo>
                  <a:pt x="1258" y="825"/>
                  <a:pt x="2082" y="667"/>
                  <a:pt x="2905" y="540"/>
                </a:cubicBezTo>
                <a:cubicBezTo>
                  <a:pt x="3243" y="479"/>
                  <a:pt x="3104" y="0"/>
                  <a:pt x="2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14;p49">
            <a:extLst>
              <a:ext uri="{FF2B5EF4-FFF2-40B4-BE49-F238E27FC236}">
                <a16:creationId xmlns:a16="http://schemas.microsoft.com/office/drawing/2014/main" id="{F8E04A54-72A8-1345-BE6E-93E00C6ACB07}"/>
              </a:ext>
            </a:extLst>
          </p:cNvPr>
          <p:cNvSpPr/>
          <p:nvPr/>
        </p:nvSpPr>
        <p:spPr>
          <a:xfrm>
            <a:off x="1029018" y="2425422"/>
            <a:ext cx="264597" cy="45719"/>
          </a:xfrm>
          <a:custGeom>
            <a:avLst/>
            <a:gdLst/>
            <a:ahLst/>
            <a:cxnLst/>
            <a:rect l="l" t="t" r="r" b="b"/>
            <a:pathLst>
              <a:path w="4740" h="819" extrusionOk="0">
                <a:moveTo>
                  <a:pt x="2535" y="0"/>
                </a:moveTo>
                <a:cubicBezTo>
                  <a:pt x="1788" y="0"/>
                  <a:pt x="1039" y="62"/>
                  <a:pt x="309" y="215"/>
                </a:cubicBezTo>
                <a:cubicBezTo>
                  <a:pt x="1" y="277"/>
                  <a:pt x="52" y="818"/>
                  <a:pt x="376" y="818"/>
                </a:cubicBezTo>
                <a:cubicBezTo>
                  <a:pt x="385" y="818"/>
                  <a:pt x="394" y="818"/>
                  <a:pt x="404" y="817"/>
                </a:cubicBezTo>
                <a:cubicBezTo>
                  <a:pt x="1557" y="656"/>
                  <a:pt x="2688" y="518"/>
                  <a:pt x="3835" y="518"/>
                </a:cubicBezTo>
                <a:cubicBezTo>
                  <a:pt x="4042" y="518"/>
                  <a:pt x="4249" y="522"/>
                  <a:pt x="4457" y="532"/>
                </a:cubicBezTo>
                <a:cubicBezTo>
                  <a:pt x="4468" y="533"/>
                  <a:pt x="4478" y="534"/>
                  <a:pt x="4488" y="534"/>
                </a:cubicBezTo>
                <a:cubicBezTo>
                  <a:pt x="4740" y="534"/>
                  <a:pt x="4701" y="151"/>
                  <a:pt x="4457" y="120"/>
                </a:cubicBezTo>
                <a:cubicBezTo>
                  <a:pt x="3826" y="47"/>
                  <a:pt x="3181" y="0"/>
                  <a:pt x="2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15;p49">
            <a:extLst>
              <a:ext uri="{FF2B5EF4-FFF2-40B4-BE49-F238E27FC236}">
                <a16:creationId xmlns:a16="http://schemas.microsoft.com/office/drawing/2014/main" id="{CEE68F0D-1D5D-1441-9512-D040B97E7A37}"/>
              </a:ext>
            </a:extLst>
          </p:cNvPr>
          <p:cNvSpPr/>
          <p:nvPr/>
        </p:nvSpPr>
        <p:spPr>
          <a:xfrm>
            <a:off x="1787342" y="3432082"/>
            <a:ext cx="245903" cy="45719"/>
          </a:xfrm>
          <a:custGeom>
            <a:avLst/>
            <a:gdLst/>
            <a:ahLst/>
            <a:cxnLst/>
            <a:rect l="l" t="t" r="r" b="b"/>
            <a:pathLst>
              <a:path w="4276" h="795" extrusionOk="0">
                <a:moveTo>
                  <a:pt x="3987" y="0"/>
                </a:moveTo>
                <a:cubicBezTo>
                  <a:pt x="3978" y="0"/>
                  <a:pt x="3968" y="1"/>
                  <a:pt x="3959" y="2"/>
                </a:cubicBezTo>
                <a:cubicBezTo>
                  <a:pt x="2787" y="65"/>
                  <a:pt x="1552" y="97"/>
                  <a:pt x="380" y="223"/>
                </a:cubicBezTo>
                <a:cubicBezTo>
                  <a:pt x="11" y="285"/>
                  <a:pt x="1" y="795"/>
                  <a:pt x="349" y="795"/>
                </a:cubicBezTo>
                <a:cubicBezTo>
                  <a:pt x="359" y="795"/>
                  <a:pt x="369" y="794"/>
                  <a:pt x="380" y="793"/>
                </a:cubicBezTo>
                <a:cubicBezTo>
                  <a:pt x="1584" y="762"/>
                  <a:pt x="2787" y="572"/>
                  <a:pt x="3959" y="477"/>
                </a:cubicBezTo>
                <a:cubicBezTo>
                  <a:pt x="4266" y="477"/>
                  <a:pt x="4275" y="0"/>
                  <a:pt x="39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16;p49">
            <a:extLst>
              <a:ext uri="{FF2B5EF4-FFF2-40B4-BE49-F238E27FC236}">
                <a16:creationId xmlns:a16="http://schemas.microsoft.com/office/drawing/2014/main" id="{B89EA1CB-589D-874D-A2B5-17FB844F6C45}"/>
              </a:ext>
            </a:extLst>
          </p:cNvPr>
          <p:cNvSpPr/>
          <p:nvPr/>
        </p:nvSpPr>
        <p:spPr>
          <a:xfrm>
            <a:off x="1817260" y="3481118"/>
            <a:ext cx="208705" cy="45719"/>
          </a:xfrm>
          <a:custGeom>
            <a:avLst/>
            <a:gdLst/>
            <a:ahLst/>
            <a:cxnLst/>
            <a:rect l="l" t="t" r="r" b="b"/>
            <a:pathLst>
              <a:path w="4816" h="1055" extrusionOk="0">
                <a:moveTo>
                  <a:pt x="4514" y="1"/>
                </a:moveTo>
                <a:cubicBezTo>
                  <a:pt x="4495" y="1"/>
                  <a:pt x="4476" y="3"/>
                  <a:pt x="4456" y="7"/>
                </a:cubicBezTo>
                <a:cubicBezTo>
                  <a:pt x="3515" y="285"/>
                  <a:pt x="2631" y="376"/>
                  <a:pt x="1728" y="376"/>
                </a:cubicBezTo>
                <a:cubicBezTo>
                  <a:pt x="1293" y="376"/>
                  <a:pt x="855" y="355"/>
                  <a:pt x="402" y="324"/>
                </a:cubicBezTo>
                <a:cubicBezTo>
                  <a:pt x="392" y="323"/>
                  <a:pt x="383" y="323"/>
                  <a:pt x="373" y="323"/>
                </a:cubicBezTo>
                <a:cubicBezTo>
                  <a:pt x="51" y="323"/>
                  <a:pt x="1" y="833"/>
                  <a:pt x="339" y="894"/>
                </a:cubicBezTo>
                <a:cubicBezTo>
                  <a:pt x="779" y="1004"/>
                  <a:pt x="1231" y="1054"/>
                  <a:pt x="1686" y="1054"/>
                </a:cubicBezTo>
                <a:cubicBezTo>
                  <a:pt x="2670" y="1054"/>
                  <a:pt x="3662" y="819"/>
                  <a:pt x="4551" y="451"/>
                </a:cubicBezTo>
                <a:cubicBezTo>
                  <a:pt x="4816" y="362"/>
                  <a:pt x="4753" y="1"/>
                  <a:pt x="45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23;p49">
            <a:extLst>
              <a:ext uri="{FF2B5EF4-FFF2-40B4-BE49-F238E27FC236}">
                <a16:creationId xmlns:a16="http://schemas.microsoft.com/office/drawing/2014/main" id="{A3B9FF5A-78D9-E744-84D2-AF26D0BC9C8E}"/>
              </a:ext>
            </a:extLst>
          </p:cNvPr>
          <p:cNvSpPr txBox="1"/>
          <p:nvPr/>
        </p:nvSpPr>
        <p:spPr>
          <a:xfrm>
            <a:off x="673402" y="4620280"/>
            <a:ext cx="2496420" cy="1366895"/>
          </a:xfrm>
          <a:prstGeom prst="rect">
            <a:avLst/>
          </a:prstGeom>
          <a:noFill/>
          <a:ln>
            <a:noFill/>
          </a:ln>
        </p:spPr>
        <p:txBody>
          <a:bodyPr spcFirstLastPara="1" wrap="square" lIns="91425" tIns="91425" rIns="91425" bIns="91425" anchor="ctr" anchorCtr="0">
            <a:noAutofit/>
          </a:bodyPr>
          <a:lstStyle/>
          <a:p>
            <a:pPr algn="ctr"/>
            <a:r>
              <a:rPr lang="ar-SA" dirty="0">
                <a:latin typeface="Calibri" panose="020F0502020204030204" pitchFamily="34" charset="0"/>
                <a:cs typeface="Calibri" panose="020F0502020204030204" pitchFamily="34" charset="0"/>
              </a:rPr>
              <a:t>يتم التعامل مع المخالفات في الوقت المناسب</a:t>
            </a:r>
            <a:endParaRPr lang="ar-SA" b="1" dirty="0">
              <a:latin typeface="Calibri" panose="020F0502020204030204" pitchFamily="34" charset="0"/>
              <a:cs typeface="Calibri" panose="020F0502020204030204" pitchFamily="34" charset="0"/>
            </a:endParaRPr>
          </a:p>
        </p:txBody>
      </p:sp>
      <p:pic>
        <p:nvPicPr>
          <p:cNvPr id="44" name="صورة 43">
            <a:extLst>
              <a:ext uri="{FF2B5EF4-FFF2-40B4-BE49-F238E27FC236}">
                <a16:creationId xmlns:a16="http://schemas.microsoft.com/office/drawing/2014/main" id="{FF14B178-1B1C-D04C-A346-658D7BC7594D}"/>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1600840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7" name="Google Shape;993;p29">
            <a:extLst>
              <a:ext uri="{FF2B5EF4-FFF2-40B4-BE49-F238E27FC236}">
                <a16:creationId xmlns:a16="http://schemas.microsoft.com/office/drawing/2014/main" id="{3346E797-AFD9-5849-8275-3C414C53E19B}"/>
              </a:ext>
            </a:extLst>
          </p:cNvPr>
          <p:cNvGrpSpPr/>
          <p:nvPr/>
        </p:nvGrpSpPr>
        <p:grpSpPr>
          <a:xfrm>
            <a:off x="0" y="0"/>
            <a:ext cx="2257273" cy="2006915"/>
            <a:chOff x="3729338" y="1270325"/>
            <a:chExt cx="1685350" cy="1498425"/>
          </a:xfrm>
        </p:grpSpPr>
        <p:sp>
          <p:nvSpPr>
            <p:cNvPr id="9" name="Google Shape;994;p29">
              <a:extLst>
                <a:ext uri="{FF2B5EF4-FFF2-40B4-BE49-F238E27FC236}">
                  <a16:creationId xmlns:a16="http://schemas.microsoft.com/office/drawing/2014/main" id="{FCFF5A2F-DD12-B440-BC05-5610010A8B64}"/>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29">
              <a:extLst>
                <a:ext uri="{FF2B5EF4-FFF2-40B4-BE49-F238E27FC236}">
                  <a16:creationId xmlns:a16="http://schemas.microsoft.com/office/drawing/2014/main" id="{C8000156-5DD0-394A-8BBF-BD674E159839}"/>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11" name="Google Shape;996;p29">
              <a:extLst>
                <a:ext uri="{FF2B5EF4-FFF2-40B4-BE49-F238E27FC236}">
                  <a16:creationId xmlns:a16="http://schemas.microsoft.com/office/drawing/2014/main" id="{E9351E80-9616-1E42-85A4-8356C6579066}"/>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7;p29">
              <a:extLst>
                <a:ext uri="{FF2B5EF4-FFF2-40B4-BE49-F238E27FC236}">
                  <a16:creationId xmlns:a16="http://schemas.microsoft.com/office/drawing/2014/main" id="{BEA04D1D-48E6-7D46-9562-7DB052BE1AD4}"/>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29">
              <a:extLst>
                <a:ext uri="{FF2B5EF4-FFF2-40B4-BE49-F238E27FC236}">
                  <a16:creationId xmlns:a16="http://schemas.microsoft.com/office/drawing/2014/main" id="{B34A1D5D-3011-1F4C-8F1A-D9988F56CBC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29">
              <a:extLst>
                <a:ext uri="{FF2B5EF4-FFF2-40B4-BE49-F238E27FC236}">
                  <a16:creationId xmlns:a16="http://schemas.microsoft.com/office/drawing/2014/main" id="{65D894B5-3D55-E64B-9FFE-2D6C3537807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29">
              <a:extLst>
                <a:ext uri="{FF2B5EF4-FFF2-40B4-BE49-F238E27FC236}">
                  <a16:creationId xmlns:a16="http://schemas.microsoft.com/office/drawing/2014/main" id="{E2AF65A0-6F5D-EF46-95C6-C8C49F888DB4}"/>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مستطيل 2">
            <a:extLst>
              <a:ext uri="{FF2B5EF4-FFF2-40B4-BE49-F238E27FC236}">
                <a16:creationId xmlns:a16="http://schemas.microsoft.com/office/drawing/2014/main" id="{105EA5A7-0810-3D4F-AD6D-BC661123A8C2}"/>
              </a:ext>
            </a:extLst>
          </p:cNvPr>
          <p:cNvSpPr/>
          <p:nvPr/>
        </p:nvSpPr>
        <p:spPr>
          <a:xfrm>
            <a:off x="338453" y="1003256"/>
            <a:ext cx="11100320" cy="4223720"/>
          </a:xfrm>
          <a:prstGeom prst="rect">
            <a:avLst/>
          </a:prstGeom>
        </p:spPr>
        <p:txBody>
          <a:bodyPr wrap="square">
            <a:spAutoFit/>
          </a:bodyPr>
          <a:lstStyle/>
          <a:p>
            <a:pPr>
              <a:lnSpc>
                <a:spcPct val="90000"/>
              </a:lnSpc>
              <a:spcBef>
                <a:spcPts val="1000"/>
              </a:spcBef>
            </a:pPr>
            <a:r>
              <a:rPr lang="ar-SA" sz="2800" b="1" dirty="0">
                <a:solidFill>
                  <a:schemeClr val="accent4"/>
                </a:solidFill>
                <a:latin typeface="Calibri" panose="020F0502020204030204" pitchFamily="34" charset="0"/>
                <a:cs typeface="Calibri" panose="020F0502020204030204" pitchFamily="34" charset="0"/>
              </a:rPr>
              <a:t>ثانيا: </a:t>
            </a:r>
            <a:r>
              <a:rPr lang="ar-SA" sz="2800" b="1" dirty="0">
                <a:latin typeface="Calibri" panose="020F0502020204030204" pitchFamily="34" charset="0"/>
                <a:cs typeface="Calibri" panose="020F0502020204030204" pitchFamily="34" charset="0"/>
              </a:rPr>
              <a:t>على مجلس الادارة ايضاح استقلاليته عن الادارة التنفيذية والاضطلاع </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بدوره في الاشراف على تطوير نظام الرقابة الداخلية.</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
            </a:r>
            <a:br>
              <a:rPr lang="ar-SA" sz="2800" b="1"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يتطلب هذا المبدأ:</a:t>
            </a:r>
          </a:p>
          <a:p>
            <a:pPr>
              <a:lnSpc>
                <a:spcPct val="90000"/>
              </a:lnSpc>
              <a:spcBef>
                <a:spcPts val="1000"/>
              </a:spcBef>
            </a:pPr>
            <a:endParaRPr lang="ar-SA" sz="2400" dirty="0">
              <a:latin typeface="Calibri" panose="020F0502020204030204" pitchFamily="34" charset="0"/>
              <a:cs typeface="Calibri" panose="020F0502020204030204" pitchFamily="34" charset="0"/>
            </a:endParaRPr>
          </a:p>
          <a:p>
            <a:pPr marL="285750" indent="-285750">
              <a:lnSpc>
                <a:spcPct val="90000"/>
              </a:lnSpc>
              <a:spcBef>
                <a:spcPts val="1000"/>
              </a:spcBef>
              <a:buFont typeface="Wingdings" pitchFamily="2" charset="2"/>
              <a:buChar char="§"/>
            </a:pPr>
            <a:r>
              <a:rPr lang="ar-SA" sz="2400" dirty="0">
                <a:latin typeface="Calibri" panose="020F0502020204030204" pitchFamily="34" charset="0"/>
                <a:cs typeface="Calibri" panose="020F0502020204030204" pitchFamily="34" charset="0"/>
              </a:rPr>
              <a:t>تحديد المسؤوليات الإشرافية لمجلس الإدارة.</a:t>
            </a:r>
          </a:p>
          <a:p>
            <a:pPr marL="285750" indent="-285750">
              <a:lnSpc>
                <a:spcPct val="90000"/>
              </a:lnSpc>
              <a:spcBef>
                <a:spcPts val="1000"/>
              </a:spcBef>
              <a:buFont typeface="Wingdings" pitchFamily="2" charset="2"/>
              <a:buChar char="§"/>
            </a:pPr>
            <a:r>
              <a:rPr lang="ar-SA" sz="2400" dirty="0">
                <a:latin typeface="Calibri" panose="020F0502020204030204" pitchFamily="34" charset="0"/>
                <a:cs typeface="Calibri" panose="020F0502020204030204" pitchFamily="34" charset="0"/>
              </a:rPr>
              <a:t>توفر الخبرات اللازمة لأعضاء المجلس بحيث يعرف المجلس المهارات والخبرات اللازمة لأعضائه.</a:t>
            </a:r>
          </a:p>
          <a:p>
            <a:pPr marL="285750" indent="-285750">
              <a:lnSpc>
                <a:spcPct val="90000"/>
              </a:lnSpc>
              <a:spcBef>
                <a:spcPts val="1000"/>
              </a:spcBef>
              <a:buFont typeface="Wingdings" pitchFamily="2" charset="2"/>
              <a:buChar char="§"/>
            </a:pPr>
            <a:r>
              <a:rPr lang="ar-SA" sz="2400" dirty="0">
                <a:latin typeface="Calibri" panose="020F0502020204030204" pitchFamily="34" charset="0"/>
                <a:cs typeface="Calibri" panose="020F0502020204030204" pitchFamily="34" charset="0"/>
              </a:rPr>
              <a:t>ضرورة تمتع المجلس بالاستقلالية بحيث يتوفر عدد كاف من الاعضاء المستقلين عن الادارة التنفيذية، </a:t>
            </a:r>
            <a:br>
              <a:rPr lang="ar-SA" sz="2400"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ولا يوجد تضارب مصالح بينهم وبين المنظمة ويتميزون بالموضوعية.</a:t>
            </a:r>
          </a:p>
          <a:p>
            <a:pPr marL="285750" indent="-285750">
              <a:lnSpc>
                <a:spcPct val="90000"/>
              </a:lnSpc>
              <a:spcBef>
                <a:spcPts val="1000"/>
              </a:spcBef>
              <a:buFont typeface="Wingdings" pitchFamily="2" charset="2"/>
              <a:buChar char="§"/>
            </a:pPr>
            <a:r>
              <a:rPr lang="ar-SA" sz="2400" dirty="0">
                <a:latin typeface="Calibri" panose="020F0502020204030204" pitchFamily="34" charset="0"/>
                <a:cs typeface="Calibri" panose="020F0502020204030204" pitchFamily="34" charset="0"/>
              </a:rPr>
              <a:t>قيام المجلس بالإشراف على تصميم وتطبيق وتقييم نظام الرقابة الداخلية.</a:t>
            </a:r>
          </a:p>
        </p:txBody>
      </p:sp>
    </p:spTree>
    <p:extLst>
      <p:ext uri="{BB962C8B-B14F-4D97-AF65-F5344CB8AC3E}">
        <p14:creationId xmlns:p14="http://schemas.microsoft.com/office/powerpoint/2010/main" val="1741180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7" name="Google Shape;993;p29">
            <a:extLst>
              <a:ext uri="{FF2B5EF4-FFF2-40B4-BE49-F238E27FC236}">
                <a16:creationId xmlns:a16="http://schemas.microsoft.com/office/drawing/2014/main" id="{3346E797-AFD9-5849-8275-3C414C53E19B}"/>
              </a:ext>
            </a:extLst>
          </p:cNvPr>
          <p:cNvGrpSpPr/>
          <p:nvPr/>
        </p:nvGrpSpPr>
        <p:grpSpPr>
          <a:xfrm>
            <a:off x="0" y="0"/>
            <a:ext cx="2257273" cy="2006915"/>
            <a:chOff x="3729338" y="1270325"/>
            <a:chExt cx="1685350" cy="1498425"/>
          </a:xfrm>
        </p:grpSpPr>
        <p:sp>
          <p:nvSpPr>
            <p:cNvPr id="9" name="Google Shape;994;p29">
              <a:extLst>
                <a:ext uri="{FF2B5EF4-FFF2-40B4-BE49-F238E27FC236}">
                  <a16:creationId xmlns:a16="http://schemas.microsoft.com/office/drawing/2014/main" id="{FCFF5A2F-DD12-B440-BC05-5610010A8B64}"/>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29">
              <a:extLst>
                <a:ext uri="{FF2B5EF4-FFF2-40B4-BE49-F238E27FC236}">
                  <a16:creationId xmlns:a16="http://schemas.microsoft.com/office/drawing/2014/main" id="{C8000156-5DD0-394A-8BBF-BD674E159839}"/>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11" name="Google Shape;996;p29">
              <a:extLst>
                <a:ext uri="{FF2B5EF4-FFF2-40B4-BE49-F238E27FC236}">
                  <a16:creationId xmlns:a16="http://schemas.microsoft.com/office/drawing/2014/main" id="{E9351E80-9616-1E42-85A4-8356C6579066}"/>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7;p29">
              <a:extLst>
                <a:ext uri="{FF2B5EF4-FFF2-40B4-BE49-F238E27FC236}">
                  <a16:creationId xmlns:a16="http://schemas.microsoft.com/office/drawing/2014/main" id="{BEA04D1D-48E6-7D46-9562-7DB052BE1AD4}"/>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29">
              <a:extLst>
                <a:ext uri="{FF2B5EF4-FFF2-40B4-BE49-F238E27FC236}">
                  <a16:creationId xmlns:a16="http://schemas.microsoft.com/office/drawing/2014/main" id="{B34A1D5D-3011-1F4C-8F1A-D9988F56CBC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29">
              <a:extLst>
                <a:ext uri="{FF2B5EF4-FFF2-40B4-BE49-F238E27FC236}">
                  <a16:creationId xmlns:a16="http://schemas.microsoft.com/office/drawing/2014/main" id="{65D894B5-3D55-E64B-9FFE-2D6C3537807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29">
              <a:extLst>
                <a:ext uri="{FF2B5EF4-FFF2-40B4-BE49-F238E27FC236}">
                  <a16:creationId xmlns:a16="http://schemas.microsoft.com/office/drawing/2014/main" id="{E2AF65A0-6F5D-EF46-95C6-C8C49F888DB4}"/>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مستطيل 2">
            <a:extLst>
              <a:ext uri="{FF2B5EF4-FFF2-40B4-BE49-F238E27FC236}">
                <a16:creationId xmlns:a16="http://schemas.microsoft.com/office/drawing/2014/main" id="{105EA5A7-0810-3D4F-AD6D-BC661123A8C2}"/>
              </a:ext>
            </a:extLst>
          </p:cNvPr>
          <p:cNvSpPr/>
          <p:nvPr/>
        </p:nvSpPr>
        <p:spPr>
          <a:xfrm>
            <a:off x="338453" y="1003256"/>
            <a:ext cx="11100320" cy="757130"/>
          </a:xfrm>
          <a:prstGeom prst="rect">
            <a:avLst/>
          </a:prstGeom>
        </p:spPr>
        <p:txBody>
          <a:bodyPr wrap="square">
            <a:spAutoFit/>
          </a:bodyPr>
          <a:lstStyle/>
          <a:p>
            <a:pPr>
              <a:lnSpc>
                <a:spcPct val="90000"/>
              </a:lnSpc>
              <a:spcBef>
                <a:spcPts val="1000"/>
              </a:spcBef>
            </a:pPr>
            <a:r>
              <a:rPr lang="ar-SA" sz="2400" dirty="0">
                <a:latin typeface="Calibri" panose="020F0502020204030204" pitchFamily="34" charset="0"/>
                <a:cs typeface="Calibri" panose="020F0502020204030204" pitchFamily="34" charset="0"/>
              </a:rPr>
              <a:t>تتم عملية إشراف المجلس على نظام الرقابة الداخلية ضمن الإطار المعتمد</a:t>
            </a:r>
            <a:br>
              <a:rPr lang="ar-SA" sz="2400"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 بأجزائه الخمسة، وذلك وفقا لما يلي:</a:t>
            </a:r>
          </a:p>
        </p:txBody>
      </p:sp>
      <p:graphicFrame>
        <p:nvGraphicFramePr>
          <p:cNvPr id="6" name="جدول 15">
            <a:extLst>
              <a:ext uri="{FF2B5EF4-FFF2-40B4-BE49-F238E27FC236}">
                <a16:creationId xmlns:a16="http://schemas.microsoft.com/office/drawing/2014/main" id="{7C235C49-1EE8-3646-B11E-1A39361795F1}"/>
              </a:ext>
            </a:extLst>
          </p:cNvPr>
          <p:cNvGraphicFramePr>
            <a:graphicFrameLocks noGrp="1"/>
          </p:cNvGraphicFramePr>
          <p:nvPr>
            <p:extLst>
              <p:ext uri="{D42A27DB-BD31-4B8C-83A1-F6EECF244321}">
                <p14:modId xmlns:p14="http://schemas.microsoft.com/office/powerpoint/2010/main" val="4162811993"/>
              </p:ext>
            </p:extLst>
          </p:nvPr>
        </p:nvGraphicFramePr>
        <p:xfrm>
          <a:off x="697426" y="2010687"/>
          <a:ext cx="10741347" cy="4219632"/>
        </p:xfrm>
        <a:graphic>
          <a:graphicData uri="http://schemas.openxmlformats.org/drawingml/2006/table">
            <a:tbl>
              <a:tblPr rtl="1" firstRow="1" bandRow="1">
                <a:tableStyleId>{5C22544A-7EE6-4342-B048-85BDC9FD1C3A}</a:tableStyleId>
              </a:tblPr>
              <a:tblGrid>
                <a:gridCol w="1962454">
                  <a:extLst>
                    <a:ext uri="{9D8B030D-6E8A-4147-A177-3AD203B41FA5}">
                      <a16:colId xmlns:a16="http://schemas.microsoft.com/office/drawing/2014/main" val="3008388994"/>
                    </a:ext>
                  </a:extLst>
                </a:gridCol>
                <a:gridCol w="1755778">
                  <a:extLst>
                    <a:ext uri="{9D8B030D-6E8A-4147-A177-3AD203B41FA5}">
                      <a16:colId xmlns:a16="http://schemas.microsoft.com/office/drawing/2014/main" val="415007231"/>
                    </a:ext>
                  </a:extLst>
                </a:gridCol>
                <a:gridCol w="1819049">
                  <a:extLst>
                    <a:ext uri="{9D8B030D-6E8A-4147-A177-3AD203B41FA5}">
                      <a16:colId xmlns:a16="http://schemas.microsoft.com/office/drawing/2014/main" val="78740343"/>
                    </a:ext>
                  </a:extLst>
                </a:gridCol>
                <a:gridCol w="2768118">
                  <a:extLst>
                    <a:ext uri="{9D8B030D-6E8A-4147-A177-3AD203B41FA5}">
                      <a16:colId xmlns:a16="http://schemas.microsoft.com/office/drawing/2014/main" val="2281587761"/>
                    </a:ext>
                  </a:extLst>
                </a:gridCol>
                <a:gridCol w="2435948">
                  <a:extLst>
                    <a:ext uri="{9D8B030D-6E8A-4147-A177-3AD203B41FA5}">
                      <a16:colId xmlns:a16="http://schemas.microsoft.com/office/drawing/2014/main" val="561532187"/>
                    </a:ext>
                  </a:extLst>
                </a:gridCol>
              </a:tblGrid>
              <a:tr h="56203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000" b="1" dirty="0">
                          <a:latin typeface="Calibri" panose="020F0502020204030204" pitchFamily="34" charset="0"/>
                          <a:cs typeface="Calibri" panose="020F0502020204030204" pitchFamily="34" charset="0"/>
                        </a:rPr>
                        <a:t>البيئة الرقابية</a:t>
                      </a:r>
                    </a:p>
                  </a:txBody>
                  <a:tcPr anchor="ctr">
                    <a:solidFill>
                      <a:schemeClr val="accent4"/>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000" b="1" dirty="0">
                          <a:latin typeface="Calibri" panose="020F0502020204030204" pitchFamily="34" charset="0"/>
                          <a:cs typeface="Calibri" panose="020F0502020204030204" pitchFamily="34" charset="0"/>
                        </a:rPr>
                        <a:t>تقييم المخاطر</a:t>
                      </a:r>
                    </a:p>
                  </a:txBody>
                  <a:tcPr anchor="ctr">
                    <a:solidFill>
                      <a:srgbClr val="1A7099"/>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000" b="1" dirty="0">
                          <a:latin typeface="Calibri" panose="020F0502020204030204" pitchFamily="34" charset="0"/>
                          <a:cs typeface="Calibri" panose="020F0502020204030204" pitchFamily="34" charset="0"/>
                        </a:rPr>
                        <a:t>الأنشطة الرقابية</a:t>
                      </a:r>
                    </a:p>
                  </a:txBody>
                  <a:tcPr anchor="ctr">
                    <a:solidFill>
                      <a:srgbClr val="D25444"/>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000" b="1" dirty="0">
                          <a:latin typeface="Calibri" panose="020F0502020204030204" pitchFamily="34" charset="0"/>
                          <a:cs typeface="Calibri" panose="020F0502020204030204" pitchFamily="34" charset="0"/>
                        </a:rPr>
                        <a:t>المعلومات والاتصال</a:t>
                      </a:r>
                    </a:p>
                  </a:txBody>
                  <a:tcPr anchor="ctr">
                    <a:solidFill>
                      <a:srgbClr val="7030A0"/>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000" b="1" dirty="0">
                          <a:latin typeface="Calibri" panose="020F0502020204030204" pitchFamily="34" charset="0"/>
                          <a:cs typeface="Calibri" panose="020F0502020204030204" pitchFamily="34" charset="0"/>
                        </a:rPr>
                        <a:t>الرقابة</a:t>
                      </a:r>
                    </a:p>
                  </a:txBody>
                  <a:tcPr anchor="ctr">
                    <a:solidFill>
                      <a:srgbClr val="558139"/>
                    </a:solidFill>
                  </a:tcPr>
                </a:tc>
                <a:extLst>
                  <a:ext uri="{0D108BD9-81ED-4DB2-BD59-A6C34878D82A}">
                    <a16:rowId xmlns:a16="http://schemas.microsoft.com/office/drawing/2014/main" val="223457307"/>
                  </a:ext>
                </a:extLst>
              </a:tr>
              <a:tr h="2210555">
                <a:tc>
                  <a:txBody>
                    <a:bodyPr/>
                    <a:lstStyle/>
                    <a:p>
                      <a:pPr marL="134938" indent="-134938" algn="r">
                        <a:buFont typeface="Wingdings" pitchFamily="2" charset="2"/>
                        <a:buChar char="§"/>
                      </a:pPr>
                      <a:r>
                        <a:rPr lang="ar-SA" dirty="0">
                          <a:latin typeface="Calibri" panose="020F0502020204030204" pitchFamily="34" charset="0"/>
                          <a:cs typeface="Calibri" panose="020F0502020204030204" pitchFamily="34" charset="0"/>
                        </a:rPr>
                        <a:t>تعريف وتطبيق قواعد السلوك الخاص بالمنظمة.</a:t>
                      </a:r>
                    </a:p>
                    <a:p>
                      <a:pPr marL="134938" indent="-134938" algn="r">
                        <a:buFont typeface="Wingdings" pitchFamily="2" charset="2"/>
                        <a:buChar char="§"/>
                      </a:pPr>
                      <a:r>
                        <a:rPr lang="ar-SA" dirty="0">
                          <a:latin typeface="Calibri" panose="020F0502020204030204" pitchFamily="34" charset="0"/>
                          <a:cs typeface="Calibri" panose="020F0502020204030204" pitchFamily="34" charset="0"/>
                        </a:rPr>
                        <a:t>تقييم الاداء والنزاهة والقيمة الأخلاقية للرئيس التنفيذي.</a:t>
                      </a:r>
                    </a:p>
                    <a:p>
                      <a:pPr marL="134938" indent="-134938" algn="r">
                        <a:buFont typeface="Wingdings" pitchFamily="2" charset="2"/>
                        <a:buChar char="§"/>
                      </a:pPr>
                      <a:r>
                        <a:rPr lang="ar-SA" dirty="0">
                          <a:latin typeface="Calibri" panose="020F0502020204030204" pitchFamily="34" charset="0"/>
                          <a:cs typeface="Calibri" panose="020F0502020204030204" pitchFamily="34" charset="0"/>
                        </a:rPr>
                        <a:t>تحديد هيكل الاشراف بما يتوافق مع أهداف </a:t>
                      </a:r>
                      <a:r>
                        <a:rPr lang="ar-SA" sz="1800" dirty="0">
                          <a:latin typeface="Calibri" panose="020F0502020204030204" pitchFamily="34" charset="0"/>
                          <a:cs typeface="Calibri" panose="020F0502020204030204" pitchFamily="34" charset="0"/>
                        </a:rPr>
                        <a:t>المنظمة</a:t>
                      </a:r>
                      <a:r>
                        <a:rPr lang="ar-SA" dirty="0">
                          <a:latin typeface="Calibri" panose="020F0502020204030204" pitchFamily="34" charset="0"/>
                          <a:cs typeface="Calibri" panose="020F0502020204030204" pitchFamily="34" charset="0"/>
                        </a:rPr>
                        <a:t>.</a:t>
                      </a:r>
                    </a:p>
                    <a:p>
                      <a:pPr marL="134938" indent="-134938" algn="r">
                        <a:buFont typeface="Wingdings" pitchFamily="2" charset="2"/>
                        <a:buChar char="§"/>
                      </a:pPr>
                      <a:r>
                        <a:rPr lang="ar-SA" dirty="0">
                          <a:latin typeface="Calibri" panose="020F0502020204030204" pitchFamily="34" charset="0"/>
                          <a:cs typeface="Calibri" panose="020F0502020204030204" pitchFamily="34" charset="0"/>
                        </a:rPr>
                        <a:t>الإشراف على الإدارة العليا ومراقبة خططهم وتقييم أدائهم.</a:t>
                      </a:r>
                      <a:endParaRPr lang="ar-SA" dirty="0"/>
                    </a:p>
                    <a:p>
                      <a:pPr algn="r" rtl="1"/>
                      <a:endParaRPr lang="ar-SA" dirty="0"/>
                    </a:p>
                  </a:txBody>
                  <a:tcPr>
                    <a:solidFill>
                      <a:schemeClr val="accent4">
                        <a:alpha val="10980"/>
                      </a:schemeClr>
                    </a:solidFill>
                  </a:tcPr>
                </a:tc>
                <a:tc>
                  <a:txBody>
                    <a:bodyPr/>
                    <a:lstStyle/>
                    <a:p>
                      <a:pPr marL="136525" indent="-136525" algn="r">
                        <a:lnSpc>
                          <a:spcPct val="90000"/>
                        </a:lnSpc>
                        <a:spcBef>
                          <a:spcPts val="1000"/>
                        </a:spcBef>
                        <a:buFont typeface="Wingdings" pitchFamily="2" charset="2"/>
                        <a:buChar char="§"/>
                      </a:pPr>
                      <a:r>
                        <a:rPr lang="ar-SA" dirty="0">
                          <a:latin typeface="Calibri" panose="020F0502020204030204" pitchFamily="34" charset="0"/>
                          <a:cs typeface="Calibri" panose="020F0502020204030204" pitchFamily="34" charset="0"/>
                        </a:rPr>
                        <a:t>دراسة العوامل الداخلية والخارجية التي ينبثق عنها مخاطر هامة تهدد تحقيق الأهداف.</a:t>
                      </a:r>
                    </a:p>
                    <a:p>
                      <a:pPr marL="136525" indent="-136525" algn="r">
                        <a:lnSpc>
                          <a:spcPct val="90000"/>
                        </a:lnSpc>
                        <a:spcBef>
                          <a:spcPts val="1000"/>
                        </a:spcBef>
                        <a:buFont typeface="Wingdings" pitchFamily="2" charset="2"/>
                        <a:buChar char="§"/>
                      </a:pPr>
                      <a:r>
                        <a:rPr lang="ar-SA" dirty="0">
                          <a:latin typeface="Calibri" panose="020F0502020204030204" pitchFamily="34" charset="0"/>
                          <a:cs typeface="Calibri" panose="020F0502020204030204" pitchFamily="34" charset="0"/>
                        </a:rPr>
                        <a:t>الوقوف على مدى قيام </a:t>
                      </a:r>
                      <a:r>
                        <a:rPr lang="ar-SA" sz="1800" dirty="0">
                          <a:latin typeface="Calibri" panose="020F0502020204030204" pitchFamily="34" charset="0"/>
                          <a:cs typeface="Calibri" panose="020F0502020204030204" pitchFamily="34" charset="0"/>
                        </a:rPr>
                        <a:t>المنظمة</a:t>
                      </a:r>
                      <a:r>
                        <a:rPr lang="ar-SA" dirty="0">
                          <a:latin typeface="Calibri" panose="020F0502020204030204" pitchFamily="34" charset="0"/>
                          <a:cs typeface="Calibri" panose="020F0502020204030204" pitchFamily="34" charset="0"/>
                        </a:rPr>
                        <a:t> بتقييم المخاطر.</a:t>
                      </a:r>
                    </a:p>
                    <a:p>
                      <a:pPr algn="r"/>
                      <a:endParaRPr lang="ar-SA" dirty="0"/>
                    </a:p>
                    <a:p>
                      <a:pPr algn="r" rtl="1"/>
                      <a:endParaRPr lang="ar-SA" dirty="0"/>
                    </a:p>
                  </a:txBody>
                  <a:tcPr>
                    <a:solidFill>
                      <a:srgbClr val="1A7099">
                        <a:alpha val="10980"/>
                      </a:srgbClr>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a:solidFill>
                            <a:schemeClr val="accent2"/>
                          </a:solidFill>
                          <a:latin typeface="Calibri" panose="020F0502020204030204" pitchFamily="34" charset="0"/>
                          <a:cs typeface="Calibri" panose="020F0502020204030204" pitchFamily="34" charset="0"/>
                        </a:rPr>
                        <a:t> </a:t>
                      </a:r>
                      <a:r>
                        <a:rPr lang="ar-SA" dirty="0">
                          <a:latin typeface="Calibri" panose="020F0502020204030204" pitchFamily="34" charset="0"/>
                          <a:cs typeface="Calibri" panose="020F0502020204030204" pitchFamily="34" charset="0"/>
                        </a:rPr>
                        <a:t>تتلخص من حيث اختيار الادارة للأنشطة الرقابية وتطويرها وتنفيذها في مجالات المخاطر الهامة واتخاذها للإجراءات التصحيحية.</a:t>
                      </a:r>
                    </a:p>
                    <a:p>
                      <a:pPr algn="r" rtl="1"/>
                      <a:endParaRPr lang="ar-SA" dirty="0"/>
                    </a:p>
                  </a:txBody>
                  <a:tcPr>
                    <a:solidFill>
                      <a:srgbClr val="D25444">
                        <a:alpha val="10980"/>
                      </a:srgbClr>
                    </a:solidFill>
                  </a:tcPr>
                </a:tc>
                <a:tc>
                  <a:txBody>
                    <a:bodyPr/>
                    <a:lstStyle/>
                    <a:p>
                      <a:pPr marL="104775" indent="-104775" algn="r">
                        <a:lnSpc>
                          <a:spcPct val="90000"/>
                        </a:lnSpc>
                        <a:spcBef>
                          <a:spcPts val="1000"/>
                        </a:spcBef>
                        <a:buFont typeface="Wingdings" pitchFamily="2" charset="2"/>
                        <a:buChar char="§"/>
                      </a:pPr>
                      <a:r>
                        <a:rPr lang="ar-SA" dirty="0">
                          <a:latin typeface="Calibri" panose="020F0502020204030204" pitchFamily="34" charset="0"/>
                          <a:cs typeface="Calibri" panose="020F0502020204030204" pitchFamily="34" charset="0"/>
                        </a:rPr>
                        <a:t>ايصال التوجيهات والمثل إلى الإدارة العليا.</a:t>
                      </a:r>
                    </a:p>
                    <a:p>
                      <a:pPr marL="104775" indent="-104775" algn="r">
                        <a:lnSpc>
                          <a:spcPct val="90000"/>
                        </a:lnSpc>
                        <a:spcBef>
                          <a:spcPts val="1000"/>
                        </a:spcBef>
                        <a:buFont typeface="Wingdings" pitchFamily="2" charset="2"/>
                        <a:buChar char="§"/>
                      </a:pPr>
                      <a:r>
                        <a:rPr lang="ar-SA" dirty="0">
                          <a:latin typeface="Calibri" panose="020F0502020204030204" pitchFamily="34" charset="0"/>
                          <a:cs typeface="Calibri" panose="020F0502020204030204" pitchFamily="34" charset="0"/>
                        </a:rPr>
                        <a:t>مراجعة المعلومات المتعلقة بمدى تحقيق </a:t>
                      </a:r>
                      <a:r>
                        <a:rPr lang="ar-SA" sz="1800" dirty="0">
                          <a:latin typeface="Calibri" panose="020F0502020204030204" pitchFamily="34" charset="0"/>
                          <a:cs typeface="Calibri" panose="020F0502020204030204" pitchFamily="34" charset="0"/>
                        </a:rPr>
                        <a:t>المنظمة</a:t>
                      </a:r>
                      <a:r>
                        <a:rPr lang="ar-SA" dirty="0">
                          <a:latin typeface="Calibri" panose="020F0502020204030204" pitchFamily="34" charset="0"/>
                          <a:cs typeface="Calibri" panose="020F0502020204030204" pitchFamily="34" charset="0"/>
                        </a:rPr>
                        <a:t> لأهدافها.</a:t>
                      </a:r>
                    </a:p>
                    <a:p>
                      <a:pPr marL="104775" indent="-104775" algn="r">
                        <a:lnSpc>
                          <a:spcPct val="90000"/>
                        </a:lnSpc>
                        <a:spcBef>
                          <a:spcPts val="1000"/>
                        </a:spcBef>
                        <a:buFont typeface="Wingdings" pitchFamily="2" charset="2"/>
                        <a:buChar char="§"/>
                      </a:pPr>
                      <a:r>
                        <a:rPr lang="ar-SA" dirty="0">
                          <a:latin typeface="Calibri" panose="020F0502020204030204" pitchFamily="34" charset="0"/>
                          <a:cs typeface="Calibri" panose="020F0502020204030204" pitchFamily="34" charset="0"/>
                        </a:rPr>
                        <a:t>مراجعة المعلومات التي يتم الافصاح عنها لأصحاب المصالح من حيث مدى دقتها واكتمالها وصلتها بالموضوع المعني.</a:t>
                      </a:r>
                    </a:p>
                    <a:p>
                      <a:pPr marL="104775" indent="-104775" algn="r">
                        <a:lnSpc>
                          <a:spcPct val="90000"/>
                        </a:lnSpc>
                        <a:spcBef>
                          <a:spcPts val="1000"/>
                        </a:spcBef>
                        <a:buFont typeface="Wingdings" pitchFamily="2" charset="2"/>
                        <a:buChar char="§"/>
                      </a:pPr>
                      <a:r>
                        <a:rPr lang="ar-SA" dirty="0">
                          <a:latin typeface="Calibri" panose="020F0502020204030204" pitchFamily="34" charset="0"/>
                          <a:cs typeface="Calibri" panose="020F0502020204030204" pitchFamily="34" charset="0"/>
                        </a:rPr>
                        <a:t>يتعامل مع المشكلات المبلغة  من المستويات الإدارية العليا.</a:t>
                      </a:r>
                    </a:p>
                    <a:p>
                      <a:pPr algn="r" rtl="1"/>
                      <a:endParaRPr lang="ar-SA" dirty="0"/>
                    </a:p>
                  </a:txBody>
                  <a:tcPr>
                    <a:solidFill>
                      <a:srgbClr val="7030A0">
                        <a:alpha val="10980"/>
                      </a:srgbClr>
                    </a:solidFill>
                  </a:tcPr>
                </a:tc>
                <a:tc>
                  <a:txBody>
                    <a:bodyPr/>
                    <a:lstStyle/>
                    <a:p>
                      <a:pPr marL="146050" indent="-146050" algn="r">
                        <a:buFont typeface="Wingdings" pitchFamily="2" charset="2"/>
                        <a:buChar char="§"/>
                      </a:pPr>
                      <a:r>
                        <a:rPr lang="ar-SA" dirty="0">
                          <a:latin typeface="Calibri" panose="020F0502020204030204" pitchFamily="34" charset="0"/>
                          <a:cs typeface="Calibri" panose="020F0502020204030204" pitchFamily="34" charset="0"/>
                        </a:rPr>
                        <a:t>يعمل على تقييم طبيعة ونطاق أنشطة المراقبة والاشراف عليها وأية تجاوزات للإدارة وتقييم الادارة لأوجه القصور والاجراءات التصحيحية التي تم اتخاذها.</a:t>
                      </a:r>
                    </a:p>
                    <a:p>
                      <a:pPr marL="146050" indent="-146050" algn="r">
                        <a:buFont typeface="Wingdings" pitchFamily="2" charset="2"/>
                        <a:buChar char="§"/>
                      </a:pPr>
                      <a:r>
                        <a:rPr lang="ar-SA" dirty="0">
                          <a:latin typeface="Calibri" panose="020F0502020204030204" pitchFamily="34" charset="0"/>
                          <a:cs typeface="Calibri" panose="020F0502020204030204" pitchFamily="34" charset="0"/>
                        </a:rPr>
                        <a:t>الاشتراك مع الادارة والمراجعين الداخليين والخارجيين لتقييم درجة الوعي باستراتيجية </a:t>
                      </a:r>
                      <a:r>
                        <a:rPr lang="ar-SA" sz="1800" dirty="0">
                          <a:latin typeface="Calibri" panose="020F0502020204030204" pitchFamily="34" charset="0"/>
                          <a:cs typeface="Calibri" panose="020F0502020204030204" pitchFamily="34" charset="0"/>
                        </a:rPr>
                        <a:t>المنظمة</a:t>
                      </a:r>
                      <a:r>
                        <a:rPr lang="ar-SA" dirty="0">
                          <a:latin typeface="Calibri" panose="020F0502020204030204" pitchFamily="34" charset="0"/>
                          <a:cs typeface="Calibri" panose="020F0502020204030204" pitchFamily="34" charset="0"/>
                        </a:rPr>
                        <a:t> وأهدافها والمخاطر التي تواجهها.</a:t>
                      </a:r>
                    </a:p>
                  </a:txBody>
                  <a:tcPr>
                    <a:solidFill>
                      <a:srgbClr val="558139">
                        <a:alpha val="10980"/>
                      </a:srgbClr>
                    </a:solidFill>
                  </a:tcPr>
                </a:tc>
                <a:extLst>
                  <a:ext uri="{0D108BD9-81ED-4DB2-BD59-A6C34878D82A}">
                    <a16:rowId xmlns:a16="http://schemas.microsoft.com/office/drawing/2014/main" val="2286068300"/>
                  </a:ext>
                </a:extLst>
              </a:tr>
            </a:tbl>
          </a:graphicData>
        </a:graphic>
      </p:graphicFrame>
    </p:spTree>
    <p:extLst>
      <p:ext uri="{BB962C8B-B14F-4D97-AF65-F5344CB8AC3E}">
        <p14:creationId xmlns:p14="http://schemas.microsoft.com/office/powerpoint/2010/main" val="1036178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7" name="Google Shape;993;p29">
            <a:extLst>
              <a:ext uri="{FF2B5EF4-FFF2-40B4-BE49-F238E27FC236}">
                <a16:creationId xmlns:a16="http://schemas.microsoft.com/office/drawing/2014/main" id="{3346E797-AFD9-5849-8275-3C414C53E19B}"/>
              </a:ext>
            </a:extLst>
          </p:cNvPr>
          <p:cNvGrpSpPr/>
          <p:nvPr/>
        </p:nvGrpSpPr>
        <p:grpSpPr>
          <a:xfrm>
            <a:off x="0" y="0"/>
            <a:ext cx="2257273" cy="2006915"/>
            <a:chOff x="3729338" y="1270325"/>
            <a:chExt cx="1685350" cy="1498425"/>
          </a:xfrm>
        </p:grpSpPr>
        <p:sp>
          <p:nvSpPr>
            <p:cNvPr id="9" name="Google Shape;994;p29">
              <a:extLst>
                <a:ext uri="{FF2B5EF4-FFF2-40B4-BE49-F238E27FC236}">
                  <a16:creationId xmlns:a16="http://schemas.microsoft.com/office/drawing/2014/main" id="{FCFF5A2F-DD12-B440-BC05-5610010A8B64}"/>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29">
              <a:extLst>
                <a:ext uri="{FF2B5EF4-FFF2-40B4-BE49-F238E27FC236}">
                  <a16:creationId xmlns:a16="http://schemas.microsoft.com/office/drawing/2014/main" id="{C8000156-5DD0-394A-8BBF-BD674E159839}"/>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11" name="Google Shape;996;p29">
              <a:extLst>
                <a:ext uri="{FF2B5EF4-FFF2-40B4-BE49-F238E27FC236}">
                  <a16:creationId xmlns:a16="http://schemas.microsoft.com/office/drawing/2014/main" id="{E9351E80-9616-1E42-85A4-8356C6579066}"/>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7;p29">
              <a:extLst>
                <a:ext uri="{FF2B5EF4-FFF2-40B4-BE49-F238E27FC236}">
                  <a16:creationId xmlns:a16="http://schemas.microsoft.com/office/drawing/2014/main" id="{BEA04D1D-48E6-7D46-9562-7DB052BE1AD4}"/>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29">
              <a:extLst>
                <a:ext uri="{FF2B5EF4-FFF2-40B4-BE49-F238E27FC236}">
                  <a16:creationId xmlns:a16="http://schemas.microsoft.com/office/drawing/2014/main" id="{B34A1D5D-3011-1F4C-8F1A-D9988F56CBC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29">
              <a:extLst>
                <a:ext uri="{FF2B5EF4-FFF2-40B4-BE49-F238E27FC236}">
                  <a16:creationId xmlns:a16="http://schemas.microsoft.com/office/drawing/2014/main" id="{65D894B5-3D55-E64B-9FFE-2D6C3537807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29">
              <a:extLst>
                <a:ext uri="{FF2B5EF4-FFF2-40B4-BE49-F238E27FC236}">
                  <a16:creationId xmlns:a16="http://schemas.microsoft.com/office/drawing/2014/main" id="{E2AF65A0-6F5D-EF46-95C6-C8C49F888DB4}"/>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مستطيل 2">
            <a:extLst>
              <a:ext uri="{FF2B5EF4-FFF2-40B4-BE49-F238E27FC236}">
                <a16:creationId xmlns:a16="http://schemas.microsoft.com/office/drawing/2014/main" id="{105EA5A7-0810-3D4F-AD6D-BC661123A8C2}"/>
              </a:ext>
            </a:extLst>
          </p:cNvPr>
          <p:cNvSpPr/>
          <p:nvPr/>
        </p:nvSpPr>
        <p:spPr>
          <a:xfrm>
            <a:off x="338453" y="1003256"/>
            <a:ext cx="11100320" cy="4161139"/>
          </a:xfrm>
          <a:prstGeom prst="rect">
            <a:avLst/>
          </a:prstGeom>
        </p:spPr>
        <p:txBody>
          <a:bodyPr wrap="square">
            <a:spAutoFit/>
          </a:bodyPr>
          <a:lstStyle/>
          <a:p>
            <a:pPr>
              <a:lnSpc>
                <a:spcPct val="90000"/>
              </a:lnSpc>
              <a:spcBef>
                <a:spcPts val="1000"/>
              </a:spcBef>
            </a:pPr>
            <a:r>
              <a:rPr lang="ar-SA" sz="2800" b="1" dirty="0">
                <a:solidFill>
                  <a:schemeClr val="accent4"/>
                </a:solidFill>
                <a:latin typeface="Calibri" panose="020F0502020204030204" pitchFamily="34" charset="0"/>
                <a:cs typeface="Calibri" panose="020F0502020204030204" pitchFamily="34" charset="0"/>
              </a:rPr>
              <a:t>ثالثا: </a:t>
            </a:r>
            <a:r>
              <a:rPr lang="ar-SA" sz="2800" b="1" dirty="0">
                <a:latin typeface="Calibri" panose="020F0502020204030204" pitchFamily="34" charset="0"/>
                <a:cs typeface="Calibri" panose="020F0502020204030204" pitchFamily="34" charset="0"/>
              </a:rPr>
              <a:t>على الادارة وضمن توجيهات مجلس الادارة ان تقوم بوضع الهيكل الملائم</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للصلاحيات والمسؤوليات لمتابعة تحقيق الاهداف.</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
            </a:r>
            <a:br>
              <a:rPr lang="ar-SA" sz="2800" b="1"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على الادارة وادارة الموارد البشرية ان تكون قادرة على تقييم فيما اذا كانت المسؤوليات قد تم وضعها بشكل ملائم. ويتطلب هذا المبدأ ما يلي:</a:t>
            </a:r>
            <a:br>
              <a:rPr lang="ar-SA" sz="2400" dirty="0">
                <a:latin typeface="Calibri" panose="020F0502020204030204" pitchFamily="34" charset="0"/>
                <a:cs typeface="Calibri" panose="020F0502020204030204" pitchFamily="34" charset="0"/>
              </a:rPr>
            </a:br>
            <a:endParaRPr lang="ar-SA" sz="2400" dirty="0">
              <a:latin typeface="Calibri" panose="020F0502020204030204" pitchFamily="34" charset="0"/>
              <a:cs typeface="Calibri" panose="020F0502020204030204" pitchFamily="34" charset="0"/>
            </a:endParaRPr>
          </a:p>
          <a:p>
            <a:r>
              <a:rPr lang="ar-SA" sz="2400" b="1" dirty="0">
                <a:solidFill>
                  <a:srgbClr val="1A7099"/>
                </a:solidFill>
                <a:latin typeface="Calibri" panose="020F0502020204030204" pitchFamily="34" charset="0"/>
                <a:cs typeface="Calibri" panose="020F0502020204030204" pitchFamily="34" charset="0"/>
              </a:rPr>
              <a:t>١) الهيكل التنظيمي:</a:t>
            </a:r>
            <a:r>
              <a:rPr lang="ar-SA" sz="2800" dirty="0">
                <a:solidFill>
                  <a:schemeClr val="accent2"/>
                </a:solidFill>
                <a:latin typeface="Calibri" panose="020F0502020204030204" pitchFamily="34" charset="0"/>
                <a:cs typeface="Calibri" panose="020F0502020204030204" pitchFamily="34" charset="0"/>
              </a:rPr>
              <a:t/>
            </a:r>
            <a:br>
              <a:rPr lang="ar-SA" sz="2800" dirty="0">
                <a:solidFill>
                  <a:schemeClr val="accent2"/>
                </a:solidFill>
                <a:latin typeface="Calibri" panose="020F0502020204030204" pitchFamily="34" charset="0"/>
                <a:cs typeface="Calibri" panose="020F0502020204030204" pitchFamily="34" charset="0"/>
              </a:rPr>
            </a:br>
            <a:endParaRPr lang="ar-SA" sz="2800" dirty="0">
              <a:solidFill>
                <a:schemeClr val="accent2"/>
              </a:solidFill>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يراعي مجلس الادارة والادارة العليا أن تكون الهياكل التنظيمية ملائمة لدعم تحقيق الأهداف. كما تعمل الادارة على تصميم الهيكل التنظيمي بحيث يشمل إطارا يتم من خلاله تحديد واضح لخطوط الاتصال والتبعية لمختلف المستويات الادارية في المنظمة.</a:t>
            </a:r>
          </a:p>
        </p:txBody>
      </p:sp>
      <p:pic>
        <p:nvPicPr>
          <p:cNvPr id="16" name="صورة 15">
            <a:extLst>
              <a:ext uri="{FF2B5EF4-FFF2-40B4-BE49-F238E27FC236}">
                <a16:creationId xmlns:a16="http://schemas.microsoft.com/office/drawing/2014/main" id="{B039E073-F6AA-624B-A6DC-FF98E2A223C8}"/>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940338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338453" y="1003256"/>
            <a:ext cx="11100320" cy="2535053"/>
          </a:xfrm>
          <a:prstGeom prst="rect">
            <a:avLst/>
          </a:prstGeom>
        </p:spPr>
        <p:txBody>
          <a:bodyPr wrap="square">
            <a:spAutoFit/>
          </a:bodyPr>
          <a:lstStyle/>
          <a:p>
            <a:pPr>
              <a:lnSpc>
                <a:spcPct val="90000"/>
              </a:lnSpc>
              <a:spcBef>
                <a:spcPts val="1000"/>
              </a:spcBef>
            </a:pPr>
            <a:r>
              <a:rPr lang="ar-SA" sz="2400" dirty="0">
                <a:latin typeface="Calibri" panose="020F0502020204030204" pitchFamily="34" charset="0"/>
                <a:cs typeface="Calibri" panose="020F0502020204030204" pitchFamily="34" charset="0"/>
              </a:rPr>
              <a:t>هناك بعض المتغيرات التي يجب مراعاتها عند تحديد وتقييم الهياكل التنظيمية وهي:</a:t>
            </a:r>
          </a:p>
          <a:p>
            <a:pPr>
              <a:lnSpc>
                <a:spcPct val="90000"/>
              </a:lnSpc>
              <a:spcBef>
                <a:spcPts val="1000"/>
              </a:spcBef>
            </a:pPr>
            <a:r>
              <a:rPr lang="ar-SA" sz="2800" b="1" dirty="0">
                <a:latin typeface="Calibri" panose="020F0502020204030204" pitchFamily="34" charset="0"/>
                <a:cs typeface="Calibri" panose="020F0502020204030204" pitchFamily="34" charset="0"/>
              </a:rPr>
              <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
            </a:r>
            <a:br>
              <a:rPr lang="ar-SA" sz="2800" b="1" dirty="0">
                <a:latin typeface="Calibri" panose="020F0502020204030204" pitchFamily="34" charset="0"/>
                <a:cs typeface="Calibri" panose="020F0502020204030204" pitchFamily="34" charset="0"/>
              </a:rPr>
            </a:br>
            <a:r>
              <a:rPr lang="ar-SA" sz="2800" dirty="0">
                <a:latin typeface="Calibri" panose="020F0502020204030204" pitchFamily="34" charset="0"/>
                <a:cs typeface="Calibri" panose="020F0502020204030204" pitchFamily="34" charset="0"/>
              </a:rPr>
              <a:t/>
            </a:r>
            <a:br>
              <a:rPr lang="ar-SA" sz="2800" dirty="0">
                <a:latin typeface="Calibri" panose="020F0502020204030204" pitchFamily="34" charset="0"/>
                <a:cs typeface="Calibri" panose="020F0502020204030204" pitchFamily="34" charset="0"/>
              </a:rPr>
            </a:br>
            <a:endParaRPr lang="ar-SA" sz="2800" dirty="0">
              <a:latin typeface="Calibri" panose="020F0502020204030204" pitchFamily="34" charset="0"/>
              <a:cs typeface="Calibri" panose="020F0502020204030204" pitchFamily="34" charset="0"/>
            </a:endParaRPr>
          </a:p>
          <a:p>
            <a:endParaRPr lang="ar-SA" sz="2800" b="1" dirty="0">
              <a:latin typeface="Calibri" panose="020F0502020204030204" pitchFamily="34" charset="0"/>
              <a:cs typeface="Calibri" panose="020F0502020204030204" pitchFamily="34" charset="0"/>
            </a:endParaRPr>
          </a:p>
        </p:txBody>
      </p:sp>
      <p:graphicFrame>
        <p:nvGraphicFramePr>
          <p:cNvPr id="16" name="جدول 6">
            <a:extLst>
              <a:ext uri="{FF2B5EF4-FFF2-40B4-BE49-F238E27FC236}">
                <a16:creationId xmlns:a16="http://schemas.microsoft.com/office/drawing/2014/main" id="{5B2B779E-4C7D-7E4C-8547-0AAAEC81DF8D}"/>
              </a:ext>
            </a:extLst>
          </p:cNvPr>
          <p:cNvGraphicFramePr>
            <a:graphicFrameLocks noGrp="1"/>
          </p:cNvGraphicFramePr>
          <p:nvPr>
            <p:extLst>
              <p:ext uri="{D42A27DB-BD31-4B8C-83A1-F6EECF244321}">
                <p14:modId xmlns:p14="http://schemas.microsoft.com/office/powerpoint/2010/main" val="1299758391"/>
              </p:ext>
            </p:extLst>
          </p:nvPr>
        </p:nvGraphicFramePr>
        <p:xfrm>
          <a:off x="457656" y="1412729"/>
          <a:ext cx="11367161" cy="5853089"/>
        </p:xfrm>
        <a:graphic>
          <a:graphicData uri="http://schemas.openxmlformats.org/drawingml/2006/table">
            <a:tbl>
              <a:tblPr rtl="1" firstRow="1" bandRow="1">
                <a:tableStyleId>{5C22544A-7EE6-4342-B048-85BDC9FD1C3A}</a:tableStyleId>
              </a:tblPr>
              <a:tblGrid>
                <a:gridCol w="2310327">
                  <a:extLst>
                    <a:ext uri="{9D8B030D-6E8A-4147-A177-3AD203B41FA5}">
                      <a16:colId xmlns:a16="http://schemas.microsoft.com/office/drawing/2014/main" val="3134316928"/>
                    </a:ext>
                  </a:extLst>
                </a:gridCol>
                <a:gridCol w="2389845">
                  <a:extLst>
                    <a:ext uri="{9D8B030D-6E8A-4147-A177-3AD203B41FA5}">
                      <a16:colId xmlns:a16="http://schemas.microsoft.com/office/drawing/2014/main" val="320659779"/>
                    </a:ext>
                  </a:extLst>
                </a:gridCol>
                <a:gridCol w="2120124">
                  <a:extLst>
                    <a:ext uri="{9D8B030D-6E8A-4147-A177-3AD203B41FA5}">
                      <a16:colId xmlns:a16="http://schemas.microsoft.com/office/drawing/2014/main" val="1455756570"/>
                    </a:ext>
                  </a:extLst>
                </a:gridCol>
                <a:gridCol w="2049745">
                  <a:extLst>
                    <a:ext uri="{9D8B030D-6E8A-4147-A177-3AD203B41FA5}">
                      <a16:colId xmlns:a16="http://schemas.microsoft.com/office/drawing/2014/main" val="2545534231"/>
                    </a:ext>
                  </a:extLst>
                </a:gridCol>
                <a:gridCol w="2497120">
                  <a:extLst>
                    <a:ext uri="{9D8B030D-6E8A-4147-A177-3AD203B41FA5}">
                      <a16:colId xmlns:a16="http://schemas.microsoft.com/office/drawing/2014/main" val="182080971"/>
                    </a:ext>
                  </a:extLst>
                </a:gridCol>
              </a:tblGrid>
              <a:tr h="1313952">
                <a:tc>
                  <a:txBody>
                    <a:bodyPr/>
                    <a:lstStyle/>
                    <a:p>
                      <a:pPr marL="0" algn="r" defTabSz="914400" rtl="1" eaLnBrk="1" latinLnBrk="0" hangingPunct="1"/>
                      <a:endParaRPr lang="ar-SA" dirty="0"/>
                    </a:p>
                  </a:txBody>
                  <a:tcPr>
                    <a:noFill/>
                  </a:tcPr>
                </a:tc>
                <a:tc>
                  <a:txBody>
                    <a:bodyPr/>
                    <a:lstStyle/>
                    <a:p>
                      <a:pPr marL="0" algn="l" defTabSz="914400" rtl="0" eaLnBrk="1" latinLnBrk="0" hangingPunct="1"/>
                      <a:endParaRPr lang="ar-SA" dirty="0"/>
                    </a:p>
                  </a:txBody>
                  <a:tcPr>
                    <a:noFill/>
                  </a:tcPr>
                </a:tc>
                <a:tc>
                  <a:txBody>
                    <a:bodyPr/>
                    <a:lstStyle/>
                    <a:p>
                      <a:pPr marL="0" algn="l" defTabSz="914400" rtl="0" eaLnBrk="1" latinLnBrk="0" hangingPunct="1"/>
                      <a:endParaRPr lang="ar-SA" dirty="0"/>
                    </a:p>
                  </a:txBody>
                  <a:tcPr>
                    <a:noFill/>
                  </a:tcPr>
                </a:tc>
                <a:tc>
                  <a:txBody>
                    <a:bodyPr/>
                    <a:lstStyle/>
                    <a:p>
                      <a:pPr rtl="1"/>
                      <a:endParaRPr lang="ar-SA" dirty="0"/>
                    </a:p>
                  </a:txBody>
                  <a:tcPr>
                    <a:noFill/>
                  </a:tcPr>
                </a:tc>
                <a:tc>
                  <a:txBody>
                    <a:bodyPr/>
                    <a:lstStyle/>
                    <a:p>
                      <a:pPr marL="0" algn="l" defTabSz="914400" rtl="0" eaLnBrk="1" latinLnBrk="0" hangingPunct="1"/>
                      <a:endParaRPr lang="ar-SA" dirty="0"/>
                    </a:p>
                  </a:txBody>
                  <a:tcPr>
                    <a:noFill/>
                  </a:tcPr>
                </a:tc>
                <a:extLst>
                  <a:ext uri="{0D108BD9-81ED-4DB2-BD59-A6C34878D82A}">
                    <a16:rowId xmlns:a16="http://schemas.microsoft.com/office/drawing/2014/main" val="2225465844"/>
                  </a:ext>
                </a:extLst>
              </a:tr>
              <a:tr h="712870">
                <a:tc>
                  <a:txBody>
                    <a:bodyPr/>
                    <a:lstStyle/>
                    <a:p>
                      <a:pPr marL="0" algn="ctr" defTabSz="914400" rtl="0" eaLnBrk="1" latinLnBrk="0" hangingPunct="1"/>
                      <a:r>
                        <a:rPr lang="ar-SA" sz="2400" b="1" dirty="0">
                          <a:solidFill>
                            <a:srgbClr val="1A7099"/>
                          </a:solidFill>
                          <a:latin typeface="Calibri" panose="020F0502020204030204" pitchFamily="34" charset="0"/>
                          <a:cs typeface="Calibri" panose="020F0502020204030204" pitchFamily="34" charset="0"/>
                        </a:rPr>
                        <a:t>الاستراتيجية</a:t>
                      </a:r>
                      <a:endParaRPr lang="ar-SA" sz="2400" b="1" dirty="0">
                        <a:solidFill>
                          <a:srgbClr val="1A7099"/>
                        </a:solidFill>
                      </a:endParaRPr>
                    </a:p>
                  </a:txBody>
                  <a:tcPr anchor="ctr">
                    <a:noFill/>
                  </a:tcPr>
                </a:tc>
                <a:tc>
                  <a:txBody>
                    <a:bodyPr/>
                    <a:lstStyle/>
                    <a:p>
                      <a:pPr marL="0" algn="ctr" defTabSz="914400" rtl="0" eaLnBrk="1" latinLnBrk="0" hangingPunct="1"/>
                      <a:r>
                        <a:rPr lang="ar-SA" sz="2400" b="1" dirty="0">
                          <a:solidFill>
                            <a:srgbClr val="1A7099"/>
                          </a:solidFill>
                          <a:latin typeface="Calibri" panose="020F0502020204030204" pitchFamily="34" charset="0"/>
                          <a:cs typeface="Calibri" panose="020F0502020204030204" pitchFamily="34" charset="0"/>
                        </a:rPr>
                        <a:t>حجم المنظمة </a:t>
                      </a:r>
                      <a:endParaRPr lang="ar-SA" sz="2400" b="1" dirty="0">
                        <a:solidFill>
                          <a:srgbClr val="1A7099"/>
                        </a:solidFill>
                      </a:endParaRPr>
                    </a:p>
                  </a:txBody>
                  <a:tcPr anchor="ctr">
                    <a:noFill/>
                  </a:tcPr>
                </a:tc>
                <a:tc>
                  <a:txBody>
                    <a:bodyPr/>
                    <a:lstStyle/>
                    <a:p>
                      <a:pPr marL="0" algn="ctr" defTabSz="914400" rtl="0" eaLnBrk="1" latinLnBrk="0" hangingPunct="1"/>
                      <a:r>
                        <a:rPr lang="ar-SA" sz="2400" b="1" dirty="0">
                          <a:solidFill>
                            <a:srgbClr val="1A7099"/>
                          </a:solidFill>
                          <a:latin typeface="Calibri" panose="020F0502020204030204" pitchFamily="34" charset="0"/>
                          <a:cs typeface="Calibri" panose="020F0502020204030204" pitchFamily="34" charset="0"/>
                        </a:rPr>
                        <a:t>التقنية</a:t>
                      </a:r>
                      <a:endParaRPr lang="ar-SA" sz="2400" b="1" dirty="0">
                        <a:solidFill>
                          <a:srgbClr val="1A7099"/>
                        </a:solidFill>
                      </a:endParaRPr>
                    </a:p>
                  </a:txBody>
                  <a:tcPr anchor="ctr">
                    <a:noFill/>
                  </a:tcPr>
                </a:tc>
                <a:tc>
                  <a:txBody>
                    <a:bodyPr/>
                    <a:lstStyle/>
                    <a:p>
                      <a:pPr marL="0" algn="ctr" defTabSz="914400" rtl="0" eaLnBrk="1" latinLnBrk="0" hangingPunct="1"/>
                      <a:r>
                        <a:rPr lang="ar-SA" sz="2400" b="1" dirty="0">
                          <a:solidFill>
                            <a:srgbClr val="1A7099"/>
                          </a:solidFill>
                          <a:latin typeface="Calibri" panose="020F0502020204030204" pitchFamily="34" charset="0"/>
                          <a:cs typeface="Calibri" panose="020F0502020204030204" pitchFamily="34" charset="0"/>
                        </a:rPr>
                        <a:t>البيئة المحيطة</a:t>
                      </a:r>
                      <a:endParaRPr lang="ar-SA" sz="2400" b="1" dirty="0">
                        <a:solidFill>
                          <a:srgbClr val="1A7099"/>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2400" b="1" dirty="0">
                          <a:solidFill>
                            <a:srgbClr val="1A7099"/>
                          </a:solidFill>
                          <a:latin typeface="Calibri" panose="020F0502020204030204" pitchFamily="34" charset="0"/>
                          <a:cs typeface="Calibri" panose="020F0502020204030204" pitchFamily="34" charset="0"/>
                        </a:rPr>
                        <a:t>القوة والسيطرة</a:t>
                      </a:r>
                    </a:p>
                  </a:txBody>
                  <a:tcPr anchor="ctr">
                    <a:noFill/>
                  </a:tcPr>
                </a:tc>
                <a:extLst>
                  <a:ext uri="{0D108BD9-81ED-4DB2-BD59-A6C34878D82A}">
                    <a16:rowId xmlns:a16="http://schemas.microsoft.com/office/drawing/2014/main" val="1591615328"/>
                  </a:ext>
                </a:extLst>
              </a:tr>
              <a:tr h="3826267">
                <a:tc>
                  <a:txBody>
                    <a:bodyPr/>
                    <a:lstStyle/>
                    <a:p>
                      <a:pPr marL="0" algn="r" defTabSz="914400" rtl="1" eaLnBrk="1" latinLnBrk="0" hangingPunct="1"/>
                      <a:r>
                        <a:rPr lang="ar-SA" sz="2000" dirty="0">
                          <a:latin typeface="Calibri" panose="020F0502020204030204" pitchFamily="34" charset="0"/>
                          <a:cs typeface="Calibri" panose="020F0502020204030204" pitchFamily="34" charset="0"/>
                        </a:rPr>
                        <a:t>الهيــكل التنظيمــي هــو وســيلة لتحقيــق  أهداف المنظمة وعليه فــإن أي تحليل أو تحديــد لهيــكل المنظمة لا بد من مواءمتــه مع أهدافهــا واســتراتيجيتها.</a:t>
                      </a:r>
                      <a:endParaRPr lang="ar-SA" sz="2000" dirty="0"/>
                    </a:p>
                  </a:txBody>
                  <a:tcPr>
                    <a:noFill/>
                  </a:tcPr>
                </a:tc>
                <a:tc>
                  <a:txBody>
                    <a:bodyPr/>
                    <a:lstStyle/>
                    <a:p>
                      <a:pPr marL="0" algn="r" defTabSz="914400" rtl="1" eaLnBrk="1" latinLnBrk="0" hangingPunct="1"/>
                      <a:r>
                        <a:rPr lang="ar-SA" sz="2000" dirty="0">
                          <a:latin typeface="Calibri" panose="020F0502020204030204" pitchFamily="34" charset="0"/>
                          <a:cs typeface="Calibri" panose="020F0502020204030204" pitchFamily="34" charset="0"/>
                        </a:rPr>
                        <a:t>اتفــق خبــراء التنظيــم الإداري علــى أن لحجــم المنظمة ارتباطــا وتأثيــراً علــى هيكلهــا التنظيمي ولــه آثــاره الواضحة على التعقيد والرسمية والمركزية.</a:t>
                      </a:r>
                      <a:endParaRPr lang="ar-SA" sz="2000" dirty="0"/>
                    </a:p>
                  </a:txBody>
                  <a:tcP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2000" dirty="0">
                          <a:latin typeface="Calibri" panose="020F0502020204030204" pitchFamily="34" charset="0"/>
                          <a:cs typeface="Calibri" panose="020F0502020204030204" pitchFamily="34" charset="0"/>
                        </a:rPr>
                        <a:t>تعد التقنية أحد المتغيرات الهيكلية لأنها تؤثر وبشــكل مباشــر ومســتمر في علاقات الأفراد بالمنظمة، وأيضــا تؤثر علــى الاتصال بينهم وعلى المســتويات الإداريــة وعلى الأداء والإنجاز وغيرها</a:t>
                      </a:r>
                    </a:p>
                  </a:txBody>
                  <a:tcPr>
                    <a:noFill/>
                  </a:tcPr>
                </a:tc>
                <a:tc>
                  <a:txBody>
                    <a:bodyPr/>
                    <a:lstStyle/>
                    <a:p>
                      <a:pPr marL="0" algn="r" defTabSz="914400" rtl="1" eaLnBrk="1" latinLnBrk="0" hangingPunct="1"/>
                      <a:r>
                        <a:rPr lang="ar-SA" sz="2000" dirty="0">
                          <a:latin typeface="Calibri" panose="020F0502020204030204" pitchFamily="34" charset="0"/>
                          <a:cs typeface="Calibri" panose="020F0502020204030204" pitchFamily="34" charset="0"/>
                        </a:rPr>
                        <a:t>لا بــد أن تتفاعــل المنظمة مــع بيئتها  وتتكيــف معهــا، ولا بد للهيــكل مــن التكيف والتعامل مــع البيئــة الداخليــة والخارجية على السواء لضمان الاستقرار والتطور. </a:t>
                      </a:r>
                      <a:endParaRPr lang="ar-SA" sz="2000" dirty="0"/>
                    </a:p>
                  </a:txBody>
                  <a:tcP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2000" dirty="0">
                          <a:latin typeface="Calibri" panose="020F0502020204030204" pitchFamily="34" charset="0"/>
                          <a:cs typeface="Calibri" panose="020F0502020204030204" pitchFamily="34" charset="0"/>
                        </a:rPr>
                        <a:t>قــد يخضــع الهيــكل التنظيمــي أحيانــا لقوى مراكــز اتخــاذ القــرار فــي المنظمة بغرض تعزيــز الصلاحية والنفــوذ. وعليه فاتجاه وسياسات الإدارات العليا التي تمتلك السلطة والقــوة لهــا الأثــر الأكبــر فــي تحديــد الهيــكل التنظيمي للمنظمة.</a:t>
                      </a:r>
                    </a:p>
                  </a:txBody>
                  <a:tcPr>
                    <a:noFill/>
                  </a:tcPr>
                </a:tc>
                <a:extLst>
                  <a:ext uri="{0D108BD9-81ED-4DB2-BD59-A6C34878D82A}">
                    <a16:rowId xmlns:a16="http://schemas.microsoft.com/office/drawing/2014/main" val="4121224713"/>
                  </a:ext>
                </a:extLst>
              </a:tr>
            </a:tbl>
          </a:graphicData>
        </a:graphic>
      </p:graphicFrame>
      <p:pic>
        <p:nvPicPr>
          <p:cNvPr id="17" name="صورة 16">
            <a:extLst>
              <a:ext uri="{FF2B5EF4-FFF2-40B4-BE49-F238E27FC236}">
                <a16:creationId xmlns:a16="http://schemas.microsoft.com/office/drawing/2014/main" id="{A935CACA-FB33-E145-8D38-9C357EC65C26}"/>
              </a:ext>
            </a:extLst>
          </p:cNvPr>
          <p:cNvPicPr>
            <a:picLocks noChangeAspect="1"/>
          </p:cNvPicPr>
          <p:nvPr/>
        </p:nvPicPr>
        <p:blipFill>
          <a:blip r:embed="rId2"/>
          <a:stretch>
            <a:fillRect/>
          </a:stretch>
        </p:blipFill>
        <p:spPr>
          <a:xfrm>
            <a:off x="10280198" y="2006915"/>
            <a:ext cx="772384" cy="772384"/>
          </a:xfrm>
          <a:prstGeom prst="rect">
            <a:avLst/>
          </a:prstGeom>
        </p:spPr>
      </p:pic>
      <p:pic>
        <p:nvPicPr>
          <p:cNvPr id="18" name="صورة 17">
            <a:extLst>
              <a:ext uri="{FF2B5EF4-FFF2-40B4-BE49-F238E27FC236}">
                <a16:creationId xmlns:a16="http://schemas.microsoft.com/office/drawing/2014/main" id="{9BCA9734-C2FA-9245-8789-FDA4FCB175F7}"/>
              </a:ext>
            </a:extLst>
          </p:cNvPr>
          <p:cNvPicPr>
            <a:picLocks noChangeAspect="1"/>
          </p:cNvPicPr>
          <p:nvPr/>
        </p:nvPicPr>
        <p:blipFill>
          <a:blip r:embed="rId3"/>
          <a:stretch>
            <a:fillRect/>
          </a:stretch>
        </p:blipFill>
        <p:spPr>
          <a:xfrm>
            <a:off x="1300327" y="2089050"/>
            <a:ext cx="772384" cy="772384"/>
          </a:xfrm>
          <a:prstGeom prst="rect">
            <a:avLst/>
          </a:prstGeom>
        </p:spPr>
      </p:pic>
      <p:pic>
        <p:nvPicPr>
          <p:cNvPr id="19" name="صورة 18">
            <a:extLst>
              <a:ext uri="{FF2B5EF4-FFF2-40B4-BE49-F238E27FC236}">
                <a16:creationId xmlns:a16="http://schemas.microsoft.com/office/drawing/2014/main" id="{864674FB-8332-5848-9730-D1A514F94A38}"/>
              </a:ext>
            </a:extLst>
          </p:cNvPr>
          <p:cNvPicPr>
            <a:picLocks noChangeAspect="1"/>
          </p:cNvPicPr>
          <p:nvPr/>
        </p:nvPicPr>
        <p:blipFill>
          <a:blip r:embed="rId4"/>
          <a:stretch>
            <a:fillRect/>
          </a:stretch>
        </p:blipFill>
        <p:spPr>
          <a:xfrm>
            <a:off x="7964602" y="2006915"/>
            <a:ext cx="772384" cy="772384"/>
          </a:xfrm>
          <a:prstGeom prst="rect">
            <a:avLst/>
          </a:prstGeom>
        </p:spPr>
      </p:pic>
      <p:pic>
        <p:nvPicPr>
          <p:cNvPr id="20" name="صورة 19">
            <a:extLst>
              <a:ext uri="{FF2B5EF4-FFF2-40B4-BE49-F238E27FC236}">
                <a16:creationId xmlns:a16="http://schemas.microsoft.com/office/drawing/2014/main" id="{199DDB03-B9A2-154A-A3CC-B7C2B69EDD32}"/>
              </a:ext>
            </a:extLst>
          </p:cNvPr>
          <p:cNvPicPr>
            <a:picLocks noChangeAspect="1"/>
          </p:cNvPicPr>
          <p:nvPr/>
        </p:nvPicPr>
        <p:blipFill>
          <a:blip r:embed="rId5"/>
          <a:stretch>
            <a:fillRect/>
          </a:stretch>
        </p:blipFill>
        <p:spPr>
          <a:xfrm>
            <a:off x="3664192" y="2006915"/>
            <a:ext cx="772384" cy="772384"/>
          </a:xfrm>
          <a:prstGeom prst="rect">
            <a:avLst/>
          </a:prstGeom>
        </p:spPr>
      </p:pic>
      <p:pic>
        <p:nvPicPr>
          <p:cNvPr id="21" name="صورة 20">
            <a:extLst>
              <a:ext uri="{FF2B5EF4-FFF2-40B4-BE49-F238E27FC236}">
                <a16:creationId xmlns:a16="http://schemas.microsoft.com/office/drawing/2014/main" id="{2B2EB5C8-2734-B246-8024-BF50DEF04743}"/>
              </a:ext>
            </a:extLst>
          </p:cNvPr>
          <p:cNvPicPr>
            <a:picLocks noChangeAspect="1"/>
          </p:cNvPicPr>
          <p:nvPr/>
        </p:nvPicPr>
        <p:blipFill>
          <a:blip r:embed="rId6"/>
          <a:stretch>
            <a:fillRect/>
          </a:stretch>
        </p:blipFill>
        <p:spPr>
          <a:xfrm>
            <a:off x="5709808" y="2000484"/>
            <a:ext cx="772384" cy="772384"/>
          </a:xfrm>
          <a:prstGeom prst="rect">
            <a:avLst/>
          </a:prstGeom>
        </p:spPr>
      </p:pic>
      <p:grpSp>
        <p:nvGrpSpPr>
          <p:cNvPr id="7" name="Google Shape;993;p29">
            <a:extLst>
              <a:ext uri="{FF2B5EF4-FFF2-40B4-BE49-F238E27FC236}">
                <a16:creationId xmlns:a16="http://schemas.microsoft.com/office/drawing/2014/main" id="{3346E797-AFD9-5849-8275-3C414C53E19B}"/>
              </a:ext>
            </a:extLst>
          </p:cNvPr>
          <p:cNvGrpSpPr/>
          <p:nvPr/>
        </p:nvGrpSpPr>
        <p:grpSpPr>
          <a:xfrm>
            <a:off x="0" y="0"/>
            <a:ext cx="2257273" cy="2006915"/>
            <a:chOff x="3729338" y="1270325"/>
            <a:chExt cx="1685350" cy="1498425"/>
          </a:xfrm>
        </p:grpSpPr>
        <p:sp>
          <p:nvSpPr>
            <p:cNvPr id="9" name="Google Shape;994;p29">
              <a:extLst>
                <a:ext uri="{FF2B5EF4-FFF2-40B4-BE49-F238E27FC236}">
                  <a16:creationId xmlns:a16="http://schemas.microsoft.com/office/drawing/2014/main" id="{FCFF5A2F-DD12-B440-BC05-5610010A8B64}"/>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29">
              <a:extLst>
                <a:ext uri="{FF2B5EF4-FFF2-40B4-BE49-F238E27FC236}">
                  <a16:creationId xmlns:a16="http://schemas.microsoft.com/office/drawing/2014/main" id="{C8000156-5DD0-394A-8BBF-BD674E159839}"/>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11" name="Google Shape;996;p29">
              <a:extLst>
                <a:ext uri="{FF2B5EF4-FFF2-40B4-BE49-F238E27FC236}">
                  <a16:creationId xmlns:a16="http://schemas.microsoft.com/office/drawing/2014/main" id="{E9351E80-9616-1E42-85A4-8356C6579066}"/>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7;p29">
              <a:extLst>
                <a:ext uri="{FF2B5EF4-FFF2-40B4-BE49-F238E27FC236}">
                  <a16:creationId xmlns:a16="http://schemas.microsoft.com/office/drawing/2014/main" id="{BEA04D1D-48E6-7D46-9562-7DB052BE1AD4}"/>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29">
              <a:extLst>
                <a:ext uri="{FF2B5EF4-FFF2-40B4-BE49-F238E27FC236}">
                  <a16:creationId xmlns:a16="http://schemas.microsoft.com/office/drawing/2014/main" id="{B34A1D5D-3011-1F4C-8F1A-D9988F56CBC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29">
              <a:extLst>
                <a:ext uri="{FF2B5EF4-FFF2-40B4-BE49-F238E27FC236}">
                  <a16:creationId xmlns:a16="http://schemas.microsoft.com/office/drawing/2014/main" id="{65D894B5-3D55-E64B-9FFE-2D6C3537807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29">
              <a:extLst>
                <a:ext uri="{FF2B5EF4-FFF2-40B4-BE49-F238E27FC236}">
                  <a16:creationId xmlns:a16="http://schemas.microsoft.com/office/drawing/2014/main" id="{E2AF65A0-6F5D-EF46-95C6-C8C49F888DB4}"/>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صورة 21">
            <a:extLst>
              <a:ext uri="{FF2B5EF4-FFF2-40B4-BE49-F238E27FC236}">
                <a16:creationId xmlns:a16="http://schemas.microsoft.com/office/drawing/2014/main" id="{93C6D363-A36B-794C-A835-4B413DFC8913}"/>
              </a:ext>
            </a:extLst>
          </p:cNvPr>
          <p:cNvPicPr>
            <a:picLocks noChangeAspect="1"/>
          </p:cNvPicPr>
          <p:nvPr/>
        </p:nvPicPr>
        <p:blipFill rotWithShape="1">
          <a:blip r:embed="rId7">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751146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7" name="Google Shape;993;p29">
            <a:extLst>
              <a:ext uri="{FF2B5EF4-FFF2-40B4-BE49-F238E27FC236}">
                <a16:creationId xmlns:a16="http://schemas.microsoft.com/office/drawing/2014/main" id="{3346E797-AFD9-5849-8275-3C414C53E19B}"/>
              </a:ext>
            </a:extLst>
          </p:cNvPr>
          <p:cNvGrpSpPr/>
          <p:nvPr/>
        </p:nvGrpSpPr>
        <p:grpSpPr>
          <a:xfrm>
            <a:off x="0" y="0"/>
            <a:ext cx="2257273" cy="2006915"/>
            <a:chOff x="3729338" y="1270325"/>
            <a:chExt cx="1685350" cy="1498425"/>
          </a:xfrm>
        </p:grpSpPr>
        <p:sp>
          <p:nvSpPr>
            <p:cNvPr id="9" name="Google Shape;994;p29">
              <a:extLst>
                <a:ext uri="{FF2B5EF4-FFF2-40B4-BE49-F238E27FC236}">
                  <a16:creationId xmlns:a16="http://schemas.microsoft.com/office/drawing/2014/main" id="{FCFF5A2F-DD12-B440-BC05-5610010A8B64}"/>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29">
              <a:extLst>
                <a:ext uri="{FF2B5EF4-FFF2-40B4-BE49-F238E27FC236}">
                  <a16:creationId xmlns:a16="http://schemas.microsoft.com/office/drawing/2014/main" id="{C8000156-5DD0-394A-8BBF-BD674E159839}"/>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11" name="Google Shape;996;p29">
              <a:extLst>
                <a:ext uri="{FF2B5EF4-FFF2-40B4-BE49-F238E27FC236}">
                  <a16:creationId xmlns:a16="http://schemas.microsoft.com/office/drawing/2014/main" id="{E9351E80-9616-1E42-85A4-8356C6579066}"/>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7;p29">
              <a:extLst>
                <a:ext uri="{FF2B5EF4-FFF2-40B4-BE49-F238E27FC236}">
                  <a16:creationId xmlns:a16="http://schemas.microsoft.com/office/drawing/2014/main" id="{BEA04D1D-48E6-7D46-9562-7DB052BE1AD4}"/>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29">
              <a:extLst>
                <a:ext uri="{FF2B5EF4-FFF2-40B4-BE49-F238E27FC236}">
                  <a16:creationId xmlns:a16="http://schemas.microsoft.com/office/drawing/2014/main" id="{B34A1D5D-3011-1F4C-8F1A-D9988F56CBC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29">
              <a:extLst>
                <a:ext uri="{FF2B5EF4-FFF2-40B4-BE49-F238E27FC236}">
                  <a16:creationId xmlns:a16="http://schemas.microsoft.com/office/drawing/2014/main" id="{65D894B5-3D55-E64B-9FFE-2D6C3537807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29">
              <a:extLst>
                <a:ext uri="{FF2B5EF4-FFF2-40B4-BE49-F238E27FC236}">
                  <a16:creationId xmlns:a16="http://schemas.microsoft.com/office/drawing/2014/main" id="{E2AF65A0-6F5D-EF46-95C6-C8C49F888DB4}"/>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مستطيل 2">
            <a:extLst>
              <a:ext uri="{FF2B5EF4-FFF2-40B4-BE49-F238E27FC236}">
                <a16:creationId xmlns:a16="http://schemas.microsoft.com/office/drawing/2014/main" id="{105EA5A7-0810-3D4F-AD6D-BC661123A8C2}"/>
              </a:ext>
            </a:extLst>
          </p:cNvPr>
          <p:cNvSpPr/>
          <p:nvPr/>
        </p:nvSpPr>
        <p:spPr>
          <a:xfrm>
            <a:off x="338453" y="1003256"/>
            <a:ext cx="11100320" cy="4948021"/>
          </a:xfrm>
          <a:prstGeom prst="rect">
            <a:avLst/>
          </a:prstGeom>
        </p:spPr>
        <p:txBody>
          <a:bodyPr wrap="square">
            <a:spAutoFit/>
          </a:bodyPr>
          <a:lstStyle/>
          <a:p>
            <a:pPr>
              <a:lnSpc>
                <a:spcPct val="90000"/>
              </a:lnSpc>
              <a:spcBef>
                <a:spcPts val="1000"/>
              </a:spcBef>
            </a:pPr>
            <a:r>
              <a:rPr lang="ar-SA" sz="2400" b="1" dirty="0">
                <a:solidFill>
                  <a:srgbClr val="1A7099"/>
                </a:solidFill>
                <a:latin typeface="Calibri" panose="020F0502020204030204" pitchFamily="34" charset="0"/>
                <a:cs typeface="Calibri" panose="020F0502020204030204" pitchFamily="34" charset="0"/>
              </a:rPr>
              <a:t>٢) الصلاحيات والمسؤوليات:</a:t>
            </a:r>
          </a:p>
          <a:p>
            <a:pPr>
              <a:lnSpc>
                <a:spcPct val="90000"/>
              </a:lnSpc>
              <a:spcBef>
                <a:spcPts val="1000"/>
              </a:spcBef>
            </a:pPr>
            <a:endParaRPr lang="ar-SA"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يقوم مجلس الادارة والادارة العليا بتفويض الصلاحيات وتحديد المسؤوليات وفصل المهام حسب </a:t>
            </a:r>
            <a:br>
              <a:rPr lang="ar-SA" sz="2400"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ما تقتضي الحاجة. تلجأ المنظمات عادة إلى تفويض الصلاحيات لتحسين نوعية الخدمة التي يتم تقديمها من خلال اختصار الوقت اللازم لتقديم الخدمة أو لتحقيق رضا العملاء. وفي هذا المجال هناك تحديين رئيسيين لتفويض الصلاحيات وهي أن يتم تفويض الصلاحيات بالقدر الذي يؤدي إلى تحقيق الأهداف والتأكد من أن العاملين لديهم فهم كاف لأهداف المنظمة.</a:t>
            </a:r>
            <a:br>
              <a:rPr lang="ar-SA" sz="2400" dirty="0">
                <a:latin typeface="Calibri" panose="020F0502020204030204" pitchFamily="34" charset="0"/>
                <a:cs typeface="Calibri" panose="020F0502020204030204" pitchFamily="34" charset="0"/>
              </a:rPr>
            </a:br>
            <a:endParaRPr lang="ar-SA"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يتطلب تحديد الصلاحيات مراعاة ما يلي:</a:t>
            </a:r>
          </a:p>
          <a:p>
            <a:pPr marL="342900" indent="-342900">
              <a:buFont typeface="Wingdings" pitchFamily="2" charset="2"/>
              <a:buChar char="§"/>
            </a:pPr>
            <a:r>
              <a:rPr lang="ar-SA" sz="2400" dirty="0">
                <a:latin typeface="Calibri" panose="020F0502020204030204" pitchFamily="34" charset="0"/>
                <a:cs typeface="Calibri" panose="020F0502020204030204" pitchFamily="34" charset="0"/>
              </a:rPr>
              <a:t>لا يتم التفويض إلا بالحد اللازم لتحقيق الأهداف.</a:t>
            </a:r>
          </a:p>
          <a:p>
            <a:pPr marL="342900" indent="-342900">
              <a:buFont typeface="Wingdings" pitchFamily="2" charset="2"/>
              <a:buChar char="§"/>
            </a:pPr>
            <a:r>
              <a:rPr lang="ar-SA" sz="2400" dirty="0">
                <a:latin typeface="Calibri" panose="020F0502020204030204" pitchFamily="34" charset="0"/>
                <a:cs typeface="Calibri" panose="020F0502020204030204" pitchFamily="34" charset="0"/>
              </a:rPr>
              <a:t>توفر الكفاءة اللازمة للأفراد المفوض لهم الصلاحيات.</a:t>
            </a:r>
          </a:p>
          <a:p>
            <a:pPr marL="342900" indent="-342900">
              <a:buFont typeface="Wingdings" pitchFamily="2" charset="2"/>
              <a:buChar char="§"/>
            </a:pPr>
            <a:r>
              <a:rPr lang="ar-SA" sz="2400" dirty="0">
                <a:latin typeface="Calibri" panose="020F0502020204030204" pitchFamily="34" charset="0"/>
                <a:cs typeface="Calibri" panose="020F0502020204030204" pitchFamily="34" charset="0"/>
              </a:rPr>
              <a:t>وجود تناسب بين المسؤوليات والصلاحيات المفوضة وآلية مناسبة لرقابة التقيد بالصلاحيات المفوضة.</a:t>
            </a:r>
          </a:p>
          <a:p>
            <a:pPr marL="342900" indent="-342900">
              <a:buFont typeface="Wingdings" pitchFamily="2" charset="2"/>
              <a:buChar char="§"/>
            </a:pPr>
            <a:r>
              <a:rPr lang="ar-SA" sz="2400" dirty="0">
                <a:latin typeface="Calibri" panose="020F0502020204030204" pitchFamily="34" charset="0"/>
                <a:cs typeface="Calibri" panose="020F0502020204030204" pitchFamily="34" charset="0"/>
              </a:rPr>
              <a:t>يتم الفصل بين المهام للحد من المخاطر.</a:t>
            </a:r>
          </a:p>
        </p:txBody>
      </p:sp>
    </p:spTree>
    <p:extLst>
      <p:ext uri="{BB962C8B-B14F-4D97-AF65-F5344CB8AC3E}">
        <p14:creationId xmlns:p14="http://schemas.microsoft.com/office/powerpoint/2010/main" val="3990586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7" name="Google Shape;993;p29">
            <a:extLst>
              <a:ext uri="{FF2B5EF4-FFF2-40B4-BE49-F238E27FC236}">
                <a16:creationId xmlns:a16="http://schemas.microsoft.com/office/drawing/2014/main" id="{3346E797-AFD9-5849-8275-3C414C53E19B}"/>
              </a:ext>
            </a:extLst>
          </p:cNvPr>
          <p:cNvGrpSpPr/>
          <p:nvPr/>
        </p:nvGrpSpPr>
        <p:grpSpPr>
          <a:xfrm>
            <a:off x="0" y="0"/>
            <a:ext cx="2257273" cy="2006915"/>
            <a:chOff x="3729338" y="1270325"/>
            <a:chExt cx="1685350" cy="1498425"/>
          </a:xfrm>
        </p:grpSpPr>
        <p:sp>
          <p:nvSpPr>
            <p:cNvPr id="9" name="Google Shape;994;p29">
              <a:extLst>
                <a:ext uri="{FF2B5EF4-FFF2-40B4-BE49-F238E27FC236}">
                  <a16:creationId xmlns:a16="http://schemas.microsoft.com/office/drawing/2014/main" id="{FCFF5A2F-DD12-B440-BC05-5610010A8B64}"/>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29">
              <a:extLst>
                <a:ext uri="{FF2B5EF4-FFF2-40B4-BE49-F238E27FC236}">
                  <a16:creationId xmlns:a16="http://schemas.microsoft.com/office/drawing/2014/main" id="{C8000156-5DD0-394A-8BBF-BD674E159839}"/>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11" name="Google Shape;996;p29">
              <a:extLst>
                <a:ext uri="{FF2B5EF4-FFF2-40B4-BE49-F238E27FC236}">
                  <a16:creationId xmlns:a16="http://schemas.microsoft.com/office/drawing/2014/main" id="{E9351E80-9616-1E42-85A4-8356C6579066}"/>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7;p29">
              <a:extLst>
                <a:ext uri="{FF2B5EF4-FFF2-40B4-BE49-F238E27FC236}">
                  <a16:creationId xmlns:a16="http://schemas.microsoft.com/office/drawing/2014/main" id="{BEA04D1D-48E6-7D46-9562-7DB052BE1AD4}"/>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29">
              <a:extLst>
                <a:ext uri="{FF2B5EF4-FFF2-40B4-BE49-F238E27FC236}">
                  <a16:creationId xmlns:a16="http://schemas.microsoft.com/office/drawing/2014/main" id="{B34A1D5D-3011-1F4C-8F1A-D9988F56CBC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29">
              <a:extLst>
                <a:ext uri="{FF2B5EF4-FFF2-40B4-BE49-F238E27FC236}">
                  <a16:creationId xmlns:a16="http://schemas.microsoft.com/office/drawing/2014/main" id="{65D894B5-3D55-E64B-9FFE-2D6C3537807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29">
              <a:extLst>
                <a:ext uri="{FF2B5EF4-FFF2-40B4-BE49-F238E27FC236}">
                  <a16:creationId xmlns:a16="http://schemas.microsoft.com/office/drawing/2014/main" id="{E2AF65A0-6F5D-EF46-95C6-C8C49F888DB4}"/>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مستطيل 2">
            <a:extLst>
              <a:ext uri="{FF2B5EF4-FFF2-40B4-BE49-F238E27FC236}">
                <a16:creationId xmlns:a16="http://schemas.microsoft.com/office/drawing/2014/main" id="{105EA5A7-0810-3D4F-AD6D-BC661123A8C2}"/>
              </a:ext>
            </a:extLst>
          </p:cNvPr>
          <p:cNvSpPr/>
          <p:nvPr/>
        </p:nvSpPr>
        <p:spPr>
          <a:xfrm>
            <a:off x="579549" y="1003256"/>
            <a:ext cx="10859224" cy="4369401"/>
          </a:xfrm>
          <a:prstGeom prst="rect">
            <a:avLst/>
          </a:prstGeom>
        </p:spPr>
        <p:txBody>
          <a:bodyPr wrap="square">
            <a:spAutoFit/>
          </a:bodyPr>
          <a:lstStyle/>
          <a:p>
            <a:pPr>
              <a:lnSpc>
                <a:spcPct val="90000"/>
              </a:lnSpc>
              <a:spcBef>
                <a:spcPts val="1000"/>
              </a:spcBef>
            </a:pPr>
            <a:r>
              <a:rPr lang="ar-SA" sz="2800" b="1" dirty="0">
                <a:solidFill>
                  <a:srgbClr val="1A7099"/>
                </a:solidFill>
                <a:latin typeface="Calibri" panose="020F0502020204030204" pitchFamily="34" charset="0"/>
                <a:cs typeface="Calibri" panose="020F0502020204030204" pitchFamily="34" charset="0"/>
              </a:rPr>
              <a:t>٣) تحديد الأدوار والمسؤوليات:</a:t>
            </a:r>
          </a:p>
          <a:p>
            <a:pPr>
              <a:lnSpc>
                <a:spcPct val="90000"/>
              </a:lnSpc>
              <a:spcBef>
                <a:spcPts val="1000"/>
              </a:spcBef>
            </a:pPr>
            <a:endParaRPr lang="ar-SA" sz="2400" dirty="0">
              <a:latin typeface="Calibri" panose="020F0502020204030204" pitchFamily="34" charset="0"/>
              <a:cs typeface="Calibri" panose="020F0502020204030204" pitchFamily="34" charset="0"/>
            </a:endParaRPr>
          </a:p>
          <a:p>
            <a:pPr>
              <a:lnSpc>
                <a:spcPct val="90000"/>
              </a:lnSpc>
              <a:spcBef>
                <a:spcPts val="1000"/>
              </a:spcBef>
            </a:pPr>
            <a:r>
              <a:rPr lang="ar-SA" sz="2400" dirty="0">
                <a:latin typeface="Calibri" panose="020F0502020204030204" pitchFamily="34" charset="0"/>
                <a:cs typeface="Calibri" panose="020F0502020204030204" pitchFamily="34" charset="0"/>
              </a:rPr>
              <a:t>يتم توزيع الأدوار والمسؤوليات الهامة في المنظمة وفقا لما يلي:</a:t>
            </a:r>
          </a:p>
          <a:p>
            <a:pPr>
              <a:lnSpc>
                <a:spcPct val="90000"/>
              </a:lnSpc>
              <a:spcBef>
                <a:spcPts val="1000"/>
              </a:spcBef>
            </a:pPr>
            <a:endParaRPr lang="ar-SA" sz="2400" dirty="0">
              <a:latin typeface="Calibri" panose="020F0502020204030204" pitchFamily="34" charset="0"/>
              <a:cs typeface="Calibri" panose="020F0502020204030204" pitchFamily="34" charset="0"/>
            </a:endParaRPr>
          </a:p>
          <a:p>
            <a:pPr marL="207963" indent="-207963">
              <a:lnSpc>
                <a:spcPct val="90000"/>
              </a:lnSpc>
              <a:spcBef>
                <a:spcPts val="1000"/>
              </a:spcBef>
              <a:buFont typeface="Wingdings" pitchFamily="2" charset="2"/>
              <a:buChar char="§"/>
            </a:pPr>
            <a:r>
              <a:rPr lang="ar-SA" sz="2400" b="1" dirty="0">
                <a:solidFill>
                  <a:srgbClr val="1A7099"/>
                </a:solidFill>
                <a:latin typeface="Calibri" panose="020F0502020204030204" pitchFamily="34" charset="0"/>
                <a:cs typeface="Calibri" panose="020F0502020204030204" pitchFamily="34" charset="0"/>
              </a:rPr>
              <a:t>مجلس الإدارة: </a:t>
            </a:r>
            <a:r>
              <a:rPr lang="ar-SA" sz="2400" dirty="0">
                <a:latin typeface="Calibri" panose="020F0502020204030204" pitchFamily="34" charset="0"/>
                <a:cs typeface="Calibri" panose="020F0502020204030204" pitchFamily="34" charset="0"/>
              </a:rPr>
              <a:t>يملك سلطة القرارات المهمة ومراجعة ما تقوم به الإدارة من توزيع وتقييد للصلاحيات والمسؤوليات وتوفير التوجيهات اللازمة بشأن القرارات المهمة.</a:t>
            </a:r>
          </a:p>
          <a:p>
            <a:pPr marL="207963" indent="-207963">
              <a:lnSpc>
                <a:spcPct val="90000"/>
              </a:lnSpc>
              <a:spcBef>
                <a:spcPts val="1000"/>
              </a:spcBef>
              <a:buFont typeface="Wingdings" pitchFamily="2" charset="2"/>
              <a:buChar char="§"/>
            </a:pPr>
            <a:r>
              <a:rPr lang="ar-SA" sz="2400" b="1" dirty="0">
                <a:solidFill>
                  <a:srgbClr val="1A7099"/>
                </a:solidFill>
                <a:latin typeface="Calibri" panose="020F0502020204030204" pitchFamily="34" charset="0"/>
                <a:cs typeface="Calibri" panose="020F0502020204030204" pitchFamily="34" charset="0"/>
              </a:rPr>
              <a:t>الإدارة العليا: </a:t>
            </a:r>
            <a:r>
              <a:rPr lang="ar-SA" sz="2400" dirty="0">
                <a:latin typeface="Calibri" panose="020F0502020204030204" pitchFamily="34" charset="0"/>
                <a:cs typeface="Calibri" panose="020F0502020204030204" pitchFamily="34" charset="0"/>
              </a:rPr>
              <a:t>تتحمل المسؤولية عن تحديد التوجيهات والارشادات والرقابة لتمكين موظفي الادارات وغيرهم من فهم وتنفيذ مسؤولياتهم.</a:t>
            </a:r>
          </a:p>
          <a:p>
            <a:pPr marL="207963" indent="-207963">
              <a:lnSpc>
                <a:spcPct val="90000"/>
              </a:lnSpc>
              <a:spcBef>
                <a:spcPts val="1000"/>
              </a:spcBef>
              <a:buFont typeface="Wingdings" pitchFamily="2" charset="2"/>
              <a:buChar char="§"/>
            </a:pPr>
            <a:r>
              <a:rPr lang="ar-SA" sz="2400" b="1" dirty="0">
                <a:solidFill>
                  <a:srgbClr val="1A7099"/>
                </a:solidFill>
                <a:latin typeface="Calibri" panose="020F0502020204030204" pitchFamily="34" charset="0"/>
                <a:cs typeface="Calibri" panose="020F0502020204030204" pitchFamily="34" charset="0"/>
              </a:rPr>
              <a:t>الادارة: </a:t>
            </a:r>
            <a:r>
              <a:rPr lang="ar-SA" sz="2400" dirty="0">
                <a:latin typeface="Calibri" panose="020F0502020204030204" pitchFamily="34" charset="0"/>
                <a:cs typeface="Calibri" panose="020F0502020204030204" pitchFamily="34" charset="0"/>
              </a:rPr>
              <a:t>تعمل على تنفيذ توجيهات الإدارة العليا.</a:t>
            </a:r>
          </a:p>
          <a:p>
            <a:pPr marL="207963" indent="-207963">
              <a:lnSpc>
                <a:spcPct val="90000"/>
              </a:lnSpc>
              <a:spcBef>
                <a:spcPts val="1000"/>
              </a:spcBef>
              <a:buFont typeface="Wingdings" pitchFamily="2" charset="2"/>
              <a:buChar char="§"/>
            </a:pPr>
            <a:r>
              <a:rPr lang="ar-SA" sz="2400" b="1" dirty="0">
                <a:solidFill>
                  <a:srgbClr val="1A7099"/>
                </a:solidFill>
                <a:latin typeface="Calibri" panose="020F0502020204030204" pitchFamily="34" charset="0"/>
                <a:cs typeface="Calibri" panose="020F0502020204030204" pitchFamily="34" charset="0"/>
              </a:rPr>
              <a:t>الموظفون: </a:t>
            </a:r>
            <a:r>
              <a:rPr lang="ar-SA" sz="2400" dirty="0">
                <a:latin typeface="Calibri" panose="020F0502020204030204" pitchFamily="34" charset="0"/>
                <a:cs typeface="Calibri" panose="020F0502020204030204" pitchFamily="34" charset="0"/>
              </a:rPr>
              <a:t>تنفيذ الاعمال.</a:t>
            </a:r>
          </a:p>
        </p:txBody>
      </p:sp>
    </p:spTree>
    <p:extLst>
      <p:ext uri="{BB962C8B-B14F-4D97-AF65-F5344CB8AC3E}">
        <p14:creationId xmlns:p14="http://schemas.microsoft.com/office/powerpoint/2010/main" val="2348303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7" name="Google Shape;993;p29">
            <a:extLst>
              <a:ext uri="{FF2B5EF4-FFF2-40B4-BE49-F238E27FC236}">
                <a16:creationId xmlns:a16="http://schemas.microsoft.com/office/drawing/2014/main" id="{3346E797-AFD9-5849-8275-3C414C53E19B}"/>
              </a:ext>
            </a:extLst>
          </p:cNvPr>
          <p:cNvGrpSpPr/>
          <p:nvPr/>
        </p:nvGrpSpPr>
        <p:grpSpPr>
          <a:xfrm>
            <a:off x="0" y="0"/>
            <a:ext cx="2257273" cy="2006915"/>
            <a:chOff x="3729338" y="1270325"/>
            <a:chExt cx="1685350" cy="1498425"/>
          </a:xfrm>
        </p:grpSpPr>
        <p:sp>
          <p:nvSpPr>
            <p:cNvPr id="9" name="Google Shape;994;p29">
              <a:extLst>
                <a:ext uri="{FF2B5EF4-FFF2-40B4-BE49-F238E27FC236}">
                  <a16:creationId xmlns:a16="http://schemas.microsoft.com/office/drawing/2014/main" id="{FCFF5A2F-DD12-B440-BC05-5610010A8B64}"/>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29">
              <a:extLst>
                <a:ext uri="{FF2B5EF4-FFF2-40B4-BE49-F238E27FC236}">
                  <a16:creationId xmlns:a16="http://schemas.microsoft.com/office/drawing/2014/main" id="{C8000156-5DD0-394A-8BBF-BD674E159839}"/>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11" name="Google Shape;996;p29">
              <a:extLst>
                <a:ext uri="{FF2B5EF4-FFF2-40B4-BE49-F238E27FC236}">
                  <a16:creationId xmlns:a16="http://schemas.microsoft.com/office/drawing/2014/main" id="{E9351E80-9616-1E42-85A4-8356C6579066}"/>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7;p29">
              <a:extLst>
                <a:ext uri="{FF2B5EF4-FFF2-40B4-BE49-F238E27FC236}">
                  <a16:creationId xmlns:a16="http://schemas.microsoft.com/office/drawing/2014/main" id="{BEA04D1D-48E6-7D46-9562-7DB052BE1AD4}"/>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29">
              <a:extLst>
                <a:ext uri="{FF2B5EF4-FFF2-40B4-BE49-F238E27FC236}">
                  <a16:creationId xmlns:a16="http://schemas.microsoft.com/office/drawing/2014/main" id="{B34A1D5D-3011-1F4C-8F1A-D9988F56CBC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29">
              <a:extLst>
                <a:ext uri="{FF2B5EF4-FFF2-40B4-BE49-F238E27FC236}">
                  <a16:creationId xmlns:a16="http://schemas.microsoft.com/office/drawing/2014/main" id="{65D894B5-3D55-E64B-9FFE-2D6C3537807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29">
              <a:extLst>
                <a:ext uri="{FF2B5EF4-FFF2-40B4-BE49-F238E27FC236}">
                  <a16:creationId xmlns:a16="http://schemas.microsoft.com/office/drawing/2014/main" id="{E2AF65A0-6F5D-EF46-95C6-C8C49F888DB4}"/>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مستطيل 2">
            <a:extLst>
              <a:ext uri="{FF2B5EF4-FFF2-40B4-BE49-F238E27FC236}">
                <a16:creationId xmlns:a16="http://schemas.microsoft.com/office/drawing/2014/main" id="{105EA5A7-0810-3D4F-AD6D-BC661123A8C2}"/>
              </a:ext>
            </a:extLst>
          </p:cNvPr>
          <p:cNvSpPr/>
          <p:nvPr/>
        </p:nvSpPr>
        <p:spPr>
          <a:xfrm>
            <a:off x="338453" y="1003256"/>
            <a:ext cx="11100320" cy="5220916"/>
          </a:xfrm>
          <a:prstGeom prst="rect">
            <a:avLst/>
          </a:prstGeom>
        </p:spPr>
        <p:txBody>
          <a:bodyPr wrap="square">
            <a:spAutoFit/>
          </a:bodyPr>
          <a:lstStyle/>
          <a:p>
            <a:pPr>
              <a:lnSpc>
                <a:spcPct val="90000"/>
              </a:lnSpc>
              <a:spcBef>
                <a:spcPts val="1000"/>
              </a:spcBef>
            </a:pPr>
            <a:r>
              <a:rPr lang="ar-SA" sz="2800" b="1" dirty="0">
                <a:solidFill>
                  <a:schemeClr val="accent4"/>
                </a:solidFill>
                <a:latin typeface="Calibri" panose="020F0502020204030204" pitchFamily="34" charset="0"/>
                <a:cs typeface="Calibri" panose="020F0502020204030204" pitchFamily="34" charset="0"/>
              </a:rPr>
              <a:t>رابعا: </a:t>
            </a:r>
            <a:r>
              <a:rPr lang="ar-SA" sz="2800" b="1" dirty="0">
                <a:latin typeface="Calibri" panose="020F0502020204030204" pitchFamily="34" charset="0"/>
                <a:cs typeface="Calibri" panose="020F0502020204030204" pitchFamily="34" charset="0"/>
              </a:rPr>
              <a:t>على الجهة الالتزام بجذب وتطوير الموظفين الاكفاء والمحافظة عليهم</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 بما يتوافق مع اهدافها.</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
            </a:r>
            <a:br>
              <a:rPr lang="ar-SA" sz="2800" b="1"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تلتزم الإدارة إلى توضيح السياسات والاجراءات لتطوير وتشجيع الموظفين. وهذا المبدأ يتطلب:</a:t>
            </a:r>
          </a:p>
          <a:p>
            <a:pPr>
              <a:lnSpc>
                <a:spcPct val="90000"/>
              </a:lnSpc>
              <a:spcBef>
                <a:spcPts val="1000"/>
              </a:spcBef>
            </a:pPr>
            <a:r>
              <a:rPr lang="ar-SA" sz="2400" dirty="0">
                <a:latin typeface="Calibri" panose="020F0502020204030204" pitchFamily="34" charset="0"/>
                <a:cs typeface="Calibri" panose="020F0502020204030204" pitchFamily="34" charset="0"/>
              </a:rPr>
              <a:t> </a:t>
            </a:r>
          </a:p>
          <a:p>
            <a:pPr marL="342900" indent="-342900">
              <a:lnSpc>
                <a:spcPct val="90000"/>
              </a:lnSpc>
              <a:spcBef>
                <a:spcPts val="1000"/>
              </a:spcBef>
              <a:buFont typeface="Arial" panose="020B0604020202020204" pitchFamily="34" charset="0"/>
              <a:buAutoNum type="arabicParenR"/>
            </a:pPr>
            <a:r>
              <a:rPr lang="ar-SA" sz="2400" b="1" dirty="0">
                <a:solidFill>
                  <a:srgbClr val="1A7099"/>
                </a:solidFill>
                <a:latin typeface="Calibri" panose="020F0502020204030204" pitchFamily="34" charset="0"/>
                <a:cs typeface="Calibri" panose="020F0502020204030204" pitchFamily="34" charset="0"/>
              </a:rPr>
              <a:t>السياسات والاجراءات: </a:t>
            </a:r>
            <a:r>
              <a:rPr lang="ar-SA" sz="2400" dirty="0">
                <a:latin typeface="Calibri" panose="020F0502020204030204" pitchFamily="34" charset="0"/>
                <a:cs typeface="Calibri" panose="020F0502020204030204" pitchFamily="34" charset="0"/>
              </a:rPr>
              <a:t>وهي التوجيهات والسلوكيات التي تعكس توقعات أصحاب المصالح، وتمثل تعريف الكفاءة اللازمة وتقييم الأداء.</a:t>
            </a:r>
          </a:p>
          <a:p>
            <a:pPr marL="342900" indent="-342900">
              <a:lnSpc>
                <a:spcPct val="90000"/>
              </a:lnSpc>
              <a:spcBef>
                <a:spcPts val="1000"/>
              </a:spcBef>
              <a:buFont typeface="Arial" panose="020B0604020202020204" pitchFamily="34" charset="0"/>
              <a:buAutoNum type="arabicParenR"/>
            </a:pPr>
            <a:r>
              <a:rPr lang="ar-SA" sz="2400" b="1" dirty="0">
                <a:solidFill>
                  <a:srgbClr val="1A7099"/>
                </a:solidFill>
                <a:latin typeface="Calibri" panose="020F0502020204030204" pitchFamily="34" charset="0"/>
                <a:cs typeface="Calibri" panose="020F0502020204030204" pitchFamily="34" charset="0"/>
              </a:rPr>
              <a:t>تقييم الكفاءات: </a:t>
            </a:r>
            <a:r>
              <a:rPr lang="ar-SA" sz="2400" dirty="0">
                <a:latin typeface="Calibri" panose="020F0502020204030204" pitchFamily="34" charset="0"/>
                <a:cs typeface="Calibri" panose="020F0502020204030204" pitchFamily="34" charset="0"/>
              </a:rPr>
              <a:t>هنا يأتي دور إدارة الموارد البشرية في تحديد مستويات الكفاءة للموظفين من خلال الأدوار الوظيفية وتقييم كفاية التطوير المهني للأفراد.</a:t>
            </a:r>
          </a:p>
          <a:p>
            <a:pPr marL="342900" indent="-342900">
              <a:lnSpc>
                <a:spcPct val="90000"/>
              </a:lnSpc>
              <a:spcBef>
                <a:spcPts val="1000"/>
              </a:spcBef>
              <a:buFont typeface="Arial" panose="020B0604020202020204" pitchFamily="34" charset="0"/>
              <a:buAutoNum type="arabicParenR"/>
            </a:pPr>
            <a:r>
              <a:rPr lang="ar-SA" sz="2400" b="1" dirty="0">
                <a:solidFill>
                  <a:srgbClr val="1A7099"/>
                </a:solidFill>
                <a:latin typeface="Calibri" panose="020F0502020204030204" pitchFamily="34" charset="0"/>
                <a:cs typeface="Calibri" panose="020F0502020204030204" pitchFamily="34" charset="0"/>
              </a:rPr>
              <a:t>تطوير الموظفين والمحافظة عليهم: </a:t>
            </a:r>
            <a:r>
              <a:rPr lang="ar-SA" sz="2400" dirty="0">
                <a:latin typeface="Calibri" panose="020F0502020204030204" pitchFamily="34" charset="0"/>
                <a:cs typeface="Calibri" panose="020F0502020204030204" pitchFamily="34" charset="0"/>
              </a:rPr>
              <a:t>وتتضمن عمليات تهدف إلى اجتذاب الموظفين ذوي الكفاءة وتطويرهم من خلال التدريب المستمر.</a:t>
            </a:r>
          </a:p>
          <a:p>
            <a:pPr marL="342900" indent="-342900">
              <a:lnSpc>
                <a:spcPct val="90000"/>
              </a:lnSpc>
              <a:spcBef>
                <a:spcPts val="1000"/>
              </a:spcBef>
              <a:buFont typeface="Arial" panose="020B0604020202020204" pitchFamily="34" charset="0"/>
              <a:buAutoNum type="arabicParenR"/>
            </a:pPr>
            <a:r>
              <a:rPr lang="ar-SA" sz="2400" b="1" dirty="0">
                <a:solidFill>
                  <a:srgbClr val="1A7099"/>
                </a:solidFill>
                <a:latin typeface="Calibri" panose="020F0502020204030204" pitchFamily="34" charset="0"/>
                <a:cs typeface="Calibri" panose="020F0502020204030204" pitchFamily="34" charset="0"/>
              </a:rPr>
              <a:t>قيام مجلس الادارة بتطوير خطط لتوزيع المسؤوليات الهامة للرقابة الداخلية </a:t>
            </a:r>
            <a:r>
              <a:rPr lang="ar-SA" sz="2400" dirty="0">
                <a:latin typeface="Calibri" panose="020F0502020204030204" pitchFamily="34" charset="0"/>
                <a:cs typeface="Calibri" panose="020F0502020204030204" pitchFamily="34" charset="0"/>
              </a:rPr>
              <a:t>بحيث يتم تعريف خطط احلال للمسؤولين التنفيذيين، ويتم تدريب وتطوير المرشحين وتوجيههم للقيام بالدور المستهدف.</a:t>
            </a:r>
          </a:p>
        </p:txBody>
      </p:sp>
    </p:spTree>
    <p:extLst>
      <p:ext uri="{BB962C8B-B14F-4D97-AF65-F5344CB8AC3E}">
        <p14:creationId xmlns:p14="http://schemas.microsoft.com/office/powerpoint/2010/main" val="1242738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7" name="Google Shape;993;p29">
            <a:extLst>
              <a:ext uri="{FF2B5EF4-FFF2-40B4-BE49-F238E27FC236}">
                <a16:creationId xmlns:a16="http://schemas.microsoft.com/office/drawing/2014/main" id="{3346E797-AFD9-5849-8275-3C414C53E19B}"/>
              </a:ext>
            </a:extLst>
          </p:cNvPr>
          <p:cNvGrpSpPr/>
          <p:nvPr/>
        </p:nvGrpSpPr>
        <p:grpSpPr>
          <a:xfrm>
            <a:off x="0" y="0"/>
            <a:ext cx="2257273" cy="2006915"/>
            <a:chOff x="3729338" y="1270325"/>
            <a:chExt cx="1685350" cy="1498425"/>
          </a:xfrm>
        </p:grpSpPr>
        <p:sp>
          <p:nvSpPr>
            <p:cNvPr id="9" name="Google Shape;994;p29">
              <a:extLst>
                <a:ext uri="{FF2B5EF4-FFF2-40B4-BE49-F238E27FC236}">
                  <a16:creationId xmlns:a16="http://schemas.microsoft.com/office/drawing/2014/main" id="{FCFF5A2F-DD12-B440-BC05-5610010A8B64}"/>
                </a:ext>
              </a:extLst>
            </p:cNvPr>
            <p:cNvSpPr/>
            <p:nvPr/>
          </p:nvSpPr>
          <p:spPr>
            <a:xfrm>
              <a:off x="3729338" y="1270325"/>
              <a:ext cx="1685350" cy="1498425"/>
            </a:xfrm>
            <a:custGeom>
              <a:avLst/>
              <a:gdLst/>
              <a:ahLst/>
              <a:cxnLst/>
              <a:rect l="l" t="t" r="r" b="b"/>
              <a:pathLst>
                <a:path w="67414" h="59937" extrusionOk="0">
                  <a:moveTo>
                    <a:pt x="21063" y="0"/>
                  </a:move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29">
              <a:extLst>
                <a:ext uri="{FF2B5EF4-FFF2-40B4-BE49-F238E27FC236}">
                  <a16:creationId xmlns:a16="http://schemas.microsoft.com/office/drawing/2014/main" id="{C8000156-5DD0-394A-8BBF-BD674E159839}"/>
                </a:ext>
              </a:extLst>
            </p:cNvPr>
            <p:cNvSpPr/>
            <p:nvPr/>
          </p:nvSpPr>
          <p:spPr>
            <a:xfrm>
              <a:off x="3867163" y="1393250"/>
              <a:ext cx="1409725" cy="1252550"/>
            </a:xfrm>
            <a:custGeom>
              <a:avLst/>
              <a:gdLst/>
              <a:ahLst/>
              <a:cxnLst/>
              <a:rect l="l" t="t" r="r" b="b"/>
              <a:pathLst>
                <a:path w="56389" h="50102" extrusionOk="0">
                  <a:moveTo>
                    <a:pt x="17621" y="0"/>
                  </a:moveTo>
                  <a:cubicBezTo>
                    <a:pt x="15216" y="0"/>
                    <a:pt x="12990" y="1286"/>
                    <a:pt x="11787" y="3370"/>
                  </a:cubicBezTo>
                  <a:lnTo>
                    <a:pt x="1215" y="21682"/>
                  </a:lnTo>
                  <a:cubicBezTo>
                    <a:pt x="0" y="23765"/>
                    <a:pt x="0" y="26337"/>
                    <a:pt x="1215" y="28421"/>
                  </a:cubicBezTo>
                  <a:lnTo>
                    <a:pt x="11787" y="46732"/>
                  </a:lnTo>
                  <a:cubicBezTo>
                    <a:pt x="12990" y="48816"/>
                    <a:pt x="15216" y="50102"/>
                    <a:pt x="17621" y="50102"/>
                  </a:cubicBezTo>
                  <a:lnTo>
                    <a:pt x="38767" y="50102"/>
                  </a:lnTo>
                  <a:cubicBezTo>
                    <a:pt x="41172" y="50102"/>
                    <a:pt x="43398" y="48816"/>
                    <a:pt x="44601" y="46732"/>
                  </a:cubicBezTo>
                  <a:lnTo>
                    <a:pt x="55174" y="28421"/>
                  </a:lnTo>
                  <a:cubicBezTo>
                    <a:pt x="56388" y="26337"/>
                    <a:pt x="56388" y="23765"/>
                    <a:pt x="55174" y="21682"/>
                  </a:cubicBezTo>
                  <a:lnTo>
                    <a:pt x="44601" y="3370"/>
                  </a:lnTo>
                  <a:cubicBezTo>
                    <a:pt x="43398" y="1286"/>
                    <a:pt x="41172" y="0"/>
                    <a:pt x="3876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Clr>
                  <a:schemeClr val="dk1"/>
                </a:buClr>
                <a:buSzPts val="1100"/>
                <a:buFont typeface="Arial"/>
                <a:buNone/>
              </a:pPr>
              <a:r>
                <a:rPr lang="ar-SA" sz="3200" b="1" dirty="0">
                  <a:solidFill>
                    <a:srgbClr val="434343"/>
                  </a:solidFill>
                  <a:latin typeface="Calibri" panose="020F0502020204030204" pitchFamily="34" charset="0"/>
                  <a:cs typeface="Calibri" panose="020F0502020204030204" pitchFamily="34" charset="0"/>
                  <a:sym typeface="Fira Sans Extra Condensed Medium"/>
                </a:rPr>
                <a:t>البيئة الرقابية</a:t>
              </a:r>
              <a:endParaRPr sz="3600" b="1" dirty="0">
                <a:latin typeface="Calibri" panose="020F0502020204030204" pitchFamily="34" charset="0"/>
                <a:cs typeface="Calibri" panose="020F0502020204030204" pitchFamily="34" charset="0"/>
              </a:endParaRPr>
            </a:p>
          </p:txBody>
        </p:sp>
        <p:sp>
          <p:nvSpPr>
            <p:cNvPr id="11" name="Google Shape;996;p29">
              <a:extLst>
                <a:ext uri="{FF2B5EF4-FFF2-40B4-BE49-F238E27FC236}">
                  <a16:creationId xmlns:a16="http://schemas.microsoft.com/office/drawing/2014/main" id="{E9351E80-9616-1E42-85A4-8356C6579066}"/>
                </a:ext>
              </a:extLst>
            </p:cNvPr>
            <p:cNvSpPr/>
            <p:nvPr/>
          </p:nvSpPr>
          <p:spPr>
            <a:xfrm>
              <a:off x="3729338" y="1270325"/>
              <a:ext cx="1685350" cy="1498425"/>
            </a:xfrm>
            <a:custGeom>
              <a:avLst/>
              <a:gdLst/>
              <a:ahLst/>
              <a:cxnLst/>
              <a:rect l="l" t="t" r="r" b="b"/>
              <a:pathLst>
                <a:path w="67414" h="59937" fill="none" extrusionOk="0">
                  <a:moveTo>
                    <a:pt x="46352" y="0"/>
                  </a:moveTo>
                  <a:lnTo>
                    <a:pt x="21063" y="0"/>
                  </a:lnTo>
                  <a:cubicBezTo>
                    <a:pt x="18181" y="0"/>
                    <a:pt x="15514" y="1536"/>
                    <a:pt x="14074" y="4036"/>
                  </a:cubicBezTo>
                  <a:lnTo>
                    <a:pt x="1441" y="25932"/>
                  </a:lnTo>
                  <a:cubicBezTo>
                    <a:pt x="1" y="28432"/>
                    <a:pt x="1" y="31504"/>
                    <a:pt x="1441" y="34004"/>
                  </a:cubicBezTo>
                  <a:lnTo>
                    <a:pt x="14074" y="55900"/>
                  </a:lnTo>
                  <a:cubicBezTo>
                    <a:pt x="15514" y="58388"/>
                    <a:pt x="18181" y="59936"/>
                    <a:pt x="21063" y="59936"/>
                  </a:cubicBezTo>
                  <a:lnTo>
                    <a:pt x="46352" y="59936"/>
                  </a:lnTo>
                  <a:cubicBezTo>
                    <a:pt x="49233" y="59936"/>
                    <a:pt x="51900" y="58388"/>
                    <a:pt x="53341" y="55900"/>
                  </a:cubicBezTo>
                  <a:lnTo>
                    <a:pt x="65973" y="34004"/>
                  </a:lnTo>
                  <a:cubicBezTo>
                    <a:pt x="67414" y="31504"/>
                    <a:pt x="67414" y="28432"/>
                    <a:pt x="65973" y="25932"/>
                  </a:cubicBezTo>
                  <a:lnTo>
                    <a:pt x="53341" y="4036"/>
                  </a:lnTo>
                  <a:cubicBezTo>
                    <a:pt x="51900" y="1536"/>
                    <a:pt x="49233" y="0"/>
                    <a:pt x="46352" y="0"/>
                  </a:cubicBezTo>
                  <a:close/>
                </a:path>
              </a:pathLst>
            </a:custGeom>
            <a:noFill/>
            <a:ln w="39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7;p29">
              <a:extLst>
                <a:ext uri="{FF2B5EF4-FFF2-40B4-BE49-F238E27FC236}">
                  <a16:creationId xmlns:a16="http://schemas.microsoft.com/office/drawing/2014/main" id="{BEA04D1D-48E6-7D46-9562-7DB052BE1AD4}"/>
                </a:ext>
              </a:extLst>
            </p:cNvPr>
            <p:cNvSpPr/>
            <p:nvPr/>
          </p:nvSpPr>
          <p:spPr>
            <a:xfrm>
              <a:off x="3982038" y="1495050"/>
              <a:ext cx="1179950" cy="1048675"/>
            </a:xfrm>
            <a:custGeom>
              <a:avLst/>
              <a:gdLst/>
              <a:ahLst/>
              <a:cxnLst/>
              <a:rect l="l" t="t" r="r" b="b"/>
              <a:pathLst>
                <a:path w="47198" h="41947" fill="none" extrusionOk="0">
                  <a:moveTo>
                    <a:pt x="32445" y="0"/>
                  </a:moveTo>
                  <a:lnTo>
                    <a:pt x="14753" y="0"/>
                  </a:lnTo>
                  <a:cubicBezTo>
                    <a:pt x="12729" y="0"/>
                    <a:pt x="10871" y="1084"/>
                    <a:pt x="9859" y="2822"/>
                  </a:cubicBezTo>
                  <a:lnTo>
                    <a:pt x="1013" y="18157"/>
                  </a:lnTo>
                  <a:cubicBezTo>
                    <a:pt x="1" y="19908"/>
                    <a:pt x="1" y="22051"/>
                    <a:pt x="1013" y="23801"/>
                  </a:cubicBezTo>
                  <a:lnTo>
                    <a:pt x="9859" y="39124"/>
                  </a:lnTo>
                  <a:cubicBezTo>
                    <a:pt x="10871" y="40874"/>
                    <a:pt x="12729" y="41946"/>
                    <a:pt x="14753" y="41946"/>
                  </a:cubicBezTo>
                  <a:lnTo>
                    <a:pt x="32445" y="41946"/>
                  </a:lnTo>
                  <a:cubicBezTo>
                    <a:pt x="34470" y="41946"/>
                    <a:pt x="36327" y="40874"/>
                    <a:pt x="37339" y="39124"/>
                  </a:cubicBezTo>
                  <a:lnTo>
                    <a:pt x="46185" y="23801"/>
                  </a:lnTo>
                  <a:cubicBezTo>
                    <a:pt x="47197" y="22051"/>
                    <a:pt x="47197" y="19908"/>
                    <a:pt x="46185" y="18157"/>
                  </a:cubicBezTo>
                  <a:lnTo>
                    <a:pt x="37339" y="2822"/>
                  </a:lnTo>
                  <a:cubicBezTo>
                    <a:pt x="36327" y="1084"/>
                    <a:pt x="34470" y="0"/>
                    <a:pt x="32445" y="0"/>
                  </a:cubicBezTo>
                  <a:close/>
                </a:path>
              </a:pathLst>
            </a:custGeom>
            <a:noFill/>
            <a:ln w="86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29">
              <a:extLst>
                <a:ext uri="{FF2B5EF4-FFF2-40B4-BE49-F238E27FC236}">
                  <a16:creationId xmlns:a16="http://schemas.microsoft.com/office/drawing/2014/main" id="{B34A1D5D-3011-1F4C-8F1A-D9988F56CBC2}"/>
                </a:ext>
              </a:extLst>
            </p:cNvPr>
            <p:cNvSpPr/>
            <p:nvPr/>
          </p:nvSpPr>
          <p:spPr>
            <a:xfrm>
              <a:off x="4003488" y="1514100"/>
              <a:ext cx="1137075" cy="1010850"/>
            </a:xfrm>
            <a:custGeom>
              <a:avLst/>
              <a:gdLst/>
              <a:ahLst/>
              <a:cxnLst/>
              <a:rect l="l" t="t" r="r" b="b"/>
              <a:pathLst>
                <a:path w="45483" h="40434" fill="none" extrusionOk="0">
                  <a:moveTo>
                    <a:pt x="31266" y="0"/>
                  </a:moveTo>
                  <a:lnTo>
                    <a:pt x="14216" y="0"/>
                  </a:lnTo>
                  <a:cubicBezTo>
                    <a:pt x="12264" y="0"/>
                    <a:pt x="10466" y="1036"/>
                    <a:pt x="9501" y="2715"/>
                  </a:cubicBezTo>
                  <a:lnTo>
                    <a:pt x="965" y="17491"/>
                  </a:lnTo>
                  <a:cubicBezTo>
                    <a:pt x="0" y="19181"/>
                    <a:pt x="0" y="21253"/>
                    <a:pt x="965" y="22944"/>
                  </a:cubicBezTo>
                  <a:lnTo>
                    <a:pt x="9501" y="37707"/>
                  </a:lnTo>
                  <a:cubicBezTo>
                    <a:pt x="10466" y="39398"/>
                    <a:pt x="12264" y="40434"/>
                    <a:pt x="14216" y="40434"/>
                  </a:cubicBezTo>
                  <a:lnTo>
                    <a:pt x="31266" y="40434"/>
                  </a:lnTo>
                  <a:cubicBezTo>
                    <a:pt x="33219" y="40434"/>
                    <a:pt x="35016" y="39398"/>
                    <a:pt x="35981" y="37707"/>
                  </a:cubicBezTo>
                  <a:lnTo>
                    <a:pt x="44518" y="22944"/>
                  </a:lnTo>
                  <a:cubicBezTo>
                    <a:pt x="45482" y="21253"/>
                    <a:pt x="45482" y="19181"/>
                    <a:pt x="44518" y="17491"/>
                  </a:cubicBezTo>
                  <a:lnTo>
                    <a:pt x="35981" y="2715"/>
                  </a:lnTo>
                  <a:cubicBezTo>
                    <a:pt x="35016" y="1036"/>
                    <a:pt x="33219" y="0"/>
                    <a:pt x="31266" y="0"/>
                  </a:cubicBezTo>
                  <a:close/>
                </a:path>
              </a:pathLst>
            </a:custGeom>
            <a:noFill/>
            <a:ln w="832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29">
              <a:extLst>
                <a:ext uri="{FF2B5EF4-FFF2-40B4-BE49-F238E27FC236}">
                  <a16:creationId xmlns:a16="http://schemas.microsoft.com/office/drawing/2014/main" id="{65D894B5-3D55-E64B-9FFE-2D6C3537807C}"/>
                </a:ext>
              </a:extLst>
            </p:cNvPr>
            <p:cNvSpPr/>
            <p:nvPr/>
          </p:nvSpPr>
          <p:spPr>
            <a:xfrm>
              <a:off x="4071038" y="1454575"/>
              <a:ext cx="1001950" cy="346200"/>
            </a:xfrm>
            <a:custGeom>
              <a:avLst/>
              <a:gdLst/>
              <a:ahLst/>
              <a:cxnLst/>
              <a:rect l="l" t="t" r="r" b="b"/>
              <a:pathLst>
                <a:path w="40078" h="13848" extrusionOk="0">
                  <a:moveTo>
                    <a:pt x="11705" y="0"/>
                  </a:moveTo>
                  <a:cubicBezTo>
                    <a:pt x="8788" y="0"/>
                    <a:pt x="6097" y="1560"/>
                    <a:pt x="4644" y="4084"/>
                  </a:cubicBezTo>
                  <a:lnTo>
                    <a:pt x="787" y="10740"/>
                  </a:lnTo>
                  <a:cubicBezTo>
                    <a:pt x="1" y="12121"/>
                    <a:pt x="989" y="13847"/>
                    <a:pt x="2585" y="13847"/>
                  </a:cubicBezTo>
                  <a:cubicBezTo>
                    <a:pt x="3323" y="13847"/>
                    <a:pt x="4013" y="13454"/>
                    <a:pt x="4382" y="12811"/>
                  </a:cubicBezTo>
                  <a:lnTo>
                    <a:pt x="7359" y="7668"/>
                  </a:lnTo>
                  <a:cubicBezTo>
                    <a:pt x="8609" y="5489"/>
                    <a:pt x="10931" y="4144"/>
                    <a:pt x="13455" y="4144"/>
                  </a:cubicBezTo>
                  <a:lnTo>
                    <a:pt x="26623" y="4144"/>
                  </a:lnTo>
                  <a:cubicBezTo>
                    <a:pt x="29147" y="4144"/>
                    <a:pt x="31469" y="5489"/>
                    <a:pt x="32719" y="7668"/>
                  </a:cubicBezTo>
                  <a:lnTo>
                    <a:pt x="35696" y="12811"/>
                  </a:lnTo>
                  <a:cubicBezTo>
                    <a:pt x="36065" y="13454"/>
                    <a:pt x="36756" y="13847"/>
                    <a:pt x="37494" y="13847"/>
                  </a:cubicBezTo>
                  <a:cubicBezTo>
                    <a:pt x="39089" y="13847"/>
                    <a:pt x="40077" y="12121"/>
                    <a:pt x="39292" y="10740"/>
                  </a:cubicBezTo>
                  <a:lnTo>
                    <a:pt x="35434" y="4084"/>
                  </a:lnTo>
                  <a:cubicBezTo>
                    <a:pt x="33981" y="1560"/>
                    <a:pt x="31291" y="0"/>
                    <a:pt x="28374"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29">
              <a:extLst>
                <a:ext uri="{FF2B5EF4-FFF2-40B4-BE49-F238E27FC236}">
                  <a16:creationId xmlns:a16="http://schemas.microsoft.com/office/drawing/2014/main" id="{E2AF65A0-6F5D-EF46-95C6-C8C49F888DB4}"/>
                </a:ext>
              </a:extLst>
            </p:cNvPr>
            <p:cNvSpPr/>
            <p:nvPr/>
          </p:nvSpPr>
          <p:spPr>
            <a:xfrm>
              <a:off x="4052588" y="2206450"/>
              <a:ext cx="1038850" cy="378050"/>
            </a:xfrm>
            <a:custGeom>
              <a:avLst/>
              <a:gdLst/>
              <a:ahLst/>
              <a:cxnLst/>
              <a:rect l="l" t="t" r="r" b="b"/>
              <a:pathLst>
                <a:path w="41554" h="15122" extrusionOk="0">
                  <a:moveTo>
                    <a:pt x="2596" y="0"/>
                  </a:moveTo>
                  <a:cubicBezTo>
                    <a:pt x="1001" y="0"/>
                    <a:pt x="1" y="1727"/>
                    <a:pt x="798" y="3108"/>
                  </a:cubicBezTo>
                  <a:lnTo>
                    <a:pt x="5382" y="11037"/>
                  </a:lnTo>
                  <a:cubicBezTo>
                    <a:pt x="6835" y="13561"/>
                    <a:pt x="9526" y="15121"/>
                    <a:pt x="12443" y="15121"/>
                  </a:cubicBezTo>
                  <a:lnTo>
                    <a:pt x="29112" y="15121"/>
                  </a:lnTo>
                  <a:cubicBezTo>
                    <a:pt x="32029" y="15121"/>
                    <a:pt x="34719" y="13561"/>
                    <a:pt x="36172" y="11037"/>
                  </a:cubicBezTo>
                  <a:lnTo>
                    <a:pt x="40756" y="3108"/>
                  </a:lnTo>
                  <a:cubicBezTo>
                    <a:pt x="41554" y="1727"/>
                    <a:pt x="40553" y="0"/>
                    <a:pt x="38958" y="0"/>
                  </a:cubicBezTo>
                  <a:cubicBezTo>
                    <a:pt x="38220" y="0"/>
                    <a:pt x="37541" y="405"/>
                    <a:pt x="37172" y="1036"/>
                  </a:cubicBezTo>
                  <a:lnTo>
                    <a:pt x="33457" y="7454"/>
                  </a:lnTo>
                  <a:cubicBezTo>
                    <a:pt x="32207" y="9632"/>
                    <a:pt x="29885" y="10978"/>
                    <a:pt x="27361" y="10978"/>
                  </a:cubicBezTo>
                  <a:lnTo>
                    <a:pt x="14193" y="10978"/>
                  </a:lnTo>
                  <a:cubicBezTo>
                    <a:pt x="11669" y="10978"/>
                    <a:pt x="9347" y="9632"/>
                    <a:pt x="8097" y="7454"/>
                  </a:cubicBezTo>
                  <a:lnTo>
                    <a:pt x="4382" y="1036"/>
                  </a:lnTo>
                  <a:cubicBezTo>
                    <a:pt x="4013" y="405"/>
                    <a:pt x="3334" y="0"/>
                    <a:pt x="2596"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مستطيل 2">
            <a:extLst>
              <a:ext uri="{FF2B5EF4-FFF2-40B4-BE49-F238E27FC236}">
                <a16:creationId xmlns:a16="http://schemas.microsoft.com/office/drawing/2014/main" id="{105EA5A7-0810-3D4F-AD6D-BC661123A8C2}"/>
              </a:ext>
            </a:extLst>
          </p:cNvPr>
          <p:cNvSpPr/>
          <p:nvPr/>
        </p:nvSpPr>
        <p:spPr>
          <a:xfrm>
            <a:off x="634023" y="1506969"/>
            <a:ext cx="11100320" cy="4704878"/>
          </a:xfrm>
          <a:prstGeom prst="rect">
            <a:avLst/>
          </a:prstGeom>
        </p:spPr>
        <p:txBody>
          <a:bodyPr wrap="square">
            <a:spAutoFit/>
          </a:bodyPr>
          <a:lstStyle/>
          <a:p>
            <a:pPr>
              <a:lnSpc>
                <a:spcPct val="90000"/>
              </a:lnSpc>
              <a:spcBef>
                <a:spcPts val="1000"/>
              </a:spcBef>
            </a:pPr>
            <a:r>
              <a:rPr lang="ar-SA" sz="2800" b="1" dirty="0">
                <a:solidFill>
                  <a:schemeClr val="accent4"/>
                </a:solidFill>
                <a:latin typeface="Calibri" panose="020F0502020204030204" pitchFamily="34" charset="0"/>
                <a:cs typeface="Calibri" panose="020F0502020204030204" pitchFamily="34" charset="0"/>
              </a:rPr>
              <a:t>خامسا: </a:t>
            </a:r>
            <a:r>
              <a:rPr lang="ar-SA" sz="2800" b="1" dirty="0">
                <a:latin typeface="Calibri" panose="020F0502020204030204" pitchFamily="34" charset="0"/>
                <a:cs typeface="Calibri" panose="020F0502020204030204" pitchFamily="34" charset="0"/>
              </a:rPr>
              <a:t>على الجهة محاسبة الافراد حول مسؤولياتهم ضمن نظام الرقابة الداخلية </a:t>
            </a:r>
            <a:r>
              <a:rPr lang="en-US" sz="2800" b="1" dirty="0">
                <a:latin typeface="Calibri" panose="020F0502020204030204" pitchFamily="34" charset="0"/>
                <a:cs typeface="Calibri" panose="020F0502020204030204" pitchFamily="34" charset="0"/>
              </a:rPr>
              <a:t/>
            </a:r>
            <a:br>
              <a:rPr lang="en-US"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في متابعة تحقيق الأهداف.</a:t>
            </a:r>
            <a:br>
              <a:rPr lang="ar-SA" sz="2800" b="1"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
            </a:r>
            <a:br>
              <a:rPr lang="ar-SA" sz="2400"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يتطلب هذا المبدأ ما يلي:</a:t>
            </a:r>
          </a:p>
          <a:p>
            <a:pPr>
              <a:lnSpc>
                <a:spcPct val="90000"/>
              </a:lnSpc>
              <a:spcBef>
                <a:spcPts val="1000"/>
              </a:spcBef>
            </a:pPr>
            <a:endParaRPr lang="ar-SA" sz="2400" dirty="0">
              <a:latin typeface="Calibri" panose="020F0502020204030204" pitchFamily="34" charset="0"/>
              <a:cs typeface="Calibri" panose="020F0502020204030204" pitchFamily="34" charset="0"/>
            </a:endParaRPr>
          </a:p>
          <a:p>
            <a:pPr marL="342900" indent="-342900">
              <a:lnSpc>
                <a:spcPct val="90000"/>
              </a:lnSpc>
              <a:spcBef>
                <a:spcPts val="1000"/>
              </a:spcBef>
              <a:buFont typeface="Arial" panose="020B0604020202020204" pitchFamily="34" charset="0"/>
              <a:buAutoNum type="arabicParenR"/>
            </a:pPr>
            <a:r>
              <a:rPr lang="ar-SA" sz="2400" dirty="0">
                <a:latin typeface="Calibri" panose="020F0502020204030204" pitchFamily="34" charset="0"/>
                <a:cs typeface="Calibri" panose="020F0502020204030204" pitchFamily="34" charset="0"/>
              </a:rPr>
              <a:t>تتم المساءلة من خلال الهيكل والصلاحيات والمسؤوليات، بحيث تحدد الإدارة الآليات اللازمة لتحميل الأفراد المسؤولية عن أداء عمليات الرقابة الداخلية في مختلف أنشطة المنظمة وتنفيذ الإجراءات التصحيحية.</a:t>
            </a:r>
            <a:br>
              <a:rPr lang="ar-SA" sz="2400" dirty="0">
                <a:latin typeface="Calibri" panose="020F0502020204030204" pitchFamily="34" charset="0"/>
                <a:cs typeface="Calibri" panose="020F0502020204030204" pitchFamily="34" charset="0"/>
              </a:rPr>
            </a:br>
            <a:endParaRPr lang="ar-SA" sz="2400" dirty="0">
              <a:latin typeface="Calibri" panose="020F0502020204030204" pitchFamily="34" charset="0"/>
              <a:cs typeface="Calibri" panose="020F0502020204030204" pitchFamily="34" charset="0"/>
            </a:endParaRPr>
          </a:p>
          <a:p>
            <a:pPr marL="342900" indent="-342900">
              <a:lnSpc>
                <a:spcPct val="90000"/>
              </a:lnSpc>
              <a:spcBef>
                <a:spcPts val="1000"/>
              </a:spcBef>
              <a:buFont typeface="Arial" panose="020B0604020202020204" pitchFamily="34" charset="0"/>
              <a:buAutoNum type="arabicParenR"/>
            </a:pPr>
            <a:r>
              <a:rPr lang="ar-SA" sz="2400" dirty="0">
                <a:latin typeface="Calibri" panose="020F0502020204030204" pitchFamily="34" charset="0"/>
                <a:cs typeface="Calibri" panose="020F0502020204030204" pitchFamily="34" charset="0"/>
              </a:rPr>
              <a:t>تقييم اداء ومكافأة الافراد أو عقابهم.</a:t>
            </a:r>
            <a:br>
              <a:rPr lang="ar-SA" sz="2400" dirty="0">
                <a:latin typeface="Calibri" panose="020F0502020204030204" pitchFamily="34" charset="0"/>
                <a:cs typeface="Calibri" panose="020F0502020204030204" pitchFamily="34" charset="0"/>
              </a:rPr>
            </a:br>
            <a:endParaRPr lang="ar-SA" sz="2400" dirty="0">
              <a:latin typeface="Calibri" panose="020F0502020204030204" pitchFamily="34" charset="0"/>
              <a:cs typeface="Calibri" panose="020F0502020204030204" pitchFamily="34" charset="0"/>
            </a:endParaRPr>
          </a:p>
          <a:p>
            <a:pPr marL="342900" indent="-342900">
              <a:lnSpc>
                <a:spcPct val="90000"/>
              </a:lnSpc>
              <a:spcBef>
                <a:spcPts val="1000"/>
              </a:spcBef>
              <a:buFont typeface="Arial" panose="020B0604020202020204" pitchFamily="34" charset="0"/>
              <a:buAutoNum type="arabicParenR"/>
            </a:pPr>
            <a:r>
              <a:rPr lang="ar-SA" sz="2400" dirty="0">
                <a:latin typeface="Calibri" panose="020F0502020204030204" pitchFamily="34" charset="0"/>
                <a:cs typeface="Calibri" panose="020F0502020204030204" pitchFamily="34" charset="0"/>
              </a:rPr>
              <a:t>مراعاة الضغوط المفرطة، حيث يقوم مجلس الادارة والادارة بتقييم الضغوط المرتبطة بتحقيق الأهداف أثناء توزيع المسؤوليات وتطوير مقاييس الأداء.</a:t>
            </a:r>
          </a:p>
        </p:txBody>
      </p:sp>
    </p:spTree>
    <p:extLst>
      <p:ext uri="{BB962C8B-B14F-4D97-AF65-F5344CB8AC3E}">
        <p14:creationId xmlns:p14="http://schemas.microsoft.com/office/powerpoint/2010/main" val="1897694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grpSp>
        <p:nvGrpSpPr>
          <p:cNvPr id="17" name="Google Shape;1007;p29">
            <a:extLst>
              <a:ext uri="{FF2B5EF4-FFF2-40B4-BE49-F238E27FC236}">
                <a16:creationId xmlns:a16="http://schemas.microsoft.com/office/drawing/2014/main" id="{D5516903-6A87-0648-B2A0-E930F32B8BC6}"/>
              </a:ext>
            </a:extLst>
          </p:cNvPr>
          <p:cNvGrpSpPr/>
          <p:nvPr/>
        </p:nvGrpSpPr>
        <p:grpSpPr>
          <a:xfrm>
            <a:off x="3861214" y="1916348"/>
            <a:ext cx="4469571" cy="3972793"/>
            <a:chOff x="6463613" y="2470775"/>
            <a:chExt cx="1245425" cy="1107000"/>
          </a:xfrm>
        </p:grpSpPr>
        <p:sp>
          <p:nvSpPr>
            <p:cNvPr id="18" name="Google Shape;1008;p29">
              <a:extLst>
                <a:ext uri="{FF2B5EF4-FFF2-40B4-BE49-F238E27FC236}">
                  <a16:creationId xmlns:a16="http://schemas.microsoft.com/office/drawing/2014/main" id="{E807B52B-ACF4-0642-BCF4-0C78247641D6}"/>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4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3200" b="1" dirty="0">
                <a:latin typeface="Calibri" panose="020F0502020204030204" pitchFamily="34" charset="0"/>
                <a:cs typeface="Calibri" panose="020F0502020204030204" pitchFamily="34" charset="0"/>
              </a:endParaRPr>
            </a:p>
          </p:txBody>
        </p:sp>
        <p:sp>
          <p:nvSpPr>
            <p:cNvPr id="19" name="Google Shape;1009;p29">
              <a:extLst>
                <a:ext uri="{FF2B5EF4-FFF2-40B4-BE49-F238E27FC236}">
                  <a16:creationId xmlns:a16="http://schemas.microsoft.com/office/drawing/2014/main" id="{0E4EABF2-1AEE-614A-8261-EB02454C272A}"/>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0;p29">
              <a:extLst>
                <a:ext uri="{FF2B5EF4-FFF2-40B4-BE49-F238E27FC236}">
                  <a16:creationId xmlns:a16="http://schemas.microsoft.com/office/drawing/2014/main" id="{67346AAA-C2B6-234C-8963-1A057BF24597}"/>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1;p29">
              <a:extLst>
                <a:ext uri="{FF2B5EF4-FFF2-40B4-BE49-F238E27FC236}">
                  <a16:creationId xmlns:a16="http://schemas.microsoft.com/office/drawing/2014/main" id="{4ABC51D9-3411-1E4B-B474-6636FD227576}"/>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2" name="Google Shape;1012;p29">
              <a:extLst>
                <a:ext uri="{FF2B5EF4-FFF2-40B4-BE49-F238E27FC236}">
                  <a16:creationId xmlns:a16="http://schemas.microsoft.com/office/drawing/2014/main" id="{130AAE73-C252-C844-AF42-D6EE83C07A59}"/>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Tree>
    <p:extLst>
      <p:ext uri="{BB962C8B-B14F-4D97-AF65-F5344CB8AC3E}">
        <p14:creationId xmlns:p14="http://schemas.microsoft.com/office/powerpoint/2010/main" val="8159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028824"/>
            <a:ext cx="10847386" cy="4386264"/>
          </a:xfrm>
        </p:spPr>
        <p:txBody>
          <a:bodyPr anchor="ctr">
            <a:normAutofit/>
          </a:bodyPr>
          <a:lstStyle/>
          <a:p>
            <a:pPr algn="ctr">
              <a:defRPr/>
            </a:pPr>
            <a:r>
              <a:rPr lang="en-US" sz="4000" dirty="0">
                <a:solidFill>
                  <a:srgbClr val="C00000"/>
                </a:solidFill>
                <a:latin typeface="Calibri" panose="020F0502020204030204" pitchFamily="34" charset="0"/>
                <a:cs typeface="Calibri" panose="020F0502020204030204" pitchFamily="34" charset="0"/>
              </a:rPr>
              <a:t/>
            </a:r>
            <a:br>
              <a:rPr lang="en-US" sz="4000" dirty="0">
                <a:solidFill>
                  <a:srgbClr val="C00000"/>
                </a:solidFill>
                <a:latin typeface="Calibri" panose="020F0502020204030204" pitchFamily="34" charset="0"/>
                <a:cs typeface="Calibri" panose="020F0502020204030204" pitchFamily="34" charset="0"/>
              </a:rPr>
            </a:br>
            <a:r>
              <a:rPr lang="en-US" sz="4000" dirty="0">
                <a:solidFill>
                  <a:srgbClr val="C00000"/>
                </a:solidFill>
                <a:latin typeface="Calibri" panose="020F0502020204030204" pitchFamily="34" charset="0"/>
                <a:cs typeface="Calibri" panose="020F0502020204030204" pitchFamily="34" charset="0"/>
              </a:rPr>
              <a:t/>
            </a:r>
            <a:br>
              <a:rPr lang="en-US" sz="4000" dirty="0">
                <a:solidFill>
                  <a:srgbClr val="C00000"/>
                </a:solidFill>
                <a:latin typeface="Calibri" panose="020F0502020204030204" pitchFamily="34" charset="0"/>
                <a:cs typeface="Calibri" panose="020F0502020204030204" pitchFamily="34" charset="0"/>
              </a:rPr>
            </a:br>
            <a:r>
              <a:rPr lang="ar-SA" sz="4000" dirty="0">
                <a:solidFill>
                  <a:srgbClr val="C00000"/>
                </a:solidFill>
                <a:latin typeface="Calibri" panose="020F0502020204030204" pitchFamily="34" charset="0"/>
                <a:cs typeface="Calibri" panose="020F0502020204030204" pitchFamily="34" charset="0"/>
              </a:rPr>
              <a:t>هل يمكن لنظام الرقابة الداخلية أن يعطي تأكيد مطلق بتحقيق أهداف إدارة المنشأة التي تم التخطيط لها ؟ ولماذا ؟</a:t>
            </a:r>
            <a:endParaRPr lang="ar-SA" sz="40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endParaRPr lang="ar-SA" sz="4000" dirty="0">
              <a:latin typeface="Calibri" panose="020F0502020204030204" pitchFamily="34" charset="0"/>
              <a:cs typeface="Calibri" panose="020F0502020204030204" pitchFamily="34" charset="0"/>
            </a:endParaRPr>
          </a:p>
        </p:txBody>
      </p:sp>
      <p:pic>
        <p:nvPicPr>
          <p:cNvPr id="4" name="صورة 3">
            <a:extLst>
              <a:ext uri="{FF2B5EF4-FFF2-40B4-BE49-F238E27FC236}">
                <a16:creationId xmlns:a16="http://schemas.microsoft.com/office/drawing/2014/main" id="{6ABB2AFE-FB91-1A4A-A238-D7158F432D8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4761420" y="962315"/>
            <a:ext cx="2669159" cy="2669159"/>
          </a:xfrm>
          <a:prstGeom prst="rect">
            <a:avLst/>
          </a:prstGeom>
        </p:spPr>
      </p:pic>
      <p:pic>
        <p:nvPicPr>
          <p:cNvPr id="7" name="صورة 6">
            <a:extLst>
              <a:ext uri="{FF2B5EF4-FFF2-40B4-BE49-F238E27FC236}">
                <a16:creationId xmlns:a16="http://schemas.microsoft.com/office/drawing/2014/main" id="{1EEC86B7-9295-8A43-888E-1035E05CD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999" y="5272088"/>
            <a:ext cx="1778000" cy="1143000"/>
          </a:xfrm>
          <a:prstGeom prst="rect">
            <a:avLst/>
          </a:prstGeom>
        </p:spPr>
      </p:pic>
      <p:pic>
        <p:nvPicPr>
          <p:cNvPr id="9" name="صورة 8">
            <a:extLst>
              <a:ext uri="{FF2B5EF4-FFF2-40B4-BE49-F238E27FC236}">
                <a16:creationId xmlns:a16="http://schemas.microsoft.com/office/drawing/2014/main" id="{23F940D1-AE6A-6641-84C0-E6CD7F098C24}"/>
              </a:ext>
            </a:extLst>
          </p:cNvPr>
          <p:cNvPicPr>
            <a:picLocks noChangeAspect="1"/>
          </p:cNvPicPr>
          <p:nvPr/>
        </p:nvPicPr>
        <p:blipFill rotWithShape="1">
          <a:blip r:embed="rId5">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64864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321713" y="1003239"/>
            <a:ext cx="11395890" cy="4401205"/>
          </a:xfrm>
          <a:prstGeom prst="rect">
            <a:avLst/>
          </a:prstGeom>
        </p:spPr>
        <p:txBody>
          <a:bodyPr wrap="square">
            <a:spAutoFit/>
          </a:bodyPr>
          <a:lstStyle/>
          <a:p>
            <a:endParaRPr lang="ar-SA" sz="2800" dirty="0">
              <a:latin typeface="Calibri" panose="020F0502020204030204" pitchFamily="34" charset="0"/>
              <a:cs typeface="Calibri" panose="020F0502020204030204" pitchFamily="34" charset="0"/>
            </a:endParaRPr>
          </a:p>
          <a:p>
            <a:endParaRPr lang="ar-SA" sz="2800" dirty="0">
              <a:latin typeface="Calibri" panose="020F0502020204030204" pitchFamily="34" charset="0"/>
              <a:cs typeface="Calibri" panose="020F0502020204030204" pitchFamily="34" charset="0"/>
            </a:endParaRPr>
          </a:p>
          <a:p>
            <a:r>
              <a:rPr lang="ar-SA" sz="2800" dirty="0">
                <a:latin typeface="Calibri" panose="020F0502020204030204" pitchFamily="34" charset="0"/>
                <a:cs typeface="Calibri" panose="020F0502020204030204" pitchFamily="34" charset="0"/>
              </a:rPr>
              <a:t>يقصد بها قيام الإدارة بتحديد وتحليل المخاطر المحتملة التي قد تؤثر على تحقيق الأهداف والغايات المطلوبة، وتحديد الطريقة التي ينبغي من خلالها إدارة تلك المخاطر. </a:t>
            </a:r>
          </a:p>
          <a:p>
            <a:r>
              <a:rPr lang="ar-SA" sz="2800" dirty="0">
                <a:latin typeface="Calibri" panose="020F0502020204030204" pitchFamily="34" charset="0"/>
                <a:cs typeface="Calibri" panose="020F0502020204030204" pitchFamily="34" charset="0"/>
              </a:rPr>
              <a:t>تحتوي تقييم المخاطر على مجموعة من المبادئ وهي:</a:t>
            </a:r>
            <a:br>
              <a:rPr lang="ar-SA" sz="2800" dirty="0">
                <a:latin typeface="Calibri" panose="020F0502020204030204" pitchFamily="34" charset="0"/>
                <a:cs typeface="Calibri" panose="020F0502020204030204" pitchFamily="34" charset="0"/>
              </a:rPr>
            </a:br>
            <a:endParaRPr lang="ar-SA" sz="2800" dirty="0">
              <a:latin typeface="Calibri" panose="020F0502020204030204" pitchFamily="34" charset="0"/>
              <a:cs typeface="Calibri" panose="020F0502020204030204" pitchFamily="34" charset="0"/>
            </a:endParaRPr>
          </a:p>
          <a:p>
            <a:r>
              <a:rPr lang="ar-SA" sz="2800" b="1" dirty="0">
                <a:solidFill>
                  <a:srgbClr val="127BBF"/>
                </a:solidFill>
                <a:latin typeface="Calibri" panose="020F0502020204030204" pitchFamily="34" charset="0"/>
                <a:cs typeface="Calibri" panose="020F0502020204030204" pitchFamily="34" charset="0"/>
              </a:rPr>
              <a:t>أولا: </a:t>
            </a:r>
            <a:r>
              <a:rPr lang="ar-SA" sz="2800" dirty="0">
                <a:latin typeface="Calibri" panose="020F0502020204030204" pitchFamily="34" charset="0"/>
                <a:cs typeface="Calibri" panose="020F0502020204030204" pitchFamily="34" charset="0"/>
              </a:rPr>
              <a:t>على الجهة تحديد أهدافها بشكل واضح لتتمكن من تقييم المخاطر الخاصة بها.</a:t>
            </a:r>
          </a:p>
          <a:p>
            <a:r>
              <a:rPr lang="ar-SA" sz="2800" b="1" dirty="0">
                <a:solidFill>
                  <a:srgbClr val="127BBF"/>
                </a:solidFill>
                <a:latin typeface="Calibri" panose="020F0502020204030204" pitchFamily="34" charset="0"/>
                <a:cs typeface="Calibri" panose="020F0502020204030204" pitchFamily="34" charset="0"/>
              </a:rPr>
              <a:t>ثانيا: </a:t>
            </a:r>
            <a:r>
              <a:rPr lang="ar-SA" sz="2800" dirty="0">
                <a:latin typeface="Calibri" panose="020F0502020204030204" pitchFamily="34" charset="0"/>
                <a:cs typeface="Calibri" panose="020F0502020204030204" pitchFamily="34" charset="0"/>
              </a:rPr>
              <a:t>على الجهة تحديد المخاطر التي تواجه تحقيق الاهداف وتحليلها، وتحديد كيف يتم ادارتها.</a:t>
            </a:r>
          </a:p>
          <a:p>
            <a:r>
              <a:rPr lang="ar-SA" sz="2800" b="1" dirty="0">
                <a:solidFill>
                  <a:srgbClr val="127BBF"/>
                </a:solidFill>
                <a:latin typeface="Calibri" panose="020F0502020204030204" pitchFamily="34" charset="0"/>
                <a:cs typeface="Calibri" panose="020F0502020204030204" pitchFamily="34" charset="0"/>
              </a:rPr>
              <a:t>ثالثا: </a:t>
            </a:r>
            <a:r>
              <a:rPr lang="ar-SA" sz="2800" dirty="0">
                <a:latin typeface="Calibri" panose="020F0502020204030204" pitchFamily="34" charset="0"/>
                <a:cs typeface="Calibri" panose="020F0502020204030204" pitchFamily="34" charset="0"/>
              </a:rPr>
              <a:t>على الجهة الاخذ بالاعتبار احتمالية حدوث الاحتيال اثناء تقييم المخاطر.</a:t>
            </a:r>
          </a:p>
          <a:p>
            <a:r>
              <a:rPr lang="ar-SA" sz="2800" b="1" dirty="0">
                <a:solidFill>
                  <a:srgbClr val="127BBF"/>
                </a:solidFill>
                <a:latin typeface="Calibri" panose="020F0502020204030204" pitchFamily="34" charset="0"/>
                <a:cs typeface="Calibri" panose="020F0502020204030204" pitchFamily="34" charset="0"/>
              </a:rPr>
              <a:t>رابعا: </a:t>
            </a:r>
            <a:r>
              <a:rPr lang="ar-SA" sz="2800" dirty="0">
                <a:latin typeface="Calibri" panose="020F0502020204030204" pitchFamily="34" charset="0"/>
                <a:cs typeface="Calibri" panose="020F0502020204030204" pitchFamily="34" charset="0"/>
              </a:rPr>
              <a:t>على الجهة تحديد التغيرات التي قد يكون لها أثر هام على نظام الرقابة الداخلية.</a:t>
            </a:r>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pic>
        <p:nvPicPr>
          <p:cNvPr id="10" name="صورة 9">
            <a:extLst>
              <a:ext uri="{FF2B5EF4-FFF2-40B4-BE49-F238E27FC236}">
                <a16:creationId xmlns:a16="http://schemas.microsoft.com/office/drawing/2014/main" id="{4A606937-B4E2-3A41-8700-46D93B1D2F57}"/>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329097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689547" y="1003256"/>
            <a:ext cx="10749225" cy="4401205"/>
          </a:xfrm>
          <a:prstGeom prst="rect">
            <a:avLst/>
          </a:prstGeom>
        </p:spPr>
        <p:txBody>
          <a:bodyPr wrap="square">
            <a:spAutoFit/>
          </a:bodyPr>
          <a:lstStyle/>
          <a:p>
            <a:r>
              <a:rPr lang="ar-SA" sz="2800" b="1" dirty="0">
                <a:solidFill>
                  <a:srgbClr val="267397"/>
                </a:solidFill>
                <a:latin typeface="Calibri" panose="020F0502020204030204" pitchFamily="34" charset="0"/>
                <a:cs typeface="Calibri" panose="020F0502020204030204" pitchFamily="34" charset="0"/>
              </a:rPr>
              <a:t>أولا: </a:t>
            </a:r>
            <a:r>
              <a:rPr lang="ar-SA" sz="2800" b="1" dirty="0">
                <a:latin typeface="Calibri" panose="020F0502020204030204" pitchFamily="34" charset="0"/>
                <a:cs typeface="Calibri" panose="020F0502020204030204" pitchFamily="34" charset="0"/>
              </a:rPr>
              <a:t>على الجهة تحديد أهدافها بشكل واضح لتتمكن من تقييم مخاطرها.</a:t>
            </a:r>
          </a:p>
          <a:p>
            <a:endParaRPr lang="ar-SA" sz="2800" b="1" dirty="0">
              <a:latin typeface="Calibri" panose="020F0502020204030204" pitchFamily="34" charset="0"/>
              <a:cs typeface="Calibri" panose="020F0502020204030204" pitchFamily="34" charset="0"/>
            </a:endParaRPr>
          </a:p>
          <a:p>
            <a:r>
              <a:rPr lang="ar-SA" sz="2800" b="1" dirty="0">
                <a:latin typeface="Calibri" panose="020F0502020204030204" pitchFamily="34" charset="0"/>
                <a:cs typeface="Calibri" panose="020F0502020204030204" pitchFamily="34" charset="0"/>
              </a:rPr>
              <a:t/>
            </a:r>
            <a:br>
              <a:rPr lang="ar-SA" sz="2800" b="1" dirty="0">
                <a:latin typeface="Calibri" panose="020F0502020204030204" pitchFamily="34" charset="0"/>
                <a:cs typeface="Calibri" panose="020F0502020204030204" pitchFamily="34" charset="0"/>
              </a:rPr>
            </a:br>
            <a:endParaRPr lang="ar-SA" sz="2800" b="1" dirty="0">
              <a:latin typeface="Calibri" panose="020F0502020204030204" pitchFamily="34" charset="0"/>
              <a:cs typeface="Calibri" panose="020F0502020204030204" pitchFamily="34" charset="0"/>
            </a:endParaRPr>
          </a:p>
          <a:p>
            <a:endParaRPr lang="ar-SA" sz="2800" b="1" dirty="0">
              <a:latin typeface="Calibri" panose="020F0502020204030204" pitchFamily="34" charset="0"/>
              <a:cs typeface="Calibri" panose="020F0502020204030204" pitchFamily="34" charset="0"/>
            </a:endParaRPr>
          </a:p>
          <a:p>
            <a:endParaRPr lang="ar-SA" sz="2800" b="1" dirty="0">
              <a:latin typeface="Calibri" panose="020F0502020204030204" pitchFamily="34" charset="0"/>
              <a:cs typeface="Calibri" panose="020F0502020204030204" pitchFamily="34" charset="0"/>
            </a:endParaRPr>
          </a:p>
          <a:p>
            <a:endParaRPr lang="ar-SA" sz="2800" b="1" dirty="0">
              <a:latin typeface="Calibri" panose="020F0502020204030204" pitchFamily="34" charset="0"/>
              <a:cs typeface="Calibri" panose="020F0502020204030204" pitchFamily="34" charset="0"/>
            </a:endParaRPr>
          </a:p>
          <a:p>
            <a:r>
              <a:rPr lang="ar-SA" sz="2800" dirty="0">
                <a:latin typeface="Calibri" panose="020F0502020204030204" pitchFamily="34" charset="0"/>
                <a:cs typeface="Calibri" panose="020F0502020204030204" pitchFamily="34" charset="0"/>
              </a:rPr>
              <a:t>تحديد المخاطر يعتمد على تحديد الأهداف، لذلك على الادارة البدء بوضع لائحة بالمخاطر التي تهدد تحقيق الأهداف.</a:t>
            </a:r>
          </a:p>
          <a:p>
            <a:endParaRPr lang="ar-SA" sz="2800" b="1" dirty="0">
              <a:latin typeface="Calibri" panose="020F0502020204030204" pitchFamily="34" charset="0"/>
              <a:cs typeface="Calibri" panose="020F0502020204030204" pitchFamily="34" charset="0"/>
            </a:endParaRPr>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Tree>
    <p:extLst>
      <p:ext uri="{BB962C8B-B14F-4D97-AF65-F5344CB8AC3E}">
        <p14:creationId xmlns:p14="http://schemas.microsoft.com/office/powerpoint/2010/main" val="2526574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689547" y="1003256"/>
            <a:ext cx="10749225" cy="3539430"/>
          </a:xfrm>
          <a:prstGeom prst="rect">
            <a:avLst/>
          </a:prstGeom>
        </p:spPr>
        <p:txBody>
          <a:bodyPr wrap="square">
            <a:spAutoFit/>
          </a:bodyPr>
          <a:lstStyle/>
          <a:p>
            <a:r>
              <a:rPr lang="ar-SA" sz="2800" b="1" dirty="0">
                <a:solidFill>
                  <a:srgbClr val="267397"/>
                </a:solidFill>
                <a:latin typeface="Calibri" panose="020F0502020204030204" pitchFamily="34" charset="0"/>
                <a:cs typeface="Calibri" panose="020F0502020204030204" pitchFamily="34" charset="0"/>
              </a:rPr>
              <a:t>ثانيا: </a:t>
            </a:r>
            <a:r>
              <a:rPr lang="ar-SA" sz="2800" b="1" dirty="0">
                <a:latin typeface="Calibri" panose="020F0502020204030204" pitchFamily="34" charset="0"/>
                <a:cs typeface="Calibri" panose="020F0502020204030204" pitchFamily="34" charset="0"/>
              </a:rPr>
              <a:t>على الجهة تحديد المخاطر التي تواجه تحقيق الاهداف وتحليلها، </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وتحديد كيف يتم ادارتها.</a:t>
            </a:r>
          </a:p>
          <a:p>
            <a:endParaRPr lang="ar-SA" sz="2800" b="1" dirty="0">
              <a:latin typeface="Calibri" panose="020F0502020204030204" pitchFamily="34" charset="0"/>
              <a:cs typeface="Calibri" panose="020F0502020204030204" pitchFamily="34" charset="0"/>
            </a:endParaRPr>
          </a:p>
          <a:p>
            <a:r>
              <a:rPr lang="ar-SA" sz="2800" b="1" dirty="0">
                <a:latin typeface="Calibri" panose="020F0502020204030204" pitchFamily="34" charset="0"/>
                <a:cs typeface="Calibri" panose="020F0502020204030204" pitchFamily="34" charset="0"/>
              </a:rPr>
              <a:t/>
            </a:r>
            <a:br>
              <a:rPr lang="ar-SA" sz="2800" b="1" dirty="0">
                <a:latin typeface="Calibri" panose="020F0502020204030204" pitchFamily="34" charset="0"/>
                <a:cs typeface="Calibri" panose="020F0502020204030204" pitchFamily="34" charset="0"/>
              </a:rPr>
            </a:br>
            <a:endParaRPr lang="ar-SA" sz="2800" b="1" dirty="0">
              <a:latin typeface="Calibri" panose="020F0502020204030204" pitchFamily="34" charset="0"/>
              <a:cs typeface="Calibri" panose="020F0502020204030204" pitchFamily="34" charset="0"/>
            </a:endParaRPr>
          </a:p>
          <a:p>
            <a:endParaRPr lang="ar-SA" sz="2800" b="1" dirty="0">
              <a:latin typeface="Calibri" panose="020F0502020204030204" pitchFamily="34" charset="0"/>
              <a:cs typeface="Calibri" panose="020F0502020204030204" pitchFamily="34" charset="0"/>
            </a:endParaRPr>
          </a:p>
          <a:p>
            <a:endParaRPr lang="ar-SA" sz="2800" b="1" dirty="0">
              <a:latin typeface="Calibri" panose="020F0502020204030204" pitchFamily="34" charset="0"/>
              <a:cs typeface="Calibri" panose="020F0502020204030204" pitchFamily="34" charset="0"/>
            </a:endParaRPr>
          </a:p>
          <a:p>
            <a:endParaRPr lang="ar-SA" sz="2800" b="1" dirty="0">
              <a:latin typeface="Calibri" panose="020F0502020204030204" pitchFamily="34" charset="0"/>
              <a:cs typeface="Calibri" panose="020F0502020204030204" pitchFamily="34" charset="0"/>
            </a:endParaRPr>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pSp>
        <p:nvGrpSpPr>
          <p:cNvPr id="10" name="مجموعة 9">
            <a:extLst>
              <a:ext uri="{FF2B5EF4-FFF2-40B4-BE49-F238E27FC236}">
                <a16:creationId xmlns:a16="http://schemas.microsoft.com/office/drawing/2014/main" id="{2107B0B4-C027-1747-9F22-75A9486CABDC}"/>
              </a:ext>
            </a:extLst>
          </p:cNvPr>
          <p:cNvGrpSpPr/>
          <p:nvPr/>
        </p:nvGrpSpPr>
        <p:grpSpPr>
          <a:xfrm>
            <a:off x="1765697" y="3161175"/>
            <a:ext cx="8444610" cy="3531849"/>
            <a:chOff x="1381527" y="2922126"/>
            <a:chExt cx="9069595" cy="3793241"/>
          </a:xfrm>
        </p:grpSpPr>
        <p:grpSp>
          <p:nvGrpSpPr>
            <p:cNvPr id="11" name="Group 130">
              <a:extLst>
                <a:ext uri="{FF2B5EF4-FFF2-40B4-BE49-F238E27FC236}">
                  <a16:creationId xmlns:a16="http://schemas.microsoft.com/office/drawing/2014/main" id="{4541A288-D736-AB47-86B8-DA47819F45C8}"/>
                </a:ext>
              </a:extLst>
            </p:cNvPr>
            <p:cNvGrpSpPr/>
            <p:nvPr/>
          </p:nvGrpSpPr>
          <p:grpSpPr>
            <a:xfrm>
              <a:off x="9205436" y="5295029"/>
              <a:ext cx="1245686" cy="1245686"/>
              <a:chOff x="-54398" y="1532764"/>
              <a:chExt cx="1855087" cy="1855087"/>
            </a:xfrm>
          </p:grpSpPr>
          <p:sp>
            <p:nvSpPr>
              <p:cNvPr id="44" name="Oval 131">
                <a:extLst>
                  <a:ext uri="{FF2B5EF4-FFF2-40B4-BE49-F238E27FC236}">
                    <a16:creationId xmlns:a16="http://schemas.microsoft.com/office/drawing/2014/main" id="{61292BEE-A68D-284A-B887-8A9128ECDE16}"/>
                  </a:ext>
                </a:extLst>
              </p:cNvPr>
              <p:cNvSpPr/>
              <p:nvPr/>
            </p:nvSpPr>
            <p:spPr>
              <a:xfrm>
                <a:off x="-54398" y="1532764"/>
                <a:ext cx="1855087" cy="1855087"/>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5" name="Oval 132">
                <a:extLst>
                  <a:ext uri="{FF2B5EF4-FFF2-40B4-BE49-F238E27FC236}">
                    <a16:creationId xmlns:a16="http://schemas.microsoft.com/office/drawing/2014/main" id="{E730FFEB-3B8B-684F-85F1-2286ED31AB50}"/>
                  </a:ext>
                </a:extLst>
              </p:cNvPr>
              <p:cNvSpPr/>
              <p:nvPr/>
            </p:nvSpPr>
            <p:spPr>
              <a:xfrm>
                <a:off x="99688" y="1681672"/>
                <a:ext cx="1546916" cy="154691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lumMod val="60000"/>
                      <a:lumOff val="40000"/>
                    </a:schemeClr>
                  </a:solidFill>
                </a:endParaRPr>
              </a:p>
            </p:txBody>
          </p:sp>
          <p:sp>
            <p:nvSpPr>
              <p:cNvPr id="46" name="Oval 133">
                <a:extLst>
                  <a:ext uri="{FF2B5EF4-FFF2-40B4-BE49-F238E27FC236}">
                    <a16:creationId xmlns:a16="http://schemas.microsoft.com/office/drawing/2014/main" id="{6AE16837-27E4-F64F-8634-722CC897632E}"/>
                  </a:ext>
                </a:extLst>
              </p:cNvPr>
              <p:cNvSpPr/>
              <p:nvPr/>
            </p:nvSpPr>
            <p:spPr>
              <a:xfrm>
                <a:off x="242327" y="1824313"/>
                <a:ext cx="1261635" cy="12616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2" name="Group 129">
              <a:extLst>
                <a:ext uri="{FF2B5EF4-FFF2-40B4-BE49-F238E27FC236}">
                  <a16:creationId xmlns:a16="http://schemas.microsoft.com/office/drawing/2014/main" id="{FB76EB94-FBC1-DE4C-AA20-3148651A91E7}"/>
                </a:ext>
              </a:extLst>
            </p:cNvPr>
            <p:cNvGrpSpPr/>
            <p:nvPr/>
          </p:nvGrpSpPr>
          <p:grpSpPr>
            <a:xfrm>
              <a:off x="1381527" y="2981311"/>
              <a:ext cx="1245686" cy="1245686"/>
              <a:chOff x="-54398" y="1506879"/>
              <a:chExt cx="1855087" cy="1855087"/>
            </a:xfrm>
          </p:grpSpPr>
          <p:sp>
            <p:nvSpPr>
              <p:cNvPr id="41" name="Oval 127">
                <a:extLst>
                  <a:ext uri="{FF2B5EF4-FFF2-40B4-BE49-F238E27FC236}">
                    <a16:creationId xmlns:a16="http://schemas.microsoft.com/office/drawing/2014/main" id="{AA78A4D0-505D-AA4A-89F5-6E2484407740}"/>
                  </a:ext>
                </a:extLst>
              </p:cNvPr>
              <p:cNvSpPr/>
              <p:nvPr/>
            </p:nvSpPr>
            <p:spPr>
              <a:xfrm>
                <a:off x="-54398" y="1506879"/>
                <a:ext cx="1855087" cy="1855087"/>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Oval 126">
                <a:extLst>
                  <a:ext uri="{FF2B5EF4-FFF2-40B4-BE49-F238E27FC236}">
                    <a16:creationId xmlns:a16="http://schemas.microsoft.com/office/drawing/2014/main" id="{4DA1CC3E-2A9B-3949-820F-43E86022F03A}"/>
                  </a:ext>
                </a:extLst>
              </p:cNvPr>
              <p:cNvSpPr/>
              <p:nvPr/>
            </p:nvSpPr>
            <p:spPr>
              <a:xfrm>
                <a:off x="99687" y="1660964"/>
                <a:ext cx="1546916" cy="154691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lumMod val="60000"/>
                      <a:lumOff val="40000"/>
                    </a:schemeClr>
                  </a:solidFill>
                </a:endParaRPr>
              </a:p>
            </p:txBody>
          </p:sp>
          <p:sp>
            <p:nvSpPr>
              <p:cNvPr id="43" name="Oval 125">
                <a:extLst>
                  <a:ext uri="{FF2B5EF4-FFF2-40B4-BE49-F238E27FC236}">
                    <a16:creationId xmlns:a16="http://schemas.microsoft.com/office/drawing/2014/main" id="{9DFD2677-2D80-D44D-8A6A-DC4E9B2EFDF4}"/>
                  </a:ext>
                </a:extLst>
              </p:cNvPr>
              <p:cNvSpPr/>
              <p:nvPr/>
            </p:nvSpPr>
            <p:spPr>
              <a:xfrm>
                <a:off x="242328" y="1803605"/>
                <a:ext cx="1261635" cy="12616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pic>
          <p:nvPicPr>
            <p:cNvPr id="13" name="Picture 85">
              <a:extLst>
                <a:ext uri="{FF2B5EF4-FFF2-40B4-BE49-F238E27FC236}">
                  <a16:creationId xmlns:a16="http://schemas.microsoft.com/office/drawing/2014/main" id="{6FD1285F-8ABD-E54F-B06E-A29D1F82BDCC}"/>
                </a:ext>
              </a:extLst>
            </p:cNvPr>
            <p:cNvPicPr>
              <a:picLocks/>
            </p:cNvPicPr>
            <p:nvPr/>
          </p:nvPicPr>
          <p:blipFill>
            <a:blip r:embed="rId2">
              <a:alphaModFix amt="47000"/>
            </a:blip>
            <a:stretch>
              <a:fillRect/>
            </a:stretch>
          </p:blipFill>
          <p:spPr>
            <a:xfrm rot="6005027">
              <a:off x="5159689" y="4669533"/>
              <a:ext cx="2247210" cy="782058"/>
            </a:xfrm>
            <a:prstGeom prst="rect">
              <a:avLst/>
            </a:prstGeom>
          </p:spPr>
        </p:pic>
        <p:pic>
          <p:nvPicPr>
            <p:cNvPr id="14" name="Picture 84">
              <a:extLst>
                <a:ext uri="{FF2B5EF4-FFF2-40B4-BE49-F238E27FC236}">
                  <a16:creationId xmlns:a16="http://schemas.microsoft.com/office/drawing/2014/main" id="{2D823A6A-E16D-E049-9CA0-A15D3ABA8C24}"/>
                </a:ext>
              </a:extLst>
            </p:cNvPr>
            <p:cNvPicPr>
              <a:picLocks/>
            </p:cNvPicPr>
            <p:nvPr/>
          </p:nvPicPr>
          <p:blipFill>
            <a:blip r:embed="rId2">
              <a:alphaModFix amt="47000"/>
            </a:blip>
            <a:stretch>
              <a:fillRect/>
            </a:stretch>
          </p:blipFill>
          <p:spPr>
            <a:xfrm rot="4384197">
              <a:off x="2744196" y="3982645"/>
              <a:ext cx="2903095" cy="782058"/>
            </a:xfrm>
            <a:prstGeom prst="rect">
              <a:avLst/>
            </a:prstGeom>
          </p:spPr>
        </p:pic>
        <p:pic>
          <p:nvPicPr>
            <p:cNvPr id="15" name="Picture 83">
              <a:extLst>
                <a:ext uri="{FF2B5EF4-FFF2-40B4-BE49-F238E27FC236}">
                  <a16:creationId xmlns:a16="http://schemas.microsoft.com/office/drawing/2014/main" id="{5716CA38-621B-F147-80AE-066D439729DD}"/>
                </a:ext>
              </a:extLst>
            </p:cNvPr>
            <p:cNvPicPr>
              <a:picLocks/>
            </p:cNvPicPr>
            <p:nvPr/>
          </p:nvPicPr>
          <p:blipFill>
            <a:blip r:embed="rId2">
              <a:alphaModFix amt="47000"/>
            </a:blip>
            <a:stretch>
              <a:fillRect/>
            </a:stretch>
          </p:blipFill>
          <p:spPr>
            <a:xfrm rot="4384197">
              <a:off x="6824082" y="3982645"/>
              <a:ext cx="2903095" cy="782058"/>
            </a:xfrm>
            <a:prstGeom prst="rect">
              <a:avLst/>
            </a:prstGeom>
          </p:spPr>
        </p:pic>
        <p:pic>
          <p:nvPicPr>
            <p:cNvPr id="22" name="Picture 78">
              <a:extLst>
                <a:ext uri="{FF2B5EF4-FFF2-40B4-BE49-F238E27FC236}">
                  <a16:creationId xmlns:a16="http://schemas.microsoft.com/office/drawing/2014/main" id="{965DDB8B-9F25-A64C-A2DD-DE94ACB5BA7F}"/>
                </a:ext>
              </a:extLst>
            </p:cNvPr>
            <p:cNvPicPr>
              <a:picLocks/>
            </p:cNvPicPr>
            <p:nvPr/>
          </p:nvPicPr>
          <p:blipFill>
            <a:blip r:embed="rId2">
              <a:alphaModFix amt="47000"/>
            </a:blip>
            <a:stretch>
              <a:fillRect/>
            </a:stretch>
          </p:blipFill>
          <p:spPr>
            <a:xfrm>
              <a:off x="3042846" y="6307573"/>
              <a:ext cx="3862155" cy="407794"/>
            </a:xfrm>
            <a:prstGeom prst="rect">
              <a:avLst/>
            </a:prstGeom>
          </p:spPr>
        </p:pic>
        <p:pic>
          <p:nvPicPr>
            <p:cNvPr id="23" name="Picture 79">
              <a:extLst>
                <a:ext uri="{FF2B5EF4-FFF2-40B4-BE49-F238E27FC236}">
                  <a16:creationId xmlns:a16="http://schemas.microsoft.com/office/drawing/2014/main" id="{04EA9CC4-E619-4048-86C7-91E16B9AD162}"/>
                </a:ext>
              </a:extLst>
            </p:cNvPr>
            <p:cNvPicPr>
              <a:picLocks/>
            </p:cNvPicPr>
            <p:nvPr/>
          </p:nvPicPr>
          <p:blipFill>
            <a:blip r:embed="rId2">
              <a:alphaModFix amt="47000"/>
            </a:blip>
            <a:stretch>
              <a:fillRect/>
            </a:stretch>
          </p:blipFill>
          <p:spPr>
            <a:xfrm>
              <a:off x="7514858" y="6307573"/>
              <a:ext cx="2682048" cy="407794"/>
            </a:xfrm>
            <a:prstGeom prst="rect">
              <a:avLst/>
            </a:prstGeom>
          </p:spPr>
        </p:pic>
        <p:grpSp>
          <p:nvGrpSpPr>
            <p:cNvPr id="24" name="Group 10">
              <a:extLst>
                <a:ext uri="{FF2B5EF4-FFF2-40B4-BE49-F238E27FC236}">
                  <a16:creationId xmlns:a16="http://schemas.microsoft.com/office/drawing/2014/main" id="{29B2791E-EFA6-2749-9F38-208FD7B843F1}"/>
                </a:ext>
              </a:extLst>
            </p:cNvPr>
            <p:cNvGrpSpPr/>
            <p:nvPr/>
          </p:nvGrpSpPr>
          <p:grpSpPr>
            <a:xfrm>
              <a:off x="2015234" y="2978901"/>
              <a:ext cx="7800590" cy="3566147"/>
              <a:chOff x="1930400" y="2171699"/>
              <a:chExt cx="20510500" cy="9376658"/>
            </a:xfrm>
          </p:grpSpPr>
          <p:sp>
            <p:nvSpPr>
              <p:cNvPr id="34" name="Shape">
                <a:extLst>
                  <a:ext uri="{FF2B5EF4-FFF2-40B4-BE49-F238E27FC236}">
                    <a16:creationId xmlns:a16="http://schemas.microsoft.com/office/drawing/2014/main" id="{D766F14E-D7AE-FE49-AAB0-36770B3727E6}"/>
                  </a:ext>
                </a:extLst>
              </p:cNvPr>
              <p:cNvSpPr/>
              <p:nvPr/>
            </p:nvSpPr>
            <p:spPr>
              <a:xfrm>
                <a:off x="10845799" y="5461000"/>
                <a:ext cx="2679701" cy="2936069"/>
              </a:xfrm>
              <a:custGeom>
                <a:avLst/>
                <a:gdLst/>
                <a:ahLst/>
                <a:cxnLst>
                  <a:cxn ang="0">
                    <a:pos x="wd2" y="hd2"/>
                  </a:cxn>
                  <a:cxn ang="5400000">
                    <a:pos x="wd2" y="hd2"/>
                  </a:cxn>
                  <a:cxn ang="10800000">
                    <a:pos x="wd2" y="hd2"/>
                  </a:cxn>
                  <a:cxn ang="16200000">
                    <a:pos x="wd2" y="hd2"/>
                  </a:cxn>
                </a:cxnLst>
                <a:rect l="0" t="0" r="r" b="b"/>
                <a:pathLst>
                  <a:path w="21600" h="21600" extrusionOk="0">
                    <a:moveTo>
                      <a:pt x="21600" y="15054"/>
                    </a:moveTo>
                    <a:lnTo>
                      <a:pt x="21600" y="0"/>
                    </a:lnTo>
                    <a:lnTo>
                      <a:pt x="2521" y="0"/>
                    </a:lnTo>
                    <a:lnTo>
                      <a:pt x="0" y="6960"/>
                    </a:lnTo>
                    <a:lnTo>
                      <a:pt x="0" y="21600"/>
                    </a:lnTo>
                    <a:lnTo>
                      <a:pt x="19944" y="18495"/>
                    </a:lnTo>
                    <a:lnTo>
                      <a:pt x="21315" y="16160"/>
                    </a:lnTo>
                    <a:lnTo>
                      <a:pt x="21559" y="15003"/>
                    </a:lnTo>
                    <a:cubicBezTo>
                      <a:pt x="21559" y="15003"/>
                      <a:pt x="21600" y="15054"/>
                      <a:pt x="21600" y="15054"/>
                    </a:cubicBezTo>
                    <a:close/>
                  </a:path>
                </a:pathLst>
              </a:custGeom>
              <a:gradFill flip="none" rotWithShape="1">
                <a:gsLst>
                  <a:gs pos="0">
                    <a:srgbClr val="A91390">
                      <a:shade val="30000"/>
                      <a:satMod val="115000"/>
                    </a:srgbClr>
                  </a:gs>
                  <a:gs pos="50000">
                    <a:srgbClr val="A91390">
                      <a:shade val="67500"/>
                      <a:satMod val="115000"/>
                    </a:srgbClr>
                  </a:gs>
                  <a:gs pos="100000">
                    <a:srgbClr val="A91390">
                      <a:shade val="100000"/>
                      <a:satMod val="115000"/>
                    </a:srgbClr>
                  </a:gs>
                </a:gsLst>
                <a:lin ang="16200000" scaled="1"/>
                <a:tileRec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2400"/>
              </a:p>
            </p:txBody>
          </p:sp>
          <p:sp>
            <p:nvSpPr>
              <p:cNvPr id="35" name="Shape">
                <a:extLst>
                  <a:ext uri="{FF2B5EF4-FFF2-40B4-BE49-F238E27FC236}">
                    <a16:creationId xmlns:a16="http://schemas.microsoft.com/office/drawing/2014/main" id="{FA8489C9-1256-B046-9837-7551D9F65E02}"/>
                  </a:ext>
                </a:extLst>
              </p:cNvPr>
              <p:cNvSpPr/>
              <p:nvPr/>
            </p:nvSpPr>
            <p:spPr>
              <a:xfrm>
                <a:off x="16205199" y="5461000"/>
                <a:ext cx="2667001" cy="2936069"/>
              </a:xfrm>
              <a:custGeom>
                <a:avLst/>
                <a:gdLst/>
                <a:ahLst/>
                <a:cxnLst>
                  <a:cxn ang="0">
                    <a:pos x="wd2" y="hd2"/>
                  </a:cxn>
                  <a:cxn ang="5400000">
                    <a:pos x="wd2" y="hd2"/>
                  </a:cxn>
                  <a:cxn ang="10800000">
                    <a:pos x="wd2" y="hd2"/>
                  </a:cxn>
                  <a:cxn ang="16200000">
                    <a:pos x="wd2" y="hd2"/>
                  </a:cxn>
                </a:cxnLst>
                <a:rect l="0" t="0" r="r" b="b"/>
                <a:pathLst>
                  <a:path w="21600" h="21600" extrusionOk="0">
                    <a:moveTo>
                      <a:pt x="0" y="15054"/>
                    </a:moveTo>
                    <a:lnTo>
                      <a:pt x="0" y="0"/>
                    </a:lnTo>
                    <a:lnTo>
                      <a:pt x="19115" y="0"/>
                    </a:lnTo>
                    <a:lnTo>
                      <a:pt x="21600" y="6960"/>
                    </a:lnTo>
                    <a:lnTo>
                      <a:pt x="21600" y="21600"/>
                    </a:lnTo>
                    <a:lnTo>
                      <a:pt x="1585" y="18495"/>
                    </a:lnTo>
                    <a:lnTo>
                      <a:pt x="219" y="16160"/>
                    </a:lnTo>
                    <a:lnTo>
                      <a:pt x="8" y="15003"/>
                    </a:lnTo>
                    <a:cubicBezTo>
                      <a:pt x="8" y="15003"/>
                      <a:pt x="0" y="15054"/>
                      <a:pt x="0" y="15054"/>
                    </a:cubicBezTo>
                    <a:close/>
                  </a:path>
                </a:pathLst>
              </a:custGeom>
              <a:gradFill flip="none" rotWithShape="1">
                <a:gsLst>
                  <a:gs pos="0">
                    <a:srgbClr val="127BBF">
                      <a:shade val="30000"/>
                      <a:satMod val="115000"/>
                    </a:srgbClr>
                  </a:gs>
                  <a:gs pos="50000">
                    <a:srgbClr val="127BBF">
                      <a:shade val="67500"/>
                      <a:satMod val="115000"/>
                    </a:srgbClr>
                  </a:gs>
                  <a:gs pos="100000">
                    <a:srgbClr val="127BBF">
                      <a:shade val="100000"/>
                      <a:satMod val="115000"/>
                    </a:srgbClr>
                  </a:gs>
                </a:gsLst>
                <a:lin ang="5400000" scaled="1"/>
                <a:tileRec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2400"/>
              </a:p>
            </p:txBody>
          </p:sp>
          <p:sp>
            <p:nvSpPr>
              <p:cNvPr id="36" name="Shape">
                <a:extLst>
                  <a:ext uri="{FF2B5EF4-FFF2-40B4-BE49-F238E27FC236}">
                    <a16:creationId xmlns:a16="http://schemas.microsoft.com/office/drawing/2014/main" id="{2570859B-DB75-AA42-A1ED-01785A2455D9}"/>
                  </a:ext>
                </a:extLst>
              </p:cNvPr>
              <p:cNvSpPr/>
              <p:nvPr/>
            </p:nvSpPr>
            <p:spPr>
              <a:xfrm>
                <a:off x="16205199" y="7454899"/>
                <a:ext cx="6235701" cy="4093458"/>
              </a:xfrm>
              <a:custGeom>
                <a:avLst/>
                <a:gdLst/>
                <a:ahLst/>
                <a:cxnLst>
                  <a:cxn ang="0">
                    <a:pos x="wd2" y="hd2"/>
                  </a:cxn>
                  <a:cxn ang="5400000">
                    <a:pos x="wd2" y="hd2"/>
                  </a:cxn>
                  <a:cxn ang="10800000">
                    <a:pos x="wd2" y="hd2"/>
                  </a:cxn>
                  <a:cxn ang="16200000">
                    <a:pos x="wd2" y="hd2"/>
                  </a:cxn>
                </a:cxnLst>
                <a:rect l="0" t="0" r="r" b="b"/>
                <a:pathLst>
                  <a:path w="21600" h="21600" extrusionOk="0">
                    <a:moveTo>
                      <a:pt x="1988" y="8030"/>
                    </a:moveTo>
                    <a:lnTo>
                      <a:pt x="1988" y="8030"/>
                    </a:lnTo>
                    <a:cubicBezTo>
                      <a:pt x="1988" y="8030"/>
                      <a:pt x="1989" y="8031"/>
                      <a:pt x="1990" y="8032"/>
                    </a:cubicBezTo>
                    <a:lnTo>
                      <a:pt x="2346" y="8704"/>
                    </a:lnTo>
                    <a:cubicBezTo>
                      <a:pt x="2354" y="8718"/>
                      <a:pt x="2360" y="8729"/>
                      <a:pt x="2364" y="8738"/>
                    </a:cubicBezTo>
                    <a:lnTo>
                      <a:pt x="7507" y="18434"/>
                    </a:lnTo>
                    <a:cubicBezTo>
                      <a:pt x="7508" y="18435"/>
                      <a:pt x="7508" y="18421"/>
                      <a:pt x="7508" y="18422"/>
                    </a:cubicBezTo>
                    <a:cubicBezTo>
                      <a:pt x="8905" y="21076"/>
                      <a:pt x="10955" y="21533"/>
                      <a:pt x="11904" y="21600"/>
                    </a:cubicBezTo>
                    <a:lnTo>
                      <a:pt x="12421" y="21600"/>
                    </a:lnTo>
                    <a:lnTo>
                      <a:pt x="21600" y="21600"/>
                    </a:lnTo>
                    <a:lnTo>
                      <a:pt x="21600" y="4243"/>
                    </a:lnTo>
                    <a:lnTo>
                      <a:pt x="9229" y="4243"/>
                    </a:lnTo>
                    <a:cubicBezTo>
                      <a:pt x="9229" y="4243"/>
                      <a:pt x="0" y="4272"/>
                      <a:pt x="0" y="0"/>
                    </a:cubicBezTo>
                    <a:lnTo>
                      <a:pt x="0" y="396"/>
                    </a:lnTo>
                    <a:cubicBezTo>
                      <a:pt x="0" y="3422"/>
                      <a:pt x="965" y="5943"/>
                      <a:pt x="1662" y="7400"/>
                    </a:cubicBezTo>
                    <a:cubicBezTo>
                      <a:pt x="1662" y="7400"/>
                      <a:pt x="1988" y="8030"/>
                      <a:pt x="1988" y="8030"/>
                    </a:cubicBezTo>
                    <a:close/>
                  </a:path>
                </a:pathLst>
              </a:custGeom>
              <a:gradFill flip="none" rotWithShape="1">
                <a:gsLst>
                  <a:gs pos="0">
                    <a:srgbClr val="1A9E95">
                      <a:shade val="30000"/>
                      <a:satMod val="115000"/>
                    </a:srgbClr>
                  </a:gs>
                  <a:gs pos="50000">
                    <a:srgbClr val="1A9E95">
                      <a:shade val="67500"/>
                      <a:satMod val="115000"/>
                    </a:srgbClr>
                  </a:gs>
                  <a:gs pos="100000">
                    <a:srgbClr val="1A9E95">
                      <a:shade val="100000"/>
                      <a:satMod val="115000"/>
                    </a:srgbClr>
                  </a:gs>
                </a:gsLst>
                <a:lin ang="10800000" scaled="1"/>
                <a:tileRect/>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2400"/>
              </a:p>
            </p:txBody>
          </p:sp>
          <p:sp>
            <p:nvSpPr>
              <p:cNvPr id="37" name="Shape">
                <a:extLst>
                  <a:ext uri="{FF2B5EF4-FFF2-40B4-BE49-F238E27FC236}">
                    <a16:creationId xmlns:a16="http://schemas.microsoft.com/office/drawing/2014/main" id="{C551A089-EDCB-4E44-90AF-2D959BC430C6}"/>
                  </a:ext>
                </a:extLst>
              </p:cNvPr>
              <p:cNvSpPr/>
              <p:nvPr/>
            </p:nvSpPr>
            <p:spPr>
              <a:xfrm>
                <a:off x="10845799" y="2171700"/>
                <a:ext cx="8026401" cy="4248671"/>
              </a:xfrm>
              <a:custGeom>
                <a:avLst/>
                <a:gdLst/>
                <a:ahLst/>
                <a:cxnLst>
                  <a:cxn ang="0">
                    <a:pos x="wd2" y="hd2"/>
                  </a:cxn>
                  <a:cxn ang="5400000">
                    <a:pos x="wd2" y="hd2"/>
                  </a:cxn>
                  <a:cxn ang="10800000">
                    <a:pos x="wd2" y="hd2"/>
                  </a:cxn>
                  <a:cxn ang="16200000">
                    <a:pos x="wd2" y="hd2"/>
                  </a:cxn>
                </a:cxnLst>
                <a:rect l="0" t="0" r="r" b="b"/>
                <a:pathLst>
                  <a:path w="21600" h="21600" extrusionOk="0">
                    <a:moveTo>
                      <a:pt x="6018" y="16723"/>
                    </a:moveTo>
                    <a:cubicBezTo>
                      <a:pt x="4088" y="16787"/>
                      <a:pt x="444" y="17571"/>
                      <a:pt x="0" y="21600"/>
                    </a:cubicBezTo>
                    <a:lnTo>
                      <a:pt x="0" y="21591"/>
                    </a:lnTo>
                    <a:cubicBezTo>
                      <a:pt x="0" y="17489"/>
                      <a:pt x="1552" y="13248"/>
                      <a:pt x="2056" y="11970"/>
                    </a:cubicBezTo>
                    <a:lnTo>
                      <a:pt x="5802" y="3249"/>
                    </a:lnTo>
                    <a:cubicBezTo>
                      <a:pt x="5853" y="3130"/>
                      <a:pt x="7227" y="0"/>
                      <a:pt x="9131" y="0"/>
                    </a:cubicBezTo>
                    <a:lnTo>
                      <a:pt x="12482" y="0"/>
                    </a:lnTo>
                    <a:cubicBezTo>
                      <a:pt x="14385" y="0"/>
                      <a:pt x="15756" y="3130"/>
                      <a:pt x="15808" y="3249"/>
                    </a:cubicBezTo>
                    <a:lnTo>
                      <a:pt x="19552" y="11977"/>
                    </a:lnTo>
                    <a:cubicBezTo>
                      <a:pt x="20056" y="13254"/>
                      <a:pt x="21600" y="17489"/>
                      <a:pt x="21600" y="21591"/>
                    </a:cubicBezTo>
                    <a:lnTo>
                      <a:pt x="21600" y="21600"/>
                    </a:lnTo>
                    <a:cubicBezTo>
                      <a:pt x="21190" y="17571"/>
                      <a:pt x="17523" y="16787"/>
                      <a:pt x="15594" y="16723"/>
                    </a:cubicBezTo>
                    <a:cubicBezTo>
                      <a:pt x="15594" y="16723"/>
                      <a:pt x="6018" y="16723"/>
                      <a:pt x="6018" y="16723"/>
                    </a:cubicBezTo>
                    <a:close/>
                  </a:path>
                </a:pathLst>
              </a:custGeom>
              <a:gradFill>
                <a:gsLst>
                  <a:gs pos="0">
                    <a:srgbClr val="092F59"/>
                  </a:gs>
                  <a:gs pos="50000">
                    <a:srgbClr val="1D55A8"/>
                  </a:gs>
                  <a:gs pos="98000">
                    <a:srgbClr val="092F59"/>
                  </a:gs>
                </a:gsLst>
                <a:lin ang="0" scaled="1"/>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2400"/>
              </a:p>
            </p:txBody>
          </p:sp>
          <p:sp>
            <p:nvSpPr>
              <p:cNvPr id="38" name="Shape">
                <a:extLst>
                  <a:ext uri="{FF2B5EF4-FFF2-40B4-BE49-F238E27FC236}">
                    <a16:creationId xmlns:a16="http://schemas.microsoft.com/office/drawing/2014/main" id="{CBAFB1F8-984D-C04D-89E7-8763739AD54C}"/>
                  </a:ext>
                </a:extLst>
              </p:cNvPr>
              <p:cNvSpPr/>
              <p:nvPr/>
            </p:nvSpPr>
            <p:spPr>
              <a:xfrm>
                <a:off x="5499099" y="5321300"/>
                <a:ext cx="2667001" cy="2936069"/>
              </a:xfrm>
              <a:custGeom>
                <a:avLst/>
                <a:gdLst/>
                <a:ahLst/>
                <a:cxnLst>
                  <a:cxn ang="0">
                    <a:pos x="wd2" y="hd2"/>
                  </a:cxn>
                  <a:cxn ang="5400000">
                    <a:pos x="wd2" y="hd2"/>
                  </a:cxn>
                  <a:cxn ang="10800000">
                    <a:pos x="wd2" y="hd2"/>
                  </a:cxn>
                  <a:cxn ang="16200000">
                    <a:pos x="wd2" y="hd2"/>
                  </a:cxn>
                </a:cxnLst>
                <a:rect l="0" t="0" r="r" b="b"/>
                <a:pathLst>
                  <a:path w="21600" h="21600" extrusionOk="0">
                    <a:moveTo>
                      <a:pt x="21600" y="6546"/>
                    </a:moveTo>
                    <a:lnTo>
                      <a:pt x="21600" y="21600"/>
                    </a:lnTo>
                    <a:lnTo>
                      <a:pt x="2485" y="21600"/>
                    </a:lnTo>
                    <a:lnTo>
                      <a:pt x="0" y="14640"/>
                    </a:lnTo>
                    <a:lnTo>
                      <a:pt x="0" y="0"/>
                    </a:lnTo>
                    <a:lnTo>
                      <a:pt x="20015" y="3105"/>
                    </a:lnTo>
                    <a:lnTo>
                      <a:pt x="21381" y="5440"/>
                    </a:lnTo>
                    <a:lnTo>
                      <a:pt x="21592" y="6597"/>
                    </a:lnTo>
                    <a:cubicBezTo>
                      <a:pt x="21592" y="6597"/>
                      <a:pt x="21600" y="6546"/>
                      <a:pt x="21600" y="6546"/>
                    </a:cubicBezTo>
                    <a:close/>
                  </a:path>
                </a:pathLst>
              </a:custGeom>
              <a:gradFill flip="none" rotWithShape="1">
                <a:gsLst>
                  <a:gs pos="0">
                    <a:schemeClr val="accent2">
                      <a:lumMod val="50000"/>
                    </a:schemeClr>
                  </a:gs>
                  <a:gs pos="29000">
                    <a:schemeClr val="accent2">
                      <a:lumMod val="75000"/>
                    </a:schemeClr>
                  </a:gs>
                  <a:gs pos="70000">
                    <a:schemeClr val="accent2"/>
                  </a:gs>
                  <a:gs pos="45000">
                    <a:schemeClr val="accent2"/>
                  </a:gs>
                  <a:gs pos="98000">
                    <a:schemeClr val="accent2">
                      <a:lumMod val="75000"/>
                    </a:schemeClr>
                  </a:gs>
                </a:gsLst>
                <a:lin ang="6000000" scaled="0"/>
                <a:tileRect/>
              </a:gradFill>
              <a:ln w="12700">
                <a:miter lim="400000"/>
              </a:ln>
            </p:spPr>
            <p:txBody>
              <a:bodyPr lIns="38100" tIns="38100" rIns="38100" bIns="38100" anchor="ctr"/>
              <a:lstStyle/>
              <a:p>
                <a:pPr marL="0" algn="l" defTabSz="914400" rtl="0" eaLnBrk="1" latinLnBrk="0" hangingPunct="1">
                  <a:defRPr sz="3000">
                    <a:solidFill>
                      <a:srgbClr val="FFFFFF"/>
                    </a:solidFill>
                    <a:effectLst>
                      <a:outerShdw blurRad="38100" dist="12700" dir="5400000" rotWithShape="0">
                        <a:srgbClr val="000000">
                          <a:alpha val="50000"/>
                        </a:srgbClr>
                      </a:outerShdw>
                    </a:effectLst>
                  </a:defRPr>
                </a:pPr>
                <a:endParaRPr sz="2400"/>
              </a:p>
            </p:txBody>
          </p:sp>
          <p:sp>
            <p:nvSpPr>
              <p:cNvPr id="39" name="Shape">
                <a:extLst>
                  <a:ext uri="{FF2B5EF4-FFF2-40B4-BE49-F238E27FC236}">
                    <a16:creationId xmlns:a16="http://schemas.microsoft.com/office/drawing/2014/main" id="{7FED1FEE-B5B0-CE4A-A2B2-961243AF7DC2}"/>
                  </a:ext>
                </a:extLst>
              </p:cNvPr>
              <p:cNvSpPr/>
              <p:nvPr/>
            </p:nvSpPr>
            <p:spPr>
              <a:xfrm>
                <a:off x="1930400" y="2171699"/>
                <a:ext cx="6235700" cy="4093457"/>
              </a:xfrm>
              <a:custGeom>
                <a:avLst/>
                <a:gdLst/>
                <a:ahLst/>
                <a:cxnLst>
                  <a:cxn ang="0">
                    <a:pos x="wd2" y="hd2"/>
                  </a:cxn>
                  <a:cxn ang="5400000">
                    <a:pos x="wd2" y="hd2"/>
                  </a:cxn>
                  <a:cxn ang="10800000">
                    <a:pos x="wd2" y="hd2"/>
                  </a:cxn>
                  <a:cxn ang="16200000">
                    <a:pos x="wd2" y="hd2"/>
                  </a:cxn>
                </a:cxnLst>
                <a:rect l="0" t="0" r="r" b="b"/>
                <a:pathLst>
                  <a:path w="21600" h="21600" extrusionOk="0">
                    <a:moveTo>
                      <a:pt x="19612" y="13570"/>
                    </a:moveTo>
                    <a:lnTo>
                      <a:pt x="19612" y="13570"/>
                    </a:lnTo>
                    <a:cubicBezTo>
                      <a:pt x="19612" y="13570"/>
                      <a:pt x="19611" y="13569"/>
                      <a:pt x="19610" y="13568"/>
                    </a:cubicBezTo>
                    <a:lnTo>
                      <a:pt x="19254" y="12896"/>
                    </a:lnTo>
                    <a:cubicBezTo>
                      <a:pt x="19246" y="12882"/>
                      <a:pt x="19240" y="12871"/>
                      <a:pt x="19236" y="12862"/>
                    </a:cubicBezTo>
                    <a:lnTo>
                      <a:pt x="14093" y="3166"/>
                    </a:lnTo>
                    <a:cubicBezTo>
                      <a:pt x="14092" y="3165"/>
                      <a:pt x="14092" y="3179"/>
                      <a:pt x="14092" y="3178"/>
                    </a:cubicBezTo>
                    <a:cubicBezTo>
                      <a:pt x="12695" y="524"/>
                      <a:pt x="10645" y="67"/>
                      <a:pt x="9696" y="0"/>
                    </a:cubicBezTo>
                    <a:lnTo>
                      <a:pt x="9179" y="0"/>
                    </a:lnTo>
                    <a:lnTo>
                      <a:pt x="0" y="0"/>
                    </a:lnTo>
                    <a:lnTo>
                      <a:pt x="0" y="17357"/>
                    </a:lnTo>
                    <a:lnTo>
                      <a:pt x="12371" y="17357"/>
                    </a:lnTo>
                    <a:cubicBezTo>
                      <a:pt x="12371" y="17357"/>
                      <a:pt x="21600" y="17327"/>
                      <a:pt x="21600" y="21600"/>
                    </a:cubicBezTo>
                    <a:lnTo>
                      <a:pt x="21600" y="21204"/>
                    </a:lnTo>
                    <a:cubicBezTo>
                      <a:pt x="21600" y="18178"/>
                      <a:pt x="20635" y="15657"/>
                      <a:pt x="19938" y="14200"/>
                    </a:cubicBezTo>
                    <a:cubicBezTo>
                      <a:pt x="19938" y="14200"/>
                      <a:pt x="19612" y="13570"/>
                      <a:pt x="19612" y="13570"/>
                    </a:cubicBezTo>
                    <a:close/>
                  </a:path>
                </a:pathLst>
              </a:custGeom>
              <a:solidFill>
                <a:srgbClr val="F79D27"/>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2400" dirty="0"/>
              </a:p>
            </p:txBody>
          </p:sp>
          <p:sp>
            <p:nvSpPr>
              <p:cNvPr id="40" name="Shape">
                <a:extLst>
                  <a:ext uri="{FF2B5EF4-FFF2-40B4-BE49-F238E27FC236}">
                    <a16:creationId xmlns:a16="http://schemas.microsoft.com/office/drawing/2014/main" id="{A5319AAE-47C0-644B-86E3-019746C7FE3A}"/>
                  </a:ext>
                </a:extLst>
              </p:cNvPr>
              <p:cNvSpPr/>
              <p:nvPr/>
            </p:nvSpPr>
            <p:spPr>
              <a:xfrm>
                <a:off x="5499099" y="7289800"/>
                <a:ext cx="8026401" cy="4248671"/>
              </a:xfrm>
              <a:custGeom>
                <a:avLst/>
                <a:gdLst/>
                <a:ahLst/>
                <a:cxnLst>
                  <a:cxn ang="0">
                    <a:pos x="wd2" y="hd2"/>
                  </a:cxn>
                  <a:cxn ang="5400000">
                    <a:pos x="wd2" y="hd2"/>
                  </a:cxn>
                  <a:cxn ang="10800000">
                    <a:pos x="wd2" y="hd2"/>
                  </a:cxn>
                  <a:cxn ang="16200000">
                    <a:pos x="wd2" y="hd2"/>
                  </a:cxn>
                </a:cxnLst>
                <a:rect l="0" t="0" r="r" b="b"/>
                <a:pathLst>
                  <a:path w="21600" h="21600" extrusionOk="0">
                    <a:moveTo>
                      <a:pt x="15582" y="4877"/>
                    </a:moveTo>
                    <a:cubicBezTo>
                      <a:pt x="17512" y="4813"/>
                      <a:pt x="21156" y="4029"/>
                      <a:pt x="21600" y="0"/>
                    </a:cubicBezTo>
                    <a:lnTo>
                      <a:pt x="21600" y="9"/>
                    </a:lnTo>
                    <a:cubicBezTo>
                      <a:pt x="21600" y="4111"/>
                      <a:pt x="20048" y="8352"/>
                      <a:pt x="19544" y="9630"/>
                    </a:cubicBezTo>
                    <a:lnTo>
                      <a:pt x="15798" y="18351"/>
                    </a:lnTo>
                    <a:cubicBezTo>
                      <a:pt x="15747" y="18470"/>
                      <a:pt x="14373" y="21600"/>
                      <a:pt x="12469" y="21600"/>
                    </a:cubicBezTo>
                    <a:lnTo>
                      <a:pt x="9118" y="21600"/>
                    </a:lnTo>
                    <a:cubicBezTo>
                      <a:pt x="7215" y="21600"/>
                      <a:pt x="5843" y="18470"/>
                      <a:pt x="5792" y="18351"/>
                    </a:cubicBezTo>
                    <a:lnTo>
                      <a:pt x="2048" y="9623"/>
                    </a:lnTo>
                    <a:cubicBezTo>
                      <a:pt x="1544" y="8346"/>
                      <a:pt x="0" y="4111"/>
                      <a:pt x="0" y="9"/>
                    </a:cubicBezTo>
                    <a:lnTo>
                      <a:pt x="0" y="0"/>
                    </a:lnTo>
                    <a:cubicBezTo>
                      <a:pt x="410" y="4029"/>
                      <a:pt x="4077" y="4813"/>
                      <a:pt x="6006" y="4877"/>
                    </a:cubicBezTo>
                    <a:cubicBezTo>
                      <a:pt x="6006" y="4877"/>
                      <a:pt x="15582" y="4877"/>
                      <a:pt x="15582" y="4877"/>
                    </a:cubicBezTo>
                    <a:close/>
                  </a:path>
                </a:pathLst>
              </a:custGeom>
              <a:gradFill>
                <a:gsLst>
                  <a:gs pos="50000">
                    <a:srgbClr val="F84145"/>
                  </a:gs>
                  <a:gs pos="2000">
                    <a:srgbClr val="92060D"/>
                  </a:gs>
                  <a:gs pos="100000">
                    <a:srgbClr val="92060D"/>
                  </a:gs>
                </a:gsLst>
                <a:lin ang="0" scaled="0"/>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2400"/>
              </a:p>
            </p:txBody>
          </p:sp>
        </p:grpSp>
        <p:sp>
          <p:nvSpPr>
            <p:cNvPr id="25" name="TextBox 13">
              <a:extLst>
                <a:ext uri="{FF2B5EF4-FFF2-40B4-BE49-F238E27FC236}">
                  <a16:creationId xmlns:a16="http://schemas.microsoft.com/office/drawing/2014/main" id="{AF4C5B8E-8938-BF4E-BD12-865C1247DAF0}"/>
                </a:ext>
              </a:extLst>
            </p:cNvPr>
            <p:cNvSpPr txBox="1"/>
            <p:nvPr/>
          </p:nvSpPr>
          <p:spPr>
            <a:xfrm rot="16200000">
              <a:off x="1520755" y="3437614"/>
              <a:ext cx="626261" cy="336970"/>
            </a:xfrm>
            <a:prstGeom prst="rect">
              <a:avLst/>
            </a:prstGeom>
            <a:noFill/>
          </p:spPr>
          <p:txBody>
            <a:bodyPr wrap="none" rtlCol="0">
              <a:spAutoFit/>
            </a:bodyPr>
            <a:lstStyle/>
            <a:p>
              <a:pPr algn="ctr"/>
              <a:r>
                <a:rPr lang="ar-SA" b="1" dirty="0">
                  <a:latin typeface="Calibri" panose="020F0502020204030204" pitchFamily="34" charset="0"/>
                  <a:cs typeface="Calibri" panose="020F0502020204030204" pitchFamily="34" charset="0"/>
                </a:rPr>
                <a:t>البداية</a:t>
              </a:r>
              <a:endParaRPr lang="en-US" sz="1400" b="1" dirty="0">
                <a:latin typeface="Calibri" panose="020F0502020204030204" pitchFamily="34" charset="0"/>
                <a:cs typeface="Calibri" panose="020F0502020204030204" pitchFamily="34" charset="0"/>
              </a:endParaRPr>
            </a:p>
          </p:txBody>
        </p:sp>
        <p:sp>
          <p:nvSpPr>
            <p:cNvPr id="26" name="TextBox 14">
              <a:extLst>
                <a:ext uri="{FF2B5EF4-FFF2-40B4-BE49-F238E27FC236}">
                  <a16:creationId xmlns:a16="http://schemas.microsoft.com/office/drawing/2014/main" id="{D124F272-469C-0747-B675-5FC059B5EF6D}"/>
                </a:ext>
              </a:extLst>
            </p:cNvPr>
            <p:cNvSpPr txBox="1"/>
            <p:nvPr/>
          </p:nvSpPr>
          <p:spPr>
            <a:xfrm rot="16200000">
              <a:off x="9705258" y="5735882"/>
              <a:ext cx="617485" cy="336970"/>
            </a:xfrm>
            <a:prstGeom prst="rect">
              <a:avLst/>
            </a:prstGeom>
            <a:noFill/>
          </p:spPr>
          <p:txBody>
            <a:bodyPr wrap="none" rtlCol="0">
              <a:spAutoFit/>
            </a:bodyPr>
            <a:lstStyle/>
            <a:p>
              <a:pPr algn="ctr"/>
              <a:r>
                <a:rPr lang="ar-SA" b="1" dirty="0">
                  <a:latin typeface="Calibri" panose="020F0502020204030204" pitchFamily="34" charset="0"/>
                  <a:cs typeface="Calibri" panose="020F0502020204030204" pitchFamily="34" charset="0"/>
                </a:rPr>
                <a:t>النهاية</a:t>
              </a:r>
              <a:endParaRPr lang="en-US" b="1" dirty="0">
                <a:latin typeface="Calibri" panose="020F0502020204030204" pitchFamily="34" charset="0"/>
                <a:cs typeface="Calibri" panose="020F0502020204030204" pitchFamily="34" charset="0"/>
              </a:endParaRPr>
            </a:p>
          </p:txBody>
        </p:sp>
        <p:grpSp>
          <p:nvGrpSpPr>
            <p:cNvPr id="27" name="Group 19">
              <a:extLst>
                <a:ext uri="{FF2B5EF4-FFF2-40B4-BE49-F238E27FC236}">
                  <a16:creationId xmlns:a16="http://schemas.microsoft.com/office/drawing/2014/main" id="{78D3A9BA-4648-0C40-A44C-849786A14E94}"/>
                </a:ext>
              </a:extLst>
            </p:cNvPr>
            <p:cNvGrpSpPr/>
            <p:nvPr/>
          </p:nvGrpSpPr>
          <p:grpSpPr>
            <a:xfrm>
              <a:off x="2020627" y="3029862"/>
              <a:ext cx="1949242" cy="1099729"/>
              <a:chOff x="583128" y="1610074"/>
              <a:chExt cx="2585098" cy="1458467"/>
            </a:xfrm>
          </p:grpSpPr>
          <p:sp>
            <p:nvSpPr>
              <p:cNvPr id="31" name="TextBox 15">
                <a:extLst>
                  <a:ext uri="{FF2B5EF4-FFF2-40B4-BE49-F238E27FC236}">
                    <a16:creationId xmlns:a16="http://schemas.microsoft.com/office/drawing/2014/main" id="{7A5E9453-9900-DE48-B0A4-FE711759263B}"/>
                  </a:ext>
                </a:extLst>
              </p:cNvPr>
              <p:cNvSpPr txBox="1"/>
              <p:nvPr/>
            </p:nvSpPr>
            <p:spPr>
              <a:xfrm>
                <a:off x="1218744" y="1610074"/>
                <a:ext cx="661803" cy="558615"/>
              </a:xfrm>
              <a:prstGeom prst="rect">
                <a:avLst/>
              </a:prstGeom>
              <a:noFill/>
            </p:spPr>
            <p:txBody>
              <a:bodyPr wrap="none" rtlCol="0">
                <a:spAutoFit/>
              </a:bodyPr>
              <a:lstStyle/>
              <a:p>
                <a:pPr algn="ctr"/>
                <a:r>
                  <a:rPr lang="ar-SA" sz="2400" b="1" dirty="0">
                    <a:solidFill>
                      <a:schemeClr val="bg1"/>
                    </a:solidFill>
                    <a:latin typeface="Calibri" panose="020F0502020204030204" pitchFamily="34" charset="0"/>
                    <a:cs typeface="Calibri" panose="020F0502020204030204" pitchFamily="34" charset="0"/>
                  </a:rPr>
                  <a:t>أولاً</a:t>
                </a:r>
                <a:endParaRPr lang="en-US" sz="3600" b="1" dirty="0">
                  <a:solidFill>
                    <a:schemeClr val="bg1"/>
                  </a:solidFill>
                  <a:latin typeface="Calibri" panose="020F0502020204030204" pitchFamily="34" charset="0"/>
                  <a:cs typeface="Calibri" panose="020F0502020204030204" pitchFamily="34" charset="0"/>
                </a:endParaRPr>
              </a:p>
            </p:txBody>
          </p:sp>
          <p:sp>
            <p:nvSpPr>
              <p:cNvPr id="32" name="TextBox 16">
                <a:extLst>
                  <a:ext uri="{FF2B5EF4-FFF2-40B4-BE49-F238E27FC236}">
                    <a16:creationId xmlns:a16="http://schemas.microsoft.com/office/drawing/2014/main" id="{7F7635F8-52A8-0F47-AABE-1C74E932B162}"/>
                  </a:ext>
                </a:extLst>
              </p:cNvPr>
              <p:cNvSpPr txBox="1"/>
              <p:nvPr/>
            </p:nvSpPr>
            <p:spPr>
              <a:xfrm>
                <a:off x="583128" y="2410965"/>
                <a:ext cx="2585098" cy="657576"/>
              </a:xfrm>
              <a:prstGeom prst="rect">
                <a:avLst/>
              </a:prstGeom>
              <a:noFill/>
            </p:spPr>
            <p:txBody>
              <a:bodyPr wrap="none" rtlCol="0">
                <a:spAutoFit/>
              </a:bodyPr>
              <a:lstStyle/>
              <a:p>
                <a:pPr algn="ctr"/>
                <a:r>
                  <a:rPr lang="ar-SA" sz="2400" b="1" dirty="0">
                    <a:solidFill>
                      <a:schemeClr val="bg1"/>
                    </a:solidFill>
                    <a:latin typeface="Calibri" panose="020F0502020204030204" pitchFamily="34" charset="0"/>
                    <a:cs typeface="Calibri" panose="020F0502020204030204" pitchFamily="34" charset="0"/>
                  </a:rPr>
                  <a:t>تحديد المخاطر</a:t>
                </a:r>
                <a:endParaRPr lang="en-US" sz="2400" b="1" dirty="0">
                  <a:solidFill>
                    <a:schemeClr val="bg1"/>
                  </a:solidFill>
                  <a:latin typeface="Calibri" panose="020F0502020204030204" pitchFamily="34" charset="0"/>
                  <a:cs typeface="Calibri" panose="020F0502020204030204" pitchFamily="34" charset="0"/>
                </a:endParaRPr>
              </a:p>
            </p:txBody>
          </p:sp>
          <p:sp>
            <p:nvSpPr>
              <p:cNvPr id="33" name="Rectangle 17">
                <a:extLst>
                  <a:ext uri="{FF2B5EF4-FFF2-40B4-BE49-F238E27FC236}">
                    <a16:creationId xmlns:a16="http://schemas.microsoft.com/office/drawing/2014/main" id="{0AC6A480-C0A8-5044-B175-66A0C3F2AED1}"/>
                  </a:ext>
                </a:extLst>
              </p:cNvPr>
              <p:cNvSpPr/>
              <p:nvPr/>
            </p:nvSpPr>
            <p:spPr>
              <a:xfrm>
                <a:off x="975841" y="2230864"/>
                <a:ext cx="1242342" cy="28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8" name="Rectangle 53">
              <a:extLst>
                <a:ext uri="{FF2B5EF4-FFF2-40B4-BE49-F238E27FC236}">
                  <a16:creationId xmlns:a16="http://schemas.microsoft.com/office/drawing/2014/main" id="{AC664FAE-50F1-1C4D-97F7-0A2F39815EAB}"/>
                </a:ext>
              </a:extLst>
            </p:cNvPr>
            <p:cNvSpPr/>
            <p:nvPr/>
          </p:nvSpPr>
          <p:spPr>
            <a:xfrm>
              <a:off x="4420983" y="6066951"/>
              <a:ext cx="936764" cy="21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Rectangle 58">
              <a:extLst>
                <a:ext uri="{FF2B5EF4-FFF2-40B4-BE49-F238E27FC236}">
                  <a16:creationId xmlns:a16="http://schemas.microsoft.com/office/drawing/2014/main" id="{71145121-DDD0-E84F-8F64-D0EE360019CE}"/>
                </a:ext>
              </a:extLst>
            </p:cNvPr>
            <p:cNvSpPr/>
            <p:nvPr/>
          </p:nvSpPr>
          <p:spPr>
            <a:xfrm>
              <a:off x="6484924" y="3481690"/>
              <a:ext cx="936764" cy="21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Rectangle 63">
              <a:extLst>
                <a:ext uri="{FF2B5EF4-FFF2-40B4-BE49-F238E27FC236}">
                  <a16:creationId xmlns:a16="http://schemas.microsoft.com/office/drawing/2014/main" id="{BD0B319B-D73D-0C44-87D9-FEF479B9F684}"/>
                </a:ext>
              </a:extLst>
            </p:cNvPr>
            <p:cNvSpPr/>
            <p:nvPr/>
          </p:nvSpPr>
          <p:spPr>
            <a:xfrm>
              <a:off x="8516423" y="6066951"/>
              <a:ext cx="936764" cy="21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47" name="مستطيل 46">
            <a:extLst>
              <a:ext uri="{FF2B5EF4-FFF2-40B4-BE49-F238E27FC236}">
                <a16:creationId xmlns:a16="http://schemas.microsoft.com/office/drawing/2014/main" id="{FED91B8A-F871-4A4C-B504-76DC6526B7BD}"/>
              </a:ext>
            </a:extLst>
          </p:cNvPr>
          <p:cNvSpPr/>
          <p:nvPr/>
        </p:nvSpPr>
        <p:spPr>
          <a:xfrm>
            <a:off x="1665400" y="2099999"/>
            <a:ext cx="10132175" cy="954107"/>
          </a:xfrm>
          <a:prstGeom prst="rect">
            <a:avLst/>
          </a:prstGeom>
        </p:spPr>
        <p:txBody>
          <a:bodyPr wrap="square">
            <a:spAutoFit/>
          </a:bodyPr>
          <a:lstStyle/>
          <a:p>
            <a:r>
              <a:rPr lang="ar-SA" sz="2800" dirty="0">
                <a:latin typeface="Calibri" panose="020F0502020204030204" pitchFamily="34" charset="0"/>
                <a:cs typeface="Calibri" panose="020F0502020204030204" pitchFamily="34" charset="0"/>
              </a:rPr>
              <a:t>لتنفيذ عملية إدارة المخاطر بالشكل الصحيح والفعال لابد من تحديد الخطوات العلمية والعملية اللازمة لذلك وهي:</a:t>
            </a:r>
          </a:p>
        </p:txBody>
      </p:sp>
      <p:sp>
        <p:nvSpPr>
          <p:cNvPr id="48" name="TextBox 15">
            <a:extLst>
              <a:ext uri="{FF2B5EF4-FFF2-40B4-BE49-F238E27FC236}">
                <a16:creationId xmlns:a16="http://schemas.microsoft.com/office/drawing/2014/main" id="{A7E3DF1F-3311-CF4B-A6A4-1492A861FA1D}"/>
              </a:ext>
            </a:extLst>
          </p:cNvPr>
          <p:cNvSpPr txBox="1"/>
          <p:nvPr/>
        </p:nvSpPr>
        <p:spPr>
          <a:xfrm>
            <a:off x="6619848" y="3290027"/>
            <a:ext cx="577402" cy="461665"/>
          </a:xfrm>
          <a:prstGeom prst="rect">
            <a:avLst/>
          </a:prstGeom>
          <a:noFill/>
        </p:spPr>
        <p:txBody>
          <a:bodyPr wrap="none" rtlCol="0">
            <a:spAutoFit/>
          </a:bodyPr>
          <a:lstStyle/>
          <a:p>
            <a:pPr algn="ctr"/>
            <a:r>
              <a:rPr lang="ar-SA" sz="2400" b="1" dirty="0">
                <a:solidFill>
                  <a:schemeClr val="bg1"/>
                </a:solidFill>
                <a:latin typeface="Calibri" panose="020F0502020204030204" pitchFamily="34" charset="0"/>
                <a:cs typeface="Calibri" panose="020F0502020204030204" pitchFamily="34" charset="0"/>
              </a:rPr>
              <a:t>ثالثاً</a:t>
            </a:r>
            <a:endParaRPr lang="en-US" sz="3600" b="1" dirty="0">
              <a:solidFill>
                <a:schemeClr val="bg1"/>
              </a:solidFill>
              <a:latin typeface="Calibri" panose="020F0502020204030204" pitchFamily="34" charset="0"/>
              <a:cs typeface="Calibri" panose="020F0502020204030204" pitchFamily="34" charset="0"/>
            </a:endParaRPr>
          </a:p>
        </p:txBody>
      </p:sp>
      <p:sp>
        <p:nvSpPr>
          <p:cNvPr id="49" name="TextBox 16">
            <a:extLst>
              <a:ext uri="{FF2B5EF4-FFF2-40B4-BE49-F238E27FC236}">
                <a16:creationId xmlns:a16="http://schemas.microsoft.com/office/drawing/2014/main" id="{BA3AB334-6E9E-FB47-98CD-97F292E5C195}"/>
              </a:ext>
            </a:extLst>
          </p:cNvPr>
          <p:cNvSpPr txBox="1"/>
          <p:nvPr/>
        </p:nvSpPr>
        <p:spPr>
          <a:xfrm>
            <a:off x="6007966" y="3806135"/>
            <a:ext cx="1909497" cy="461665"/>
          </a:xfrm>
          <a:prstGeom prst="rect">
            <a:avLst/>
          </a:prstGeom>
          <a:noFill/>
        </p:spPr>
        <p:txBody>
          <a:bodyPr wrap="none" rtlCol="0">
            <a:spAutoFit/>
          </a:bodyPr>
          <a:lstStyle/>
          <a:p>
            <a:pPr algn="ctr"/>
            <a:r>
              <a:rPr lang="ar-SA" sz="2400" b="1" dirty="0">
                <a:solidFill>
                  <a:schemeClr val="bg1"/>
                </a:solidFill>
                <a:latin typeface="Calibri" panose="020F0502020204030204" pitchFamily="34" charset="0"/>
                <a:cs typeface="Calibri" panose="020F0502020204030204" pitchFamily="34" charset="0"/>
              </a:rPr>
              <a:t>معالجة المخاطر</a:t>
            </a:r>
            <a:endParaRPr lang="en-US" sz="2400" b="1" dirty="0">
              <a:solidFill>
                <a:schemeClr val="bg1"/>
              </a:solidFill>
              <a:latin typeface="Calibri" panose="020F0502020204030204" pitchFamily="34" charset="0"/>
              <a:cs typeface="Calibri" panose="020F0502020204030204" pitchFamily="34" charset="0"/>
            </a:endParaRPr>
          </a:p>
        </p:txBody>
      </p:sp>
      <p:pic>
        <p:nvPicPr>
          <p:cNvPr id="50" name="صورة 49">
            <a:extLst>
              <a:ext uri="{FF2B5EF4-FFF2-40B4-BE49-F238E27FC236}">
                <a16:creationId xmlns:a16="http://schemas.microsoft.com/office/drawing/2014/main" id="{B2220FB9-088C-A543-AFD8-35D481779EC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08916" y="4587686"/>
            <a:ext cx="742739" cy="742739"/>
          </a:xfrm>
          <a:prstGeom prst="rect">
            <a:avLst/>
          </a:prstGeom>
        </p:spPr>
      </p:pic>
      <p:pic>
        <p:nvPicPr>
          <p:cNvPr id="51" name="صورة 50">
            <a:extLst>
              <a:ext uri="{FF2B5EF4-FFF2-40B4-BE49-F238E27FC236}">
                <a16:creationId xmlns:a16="http://schemas.microsoft.com/office/drawing/2014/main" id="{9D9D157F-92F9-F44B-AE44-B4EEEE71C74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586944" y="4523942"/>
            <a:ext cx="742739" cy="742739"/>
          </a:xfrm>
          <a:prstGeom prst="rect">
            <a:avLst/>
          </a:prstGeom>
        </p:spPr>
      </p:pic>
      <p:pic>
        <p:nvPicPr>
          <p:cNvPr id="52" name="صورة 51">
            <a:extLst>
              <a:ext uri="{FF2B5EF4-FFF2-40B4-BE49-F238E27FC236}">
                <a16:creationId xmlns:a16="http://schemas.microsoft.com/office/drawing/2014/main" id="{183E439E-06EF-EE4C-8A15-CDA458E8B67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550678" y="4543259"/>
            <a:ext cx="718553" cy="718553"/>
          </a:xfrm>
          <a:prstGeom prst="rect">
            <a:avLst/>
          </a:prstGeom>
        </p:spPr>
      </p:pic>
      <p:sp>
        <p:nvSpPr>
          <p:cNvPr id="53" name="TextBox 16">
            <a:extLst>
              <a:ext uri="{FF2B5EF4-FFF2-40B4-BE49-F238E27FC236}">
                <a16:creationId xmlns:a16="http://schemas.microsoft.com/office/drawing/2014/main" id="{3B412EB4-CC4C-C042-B990-12C519BC97D7}"/>
              </a:ext>
            </a:extLst>
          </p:cNvPr>
          <p:cNvSpPr txBox="1"/>
          <p:nvPr/>
        </p:nvSpPr>
        <p:spPr>
          <a:xfrm>
            <a:off x="4162891" y="5569001"/>
            <a:ext cx="1712328" cy="461665"/>
          </a:xfrm>
          <a:prstGeom prst="rect">
            <a:avLst/>
          </a:prstGeom>
          <a:noFill/>
        </p:spPr>
        <p:txBody>
          <a:bodyPr wrap="none" rtlCol="0">
            <a:spAutoFit/>
          </a:bodyPr>
          <a:lstStyle/>
          <a:p>
            <a:pPr algn="ctr"/>
            <a:r>
              <a:rPr lang="ar-SA" sz="2400" b="1" dirty="0">
                <a:solidFill>
                  <a:schemeClr val="bg1"/>
                </a:solidFill>
                <a:latin typeface="Calibri" panose="020F0502020204030204" pitchFamily="34" charset="0"/>
                <a:cs typeface="Calibri" panose="020F0502020204030204" pitchFamily="34" charset="0"/>
              </a:rPr>
              <a:t>قياس المخاطر</a:t>
            </a:r>
            <a:endParaRPr lang="en-US" sz="2400" b="1" dirty="0">
              <a:solidFill>
                <a:schemeClr val="bg1"/>
              </a:solidFill>
              <a:latin typeface="Calibri" panose="020F0502020204030204" pitchFamily="34" charset="0"/>
              <a:cs typeface="Calibri" panose="020F0502020204030204" pitchFamily="34" charset="0"/>
            </a:endParaRPr>
          </a:p>
        </p:txBody>
      </p:sp>
      <p:sp>
        <p:nvSpPr>
          <p:cNvPr id="54" name="TextBox 16">
            <a:extLst>
              <a:ext uri="{FF2B5EF4-FFF2-40B4-BE49-F238E27FC236}">
                <a16:creationId xmlns:a16="http://schemas.microsoft.com/office/drawing/2014/main" id="{21890CC6-56C0-4D4F-B0D7-9F7DCF124AD1}"/>
              </a:ext>
            </a:extLst>
          </p:cNvPr>
          <p:cNvSpPr txBox="1"/>
          <p:nvPr/>
        </p:nvSpPr>
        <p:spPr>
          <a:xfrm>
            <a:off x="7825113" y="5514173"/>
            <a:ext cx="1787669" cy="461665"/>
          </a:xfrm>
          <a:prstGeom prst="rect">
            <a:avLst/>
          </a:prstGeom>
          <a:noFill/>
        </p:spPr>
        <p:txBody>
          <a:bodyPr wrap="none" rtlCol="0">
            <a:spAutoFit/>
          </a:bodyPr>
          <a:lstStyle/>
          <a:p>
            <a:pPr algn="ctr"/>
            <a:r>
              <a:rPr lang="ar-SA" sz="2400" b="1" dirty="0">
                <a:solidFill>
                  <a:schemeClr val="bg1"/>
                </a:solidFill>
                <a:latin typeface="Calibri" panose="020F0502020204030204" pitchFamily="34" charset="0"/>
                <a:cs typeface="Calibri" panose="020F0502020204030204" pitchFamily="34" charset="0"/>
              </a:rPr>
              <a:t>مراقبة المخاطر</a:t>
            </a:r>
            <a:endParaRPr lang="en-US" sz="2400" b="1" dirty="0">
              <a:solidFill>
                <a:schemeClr val="bg1"/>
              </a:solidFill>
              <a:latin typeface="Calibri" panose="020F0502020204030204" pitchFamily="34" charset="0"/>
              <a:cs typeface="Calibri" panose="020F0502020204030204" pitchFamily="34" charset="0"/>
            </a:endParaRPr>
          </a:p>
        </p:txBody>
      </p:sp>
      <p:sp>
        <p:nvSpPr>
          <p:cNvPr id="55" name="TextBox 15">
            <a:extLst>
              <a:ext uri="{FF2B5EF4-FFF2-40B4-BE49-F238E27FC236}">
                <a16:creationId xmlns:a16="http://schemas.microsoft.com/office/drawing/2014/main" id="{3D730687-21A7-AB48-99A9-8D81C6ED5EB9}"/>
              </a:ext>
            </a:extLst>
          </p:cNvPr>
          <p:cNvSpPr txBox="1"/>
          <p:nvPr/>
        </p:nvSpPr>
        <p:spPr>
          <a:xfrm>
            <a:off x="4650483" y="6115779"/>
            <a:ext cx="582212" cy="461665"/>
          </a:xfrm>
          <a:prstGeom prst="rect">
            <a:avLst/>
          </a:prstGeom>
          <a:noFill/>
        </p:spPr>
        <p:txBody>
          <a:bodyPr wrap="none" rtlCol="0">
            <a:spAutoFit/>
          </a:bodyPr>
          <a:lstStyle/>
          <a:p>
            <a:pPr algn="ctr"/>
            <a:r>
              <a:rPr lang="ar-SA" sz="2400" b="1" dirty="0">
                <a:solidFill>
                  <a:schemeClr val="bg1"/>
                </a:solidFill>
                <a:latin typeface="Calibri" panose="020F0502020204030204" pitchFamily="34" charset="0"/>
                <a:cs typeface="Calibri" panose="020F0502020204030204" pitchFamily="34" charset="0"/>
              </a:rPr>
              <a:t>ثانياً</a:t>
            </a:r>
            <a:endParaRPr lang="en-US" sz="3600" b="1" dirty="0">
              <a:solidFill>
                <a:schemeClr val="bg1"/>
              </a:solidFill>
              <a:latin typeface="Calibri" panose="020F0502020204030204" pitchFamily="34" charset="0"/>
              <a:cs typeface="Calibri" panose="020F0502020204030204" pitchFamily="34" charset="0"/>
            </a:endParaRPr>
          </a:p>
        </p:txBody>
      </p:sp>
      <p:sp>
        <p:nvSpPr>
          <p:cNvPr id="56" name="TextBox 15">
            <a:extLst>
              <a:ext uri="{FF2B5EF4-FFF2-40B4-BE49-F238E27FC236}">
                <a16:creationId xmlns:a16="http://schemas.microsoft.com/office/drawing/2014/main" id="{32B10107-24E9-B24D-84DB-5E569B8B55AA}"/>
              </a:ext>
            </a:extLst>
          </p:cNvPr>
          <p:cNvSpPr txBox="1"/>
          <p:nvPr/>
        </p:nvSpPr>
        <p:spPr>
          <a:xfrm>
            <a:off x="8596667" y="6092517"/>
            <a:ext cx="625491" cy="461665"/>
          </a:xfrm>
          <a:prstGeom prst="rect">
            <a:avLst/>
          </a:prstGeom>
          <a:noFill/>
        </p:spPr>
        <p:txBody>
          <a:bodyPr wrap="none" rtlCol="0">
            <a:spAutoFit/>
          </a:bodyPr>
          <a:lstStyle/>
          <a:p>
            <a:pPr algn="ctr"/>
            <a:r>
              <a:rPr lang="ar-SA" sz="2400" b="1" dirty="0">
                <a:solidFill>
                  <a:schemeClr val="bg1"/>
                </a:solidFill>
                <a:latin typeface="Calibri" panose="020F0502020204030204" pitchFamily="34" charset="0"/>
                <a:cs typeface="Calibri" panose="020F0502020204030204" pitchFamily="34" charset="0"/>
              </a:rPr>
              <a:t>رابعاً</a:t>
            </a:r>
            <a:endParaRPr lang="en-US" sz="3600" b="1" dirty="0">
              <a:solidFill>
                <a:schemeClr val="bg1"/>
              </a:solidFill>
              <a:latin typeface="Calibri" panose="020F0502020204030204" pitchFamily="34" charset="0"/>
              <a:cs typeface="Calibri" panose="020F0502020204030204" pitchFamily="34" charset="0"/>
            </a:endParaRPr>
          </a:p>
        </p:txBody>
      </p:sp>
      <p:pic>
        <p:nvPicPr>
          <p:cNvPr id="57" name="صورة 56">
            <a:extLst>
              <a:ext uri="{FF2B5EF4-FFF2-40B4-BE49-F238E27FC236}">
                <a16:creationId xmlns:a16="http://schemas.microsoft.com/office/drawing/2014/main" id="{A37D3B4F-B364-F14C-8610-07C9A18F3FF9}"/>
              </a:ext>
            </a:extLst>
          </p:cNvPr>
          <p:cNvPicPr>
            <a:picLocks noChangeAspect="1"/>
          </p:cNvPicPr>
          <p:nvPr/>
        </p:nvPicPr>
        <p:blipFill rotWithShape="1">
          <a:blip r:embed="rId6">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241920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780989" y="1003239"/>
            <a:ext cx="10749225" cy="2277547"/>
          </a:xfrm>
          <a:prstGeom prst="rect">
            <a:avLst/>
          </a:prstGeom>
        </p:spPr>
        <p:txBody>
          <a:bodyPr wrap="square">
            <a:spAutoFit/>
          </a:bodyPr>
          <a:lstStyle/>
          <a:p>
            <a:pPr marL="12700" lvl="2" indent="0">
              <a:buNone/>
            </a:pPr>
            <a:r>
              <a:rPr lang="ar-SA" sz="2200" b="1" dirty="0">
                <a:solidFill>
                  <a:srgbClr val="C00000"/>
                </a:solidFill>
                <a:latin typeface="Calibri" panose="020F0502020204030204" pitchFamily="34" charset="0"/>
                <a:cs typeface="Calibri" panose="020F0502020204030204" pitchFamily="34" charset="0"/>
              </a:rPr>
              <a:t>١- تحديد المخاطر:</a:t>
            </a:r>
            <a:endParaRPr lang="en-US" sz="2200" b="1" dirty="0">
              <a:solidFill>
                <a:srgbClr val="C00000"/>
              </a:solidFill>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تهدف هذه العملية إلى تحديد قائمة تحوي على جميع المخاطر والأحداث التي قد تؤثر على تحقيق</a:t>
            </a:r>
            <a:br>
              <a:rPr lang="ar-SA" sz="2400"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 أهداف المنظمة. فكل منتج أو خدمة تقدمها المنظمة ينطوي عليها عدة مخاطر ومن أجل معالجتها لابد أن نقوم أولا بتحديدها. في هذه العملية التي تتصف بالاستمرارية، يجب أن يتم تحديد كافة أنواع المخاطر على مستوى جميع أنشطة المنظمة سواء الحالية أو المستقبلية. وعلى سبيل المثال لا الحصر، يمكن تصنيف المخاطر بناء على أنشطة المنظمة كالآتي:</a:t>
            </a:r>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aphicFrame>
        <p:nvGraphicFramePr>
          <p:cNvPr id="10" name="جدول 9">
            <a:extLst>
              <a:ext uri="{FF2B5EF4-FFF2-40B4-BE49-F238E27FC236}">
                <a16:creationId xmlns:a16="http://schemas.microsoft.com/office/drawing/2014/main" id="{46B2CA3E-3854-884A-A14C-62C9C93609D8}"/>
              </a:ext>
            </a:extLst>
          </p:cNvPr>
          <p:cNvGraphicFramePr>
            <a:graphicFrameLocks noGrp="1"/>
          </p:cNvGraphicFramePr>
          <p:nvPr>
            <p:extLst>
              <p:ext uri="{D42A27DB-BD31-4B8C-83A1-F6EECF244321}">
                <p14:modId xmlns:p14="http://schemas.microsoft.com/office/powerpoint/2010/main" val="1174500575"/>
              </p:ext>
            </p:extLst>
          </p:nvPr>
        </p:nvGraphicFramePr>
        <p:xfrm>
          <a:off x="839743" y="3280786"/>
          <a:ext cx="10631716" cy="2953176"/>
        </p:xfrm>
        <a:graphic>
          <a:graphicData uri="http://schemas.openxmlformats.org/drawingml/2006/table">
            <a:tbl>
              <a:tblPr rtl="1" firstRow="1" firstCol="1" bandRow="1">
                <a:tableStyleId>{5C22544A-7EE6-4342-B048-85BDC9FD1C3A}</a:tableStyleId>
              </a:tblPr>
              <a:tblGrid>
                <a:gridCol w="1171387">
                  <a:extLst>
                    <a:ext uri="{9D8B030D-6E8A-4147-A177-3AD203B41FA5}">
                      <a16:colId xmlns:a16="http://schemas.microsoft.com/office/drawing/2014/main" val="1289898101"/>
                    </a:ext>
                  </a:extLst>
                </a:gridCol>
                <a:gridCol w="6805852">
                  <a:extLst>
                    <a:ext uri="{9D8B030D-6E8A-4147-A177-3AD203B41FA5}">
                      <a16:colId xmlns:a16="http://schemas.microsoft.com/office/drawing/2014/main" val="1129596821"/>
                    </a:ext>
                  </a:extLst>
                </a:gridCol>
                <a:gridCol w="2654477">
                  <a:extLst>
                    <a:ext uri="{9D8B030D-6E8A-4147-A177-3AD203B41FA5}">
                      <a16:colId xmlns:a16="http://schemas.microsoft.com/office/drawing/2014/main" val="1603218172"/>
                    </a:ext>
                  </a:extLst>
                </a:gridCol>
              </a:tblGrid>
              <a:tr h="428860">
                <a:tc>
                  <a:txBody>
                    <a:bodyPr/>
                    <a:lstStyle/>
                    <a:p>
                      <a:pPr algn="ctr" rtl="1">
                        <a:lnSpc>
                          <a:spcPct val="107000"/>
                        </a:lnSpc>
                        <a:spcAft>
                          <a:spcPts val="800"/>
                        </a:spcAft>
                      </a:pPr>
                      <a:r>
                        <a:rPr lang="ar-SA" sz="1800" b="0" i="0" dirty="0">
                          <a:effectLst/>
                          <a:latin typeface="Calibri" panose="020F0502020204030204" pitchFamily="34" charset="0"/>
                          <a:cs typeface="Calibri" panose="020F0502020204030204" pitchFamily="34" charset="0"/>
                        </a:rPr>
                        <a:t>المجال</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67397"/>
                    </a:solidFill>
                  </a:tcPr>
                </a:tc>
                <a:tc>
                  <a:txBody>
                    <a:bodyPr/>
                    <a:lstStyle/>
                    <a:p>
                      <a:pPr algn="ctr" rtl="1">
                        <a:lnSpc>
                          <a:spcPct val="107000"/>
                        </a:lnSpc>
                        <a:spcAft>
                          <a:spcPts val="800"/>
                        </a:spcAft>
                      </a:pPr>
                      <a:r>
                        <a:rPr lang="ar-SA" sz="1800" b="0" i="0" dirty="0">
                          <a:effectLst/>
                          <a:latin typeface="Calibri" panose="020F0502020204030204" pitchFamily="34" charset="0"/>
                          <a:cs typeface="Calibri" panose="020F0502020204030204" pitchFamily="34" charset="0"/>
                        </a:rPr>
                        <a:t>التعريف</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67397"/>
                    </a:solidFill>
                  </a:tcPr>
                </a:tc>
                <a:tc>
                  <a:txBody>
                    <a:bodyPr/>
                    <a:lstStyle/>
                    <a:p>
                      <a:pPr algn="ctr" rtl="1">
                        <a:lnSpc>
                          <a:spcPct val="107000"/>
                        </a:lnSpc>
                        <a:spcAft>
                          <a:spcPts val="800"/>
                        </a:spcAft>
                      </a:pPr>
                      <a:r>
                        <a:rPr lang="ar-SA" sz="1800" b="0" i="0" dirty="0">
                          <a:effectLst/>
                          <a:latin typeface="Calibri" panose="020F0502020204030204" pitchFamily="34" charset="0"/>
                          <a:cs typeface="Calibri" panose="020F0502020204030204" pitchFamily="34" charset="0"/>
                        </a:rPr>
                        <a:t>مثال على المخاطر</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67397"/>
                    </a:solidFill>
                  </a:tcPr>
                </a:tc>
                <a:extLst>
                  <a:ext uri="{0D108BD9-81ED-4DB2-BD59-A6C34878D82A}">
                    <a16:rowId xmlns:a16="http://schemas.microsoft.com/office/drawing/2014/main" val="2325489607"/>
                  </a:ext>
                </a:extLst>
              </a:tr>
              <a:tr h="493862">
                <a:tc>
                  <a:txBody>
                    <a:bodyPr/>
                    <a:lstStyle/>
                    <a:p>
                      <a:pPr algn="ctr" rtl="1">
                        <a:lnSpc>
                          <a:spcPct val="107000"/>
                        </a:lnSpc>
                        <a:spcAft>
                          <a:spcPts val="800"/>
                        </a:spcAft>
                      </a:pPr>
                      <a:r>
                        <a:rPr lang="ar-SA" sz="1800" b="0" i="0" dirty="0">
                          <a:effectLst/>
                          <a:latin typeface="Calibri" panose="020F0502020204030204" pitchFamily="34" charset="0"/>
                          <a:cs typeface="Calibri" panose="020F0502020204030204" pitchFamily="34" charset="0"/>
                        </a:rPr>
                        <a:t>استراتيجية</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67397"/>
                    </a:solidFill>
                  </a:tcPr>
                </a:tc>
                <a:tc>
                  <a:txBody>
                    <a:bodyPr/>
                    <a:lstStyle/>
                    <a:p>
                      <a:pPr algn="justLow" rtl="1">
                        <a:lnSpc>
                          <a:spcPct val="107000"/>
                        </a:lnSpc>
                        <a:spcAft>
                          <a:spcPts val="800"/>
                        </a:spcAft>
                      </a:pPr>
                      <a:r>
                        <a:rPr lang="ar-SA" sz="1800" b="0" i="0" dirty="0">
                          <a:effectLst/>
                          <a:latin typeface="Calibri" panose="020F0502020204030204" pitchFamily="34" charset="0"/>
                          <a:cs typeface="Calibri" panose="020F0502020204030204" pitchFamily="34" charset="0"/>
                        </a:rPr>
                        <a:t>هي المخاطر التي قد تؤخر أو تمنع من تحقيق الأهداف الاستراتيجية للمنظمة</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tc>
                  <a:txBody>
                    <a:bodyPr/>
                    <a:lstStyle/>
                    <a:p>
                      <a:pPr marL="0" lvl="0" indent="0" algn="justLow" rtl="1">
                        <a:lnSpc>
                          <a:spcPct val="107000"/>
                        </a:lnSpc>
                        <a:buFont typeface="Wingdings" pitchFamily="2" charset="2"/>
                        <a:buNone/>
                      </a:pPr>
                      <a:r>
                        <a:rPr lang="ar-SA" sz="1800" b="0" i="0" dirty="0">
                          <a:effectLst/>
                          <a:latin typeface="Calibri" panose="020F0502020204030204" pitchFamily="34" charset="0"/>
                          <a:cs typeface="Calibri" panose="020F0502020204030204" pitchFamily="34" charset="0"/>
                        </a:rPr>
                        <a:t>عدم وضوح الأهداف الاستراتيجية</a:t>
                      </a:r>
                      <a:endParaRPr lang="en-US" sz="1800" b="0" i="0" dirty="0">
                        <a:effectLst/>
                        <a:latin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extLst>
                  <a:ext uri="{0D108BD9-81ED-4DB2-BD59-A6C34878D82A}">
                    <a16:rowId xmlns:a16="http://schemas.microsoft.com/office/drawing/2014/main" val="1294900460"/>
                  </a:ext>
                </a:extLst>
              </a:tr>
              <a:tr h="338409">
                <a:tc>
                  <a:txBody>
                    <a:bodyPr/>
                    <a:lstStyle/>
                    <a:p>
                      <a:pPr algn="ctr" rtl="1">
                        <a:lnSpc>
                          <a:spcPct val="107000"/>
                        </a:lnSpc>
                        <a:spcAft>
                          <a:spcPts val="800"/>
                        </a:spcAft>
                      </a:pPr>
                      <a:r>
                        <a:rPr lang="ar-SA" sz="1800" b="0" i="0" dirty="0">
                          <a:effectLst/>
                          <a:latin typeface="Calibri" panose="020F0502020204030204" pitchFamily="34" charset="0"/>
                          <a:cs typeface="Calibri" panose="020F0502020204030204" pitchFamily="34" charset="0"/>
                        </a:rPr>
                        <a:t>مالية</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67397"/>
                    </a:solidFill>
                  </a:tcPr>
                </a:tc>
                <a:tc>
                  <a:txBody>
                    <a:bodyPr/>
                    <a:lstStyle/>
                    <a:p>
                      <a:pPr algn="justLow" rtl="1">
                        <a:lnSpc>
                          <a:spcPct val="107000"/>
                        </a:lnSpc>
                        <a:spcAft>
                          <a:spcPts val="800"/>
                        </a:spcAft>
                      </a:pPr>
                      <a:r>
                        <a:rPr lang="ar-SA" sz="1800" b="0" i="0" dirty="0">
                          <a:effectLst/>
                          <a:latin typeface="Calibri" panose="020F0502020204030204" pitchFamily="34" charset="0"/>
                          <a:cs typeface="Calibri" panose="020F0502020204030204" pitchFamily="34" charset="0"/>
                        </a:rPr>
                        <a:t>هي مخاطر تؤثر على الأداء المالي للمنظمة</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tc>
                  <a:txBody>
                    <a:bodyPr/>
                    <a:lstStyle/>
                    <a:p>
                      <a:pPr marL="0" lvl="0" indent="0" algn="justLow" rtl="1">
                        <a:lnSpc>
                          <a:spcPct val="107000"/>
                        </a:lnSpc>
                        <a:buFont typeface="Wingdings" pitchFamily="2" charset="2"/>
                        <a:buNone/>
                      </a:pPr>
                      <a:r>
                        <a:rPr lang="ar-SA" sz="1800" b="0" i="0" dirty="0">
                          <a:effectLst/>
                          <a:latin typeface="Calibri" panose="020F0502020204030204" pitchFamily="34" charset="0"/>
                          <a:cs typeface="Calibri" panose="020F0502020204030204" pitchFamily="34" charset="0"/>
                        </a:rPr>
                        <a:t>نقص الدعم الحكومي</a:t>
                      </a:r>
                      <a:endParaRPr lang="en-US" sz="1800" b="0" i="0" dirty="0">
                        <a:effectLst/>
                        <a:latin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extLst>
                  <a:ext uri="{0D108BD9-81ED-4DB2-BD59-A6C34878D82A}">
                    <a16:rowId xmlns:a16="http://schemas.microsoft.com/office/drawing/2014/main" val="1967370110"/>
                  </a:ext>
                </a:extLst>
              </a:tr>
              <a:tr h="338409">
                <a:tc>
                  <a:txBody>
                    <a:bodyPr/>
                    <a:lstStyle/>
                    <a:p>
                      <a:pPr algn="ctr" rtl="1">
                        <a:lnSpc>
                          <a:spcPct val="107000"/>
                        </a:lnSpc>
                        <a:spcAft>
                          <a:spcPts val="800"/>
                        </a:spcAft>
                      </a:pPr>
                      <a:r>
                        <a:rPr lang="ar-SA" sz="1800" b="0" i="0" dirty="0">
                          <a:effectLst/>
                          <a:latin typeface="Calibri" panose="020F0502020204030204" pitchFamily="34" charset="0"/>
                          <a:cs typeface="Calibri" panose="020F0502020204030204" pitchFamily="34" charset="0"/>
                        </a:rPr>
                        <a:t>قانونية</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67397"/>
                    </a:solidFill>
                  </a:tcPr>
                </a:tc>
                <a:tc>
                  <a:txBody>
                    <a:bodyPr/>
                    <a:lstStyle/>
                    <a:p>
                      <a:pPr algn="justLow" rtl="1">
                        <a:lnSpc>
                          <a:spcPct val="107000"/>
                        </a:lnSpc>
                        <a:spcAft>
                          <a:spcPts val="800"/>
                        </a:spcAft>
                      </a:pPr>
                      <a:r>
                        <a:rPr lang="ar-SA" sz="1800" b="0" i="0" dirty="0">
                          <a:effectLst/>
                          <a:latin typeface="Calibri" panose="020F0502020204030204" pitchFamily="34" charset="0"/>
                          <a:cs typeface="Calibri" panose="020F0502020204030204" pitchFamily="34" charset="0"/>
                        </a:rPr>
                        <a:t>وهي الآثار السلبية الناجمة من القرارات والإجراءات الإدارية والتنظيمية</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tc>
                  <a:txBody>
                    <a:bodyPr/>
                    <a:lstStyle/>
                    <a:p>
                      <a:pPr marL="0" lvl="0" indent="0" algn="justLow" rtl="1">
                        <a:lnSpc>
                          <a:spcPct val="107000"/>
                        </a:lnSpc>
                        <a:buFont typeface="Wingdings" pitchFamily="2" charset="2"/>
                        <a:buNone/>
                      </a:pPr>
                      <a:r>
                        <a:rPr lang="ar-SA" sz="1800" b="0" i="0" dirty="0">
                          <a:effectLst/>
                          <a:latin typeface="Calibri" panose="020F0502020204030204" pitchFamily="34" charset="0"/>
                          <a:cs typeface="Calibri" panose="020F0502020204030204" pitchFamily="34" charset="0"/>
                        </a:rPr>
                        <a:t>رفع قضايا ضد المنظمة</a:t>
                      </a:r>
                      <a:endParaRPr lang="en-US" sz="1800" b="0" i="0" dirty="0">
                        <a:effectLst/>
                        <a:latin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extLst>
                  <a:ext uri="{0D108BD9-81ED-4DB2-BD59-A6C34878D82A}">
                    <a16:rowId xmlns:a16="http://schemas.microsoft.com/office/drawing/2014/main" val="486203649"/>
                  </a:ext>
                </a:extLst>
              </a:tr>
              <a:tr h="338409">
                <a:tc>
                  <a:txBody>
                    <a:bodyPr/>
                    <a:lstStyle/>
                    <a:p>
                      <a:pPr algn="ctr" rtl="1">
                        <a:lnSpc>
                          <a:spcPct val="107000"/>
                        </a:lnSpc>
                        <a:spcAft>
                          <a:spcPts val="800"/>
                        </a:spcAft>
                      </a:pPr>
                      <a:r>
                        <a:rPr lang="ar-SA" sz="1800" b="0" i="0" dirty="0">
                          <a:effectLst/>
                          <a:latin typeface="Calibri" panose="020F0502020204030204" pitchFamily="34" charset="0"/>
                          <a:cs typeface="Calibri" panose="020F0502020204030204" pitchFamily="34" charset="0"/>
                        </a:rPr>
                        <a:t>تشغيلية</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67397"/>
                    </a:solidFill>
                  </a:tcPr>
                </a:tc>
                <a:tc>
                  <a:txBody>
                    <a:bodyPr/>
                    <a:lstStyle/>
                    <a:p>
                      <a:pPr algn="justLow" rtl="1">
                        <a:lnSpc>
                          <a:spcPct val="107000"/>
                        </a:lnSpc>
                        <a:spcAft>
                          <a:spcPts val="800"/>
                        </a:spcAft>
                      </a:pPr>
                      <a:r>
                        <a:rPr lang="ar-SA" sz="1800" b="0" i="0">
                          <a:effectLst/>
                          <a:latin typeface="Calibri" panose="020F0502020204030204" pitchFamily="34" charset="0"/>
                          <a:cs typeface="Calibri" panose="020F0502020204030204" pitchFamily="34" charset="0"/>
                        </a:rPr>
                        <a:t>وهي مخاطر متعلقة بالعمليات والأداء</a:t>
                      </a:r>
                      <a:endParaRPr lang="en-US" sz="1800" b="0" i="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tc>
                  <a:txBody>
                    <a:bodyPr/>
                    <a:lstStyle/>
                    <a:p>
                      <a:pPr marL="0" lvl="0" indent="0" algn="justLow" rtl="1">
                        <a:lnSpc>
                          <a:spcPct val="107000"/>
                        </a:lnSpc>
                        <a:spcAft>
                          <a:spcPts val="800"/>
                        </a:spcAft>
                        <a:buFont typeface="Wingdings" pitchFamily="2" charset="2"/>
                        <a:buNone/>
                      </a:pPr>
                      <a:r>
                        <a:rPr lang="ar-SA" sz="1800" b="0" i="0" dirty="0">
                          <a:effectLst/>
                          <a:latin typeface="Calibri" panose="020F0502020204030204" pitchFamily="34" charset="0"/>
                          <a:cs typeface="Calibri" panose="020F0502020204030204" pitchFamily="34" charset="0"/>
                        </a:rPr>
                        <a:t>التوظيف الغير مدروس</a:t>
                      </a:r>
                      <a:endParaRPr lang="en-US" sz="1800" b="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solidFill>
                      <a:srgbClr val="2E75B6">
                        <a:alpha val="16078"/>
                      </a:srgbClr>
                    </a:solidFill>
                  </a:tcPr>
                </a:tc>
                <a:extLst>
                  <a:ext uri="{0D108BD9-81ED-4DB2-BD59-A6C34878D82A}">
                    <a16:rowId xmlns:a16="http://schemas.microsoft.com/office/drawing/2014/main" val="2308178121"/>
                  </a:ext>
                </a:extLst>
              </a:tr>
              <a:tr h="338409">
                <a:tc>
                  <a:txBody>
                    <a:bodyPr/>
                    <a:lstStyle/>
                    <a:p>
                      <a:pPr algn="ctr" rtl="1">
                        <a:lnSpc>
                          <a:spcPct val="107000"/>
                        </a:lnSpc>
                        <a:spcAft>
                          <a:spcPts val="800"/>
                        </a:spcAft>
                      </a:pPr>
                      <a:r>
                        <a:rPr lang="en-US" sz="1800" b="0" i="0" dirty="0">
                          <a:effectLst/>
                          <a:latin typeface="Calibri" panose="020F0502020204030204" pitchFamily="34" charset="0"/>
                          <a:cs typeface="Calibri" panose="020F0502020204030204" pitchFamily="34" charset="0"/>
                        </a:rPr>
                        <a:t>IT</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67397"/>
                    </a:solidFill>
                  </a:tcPr>
                </a:tc>
                <a:tc>
                  <a:txBody>
                    <a:bodyPr/>
                    <a:lstStyle/>
                    <a:p>
                      <a:pPr algn="justLow" rtl="1">
                        <a:lnSpc>
                          <a:spcPct val="107000"/>
                        </a:lnSpc>
                        <a:spcAft>
                          <a:spcPts val="800"/>
                        </a:spcAft>
                      </a:pPr>
                      <a:r>
                        <a:rPr lang="ar-SA" sz="1800" b="0" i="0">
                          <a:effectLst/>
                          <a:latin typeface="Calibri" panose="020F0502020204030204" pitchFamily="34" charset="0"/>
                          <a:cs typeface="Calibri" panose="020F0502020204030204" pitchFamily="34" charset="0"/>
                        </a:rPr>
                        <a:t>وهي مخاطر تؤثر على بيئة تقنية المعلومات</a:t>
                      </a:r>
                      <a:endParaRPr lang="en-US" sz="1800" b="0" i="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tc>
                  <a:txBody>
                    <a:bodyPr/>
                    <a:lstStyle/>
                    <a:p>
                      <a:pPr marL="0" lvl="0" indent="0" algn="justLow" rtl="1">
                        <a:lnSpc>
                          <a:spcPct val="107000"/>
                        </a:lnSpc>
                        <a:buFont typeface="Wingdings" pitchFamily="2" charset="2"/>
                        <a:buNone/>
                      </a:pPr>
                      <a:r>
                        <a:rPr lang="ar-SA" sz="1800" b="0" i="0" dirty="0">
                          <a:effectLst/>
                          <a:latin typeface="Calibri" panose="020F0502020204030204" pitchFamily="34" charset="0"/>
                          <a:cs typeface="Calibri" panose="020F0502020204030204" pitchFamily="34" charset="0"/>
                        </a:rPr>
                        <a:t>الاختراقات والفيروسات</a:t>
                      </a:r>
                      <a:endParaRPr lang="en-US" sz="1800" b="0" i="0" dirty="0">
                        <a:effectLst/>
                        <a:latin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extLst>
                  <a:ext uri="{0D108BD9-81ED-4DB2-BD59-A6C34878D82A}">
                    <a16:rowId xmlns:a16="http://schemas.microsoft.com/office/drawing/2014/main" val="3967369822"/>
                  </a:ext>
                </a:extLst>
              </a:tr>
              <a:tr h="338409">
                <a:tc>
                  <a:txBody>
                    <a:bodyPr/>
                    <a:lstStyle/>
                    <a:p>
                      <a:pPr algn="ctr" rtl="1">
                        <a:lnSpc>
                          <a:spcPct val="107000"/>
                        </a:lnSpc>
                        <a:spcAft>
                          <a:spcPts val="800"/>
                        </a:spcAft>
                      </a:pPr>
                      <a:r>
                        <a:rPr lang="ar-SA" sz="1800" b="0" i="0" dirty="0">
                          <a:effectLst/>
                          <a:latin typeface="Calibri" panose="020F0502020204030204" pitchFamily="34" charset="0"/>
                          <a:cs typeface="Calibri" panose="020F0502020204030204" pitchFamily="34" charset="0"/>
                        </a:rPr>
                        <a:t>صحية</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67397"/>
                    </a:solidFill>
                  </a:tcPr>
                </a:tc>
                <a:tc>
                  <a:txBody>
                    <a:bodyPr/>
                    <a:lstStyle/>
                    <a:p>
                      <a:pPr algn="justLow" rtl="1">
                        <a:lnSpc>
                          <a:spcPct val="107000"/>
                        </a:lnSpc>
                        <a:spcAft>
                          <a:spcPts val="800"/>
                        </a:spcAft>
                      </a:pPr>
                      <a:r>
                        <a:rPr lang="ar-SA" sz="1800" b="0" i="0" dirty="0">
                          <a:effectLst/>
                          <a:latin typeface="Calibri" panose="020F0502020204030204" pitchFamily="34" charset="0"/>
                          <a:cs typeface="Calibri" panose="020F0502020204030204" pitchFamily="34" charset="0"/>
                        </a:rPr>
                        <a:t>هي أضرار تهدد صحة القوى البشرية للمنظمة وتستوجب التدخل الصحي</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tc>
                  <a:txBody>
                    <a:bodyPr/>
                    <a:lstStyle/>
                    <a:p>
                      <a:pPr marL="0" lvl="0" indent="0" algn="justLow" rtl="1">
                        <a:lnSpc>
                          <a:spcPct val="107000"/>
                        </a:lnSpc>
                        <a:spcAft>
                          <a:spcPts val="800"/>
                        </a:spcAft>
                        <a:buFont typeface="Wingdings" pitchFamily="2" charset="2"/>
                        <a:buNone/>
                      </a:pPr>
                      <a:r>
                        <a:rPr lang="ar-SA" sz="1800" b="0" i="0" dirty="0">
                          <a:effectLst/>
                          <a:latin typeface="Calibri" panose="020F0502020204030204" pitchFamily="34" charset="0"/>
                          <a:cs typeface="Calibri" panose="020F0502020204030204" pitchFamily="34" charset="0"/>
                        </a:rPr>
                        <a:t>العدوى من الاوبئة</a:t>
                      </a:r>
                      <a:endParaRPr lang="en-US" sz="1800" b="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solidFill>
                      <a:srgbClr val="2E75B6">
                        <a:alpha val="16078"/>
                      </a:srgbClr>
                    </a:solidFill>
                  </a:tcPr>
                </a:tc>
                <a:extLst>
                  <a:ext uri="{0D108BD9-81ED-4DB2-BD59-A6C34878D82A}">
                    <a16:rowId xmlns:a16="http://schemas.microsoft.com/office/drawing/2014/main" val="3058368976"/>
                  </a:ext>
                </a:extLst>
              </a:tr>
              <a:tr h="338409">
                <a:tc>
                  <a:txBody>
                    <a:bodyPr/>
                    <a:lstStyle/>
                    <a:p>
                      <a:pPr algn="ctr" rtl="1">
                        <a:lnSpc>
                          <a:spcPct val="107000"/>
                        </a:lnSpc>
                        <a:spcAft>
                          <a:spcPts val="800"/>
                        </a:spcAft>
                      </a:pPr>
                      <a:r>
                        <a:rPr lang="ar-SA" sz="1800" b="0" i="0" dirty="0">
                          <a:effectLst/>
                          <a:latin typeface="Calibri" panose="020F0502020204030204" pitchFamily="34" charset="0"/>
                          <a:cs typeface="Calibri" panose="020F0502020204030204" pitchFamily="34" charset="0"/>
                        </a:rPr>
                        <a:t>طبيعية</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67397"/>
                    </a:solidFill>
                  </a:tcPr>
                </a:tc>
                <a:tc>
                  <a:txBody>
                    <a:bodyPr/>
                    <a:lstStyle/>
                    <a:p>
                      <a:pPr algn="justLow" rtl="1">
                        <a:lnSpc>
                          <a:spcPct val="107000"/>
                        </a:lnSpc>
                        <a:spcAft>
                          <a:spcPts val="800"/>
                        </a:spcAft>
                      </a:pPr>
                      <a:r>
                        <a:rPr lang="ar-SA" sz="1800" b="0" i="0">
                          <a:effectLst/>
                          <a:latin typeface="Calibri" panose="020F0502020204030204" pitchFamily="34" charset="0"/>
                          <a:cs typeface="Calibri" panose="020F0502020204030204" pitchFamily="34" charset="0"/>
                        </a:rPr>
                        <a:t>وهي مخاطر ناتجة من أحداث سببتها الطبيعة</a:t>
                      </a:r>
                      <a:endParaRPr lang="en-US" sz="1800" b="0" i="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tc>
                  <a:txBody>
                    <a:bodyPr/>
                    <a:lstStyle/>
                    <a:p>
                      <a:pPr marL="0" lvl="0" indent="0" algn="justLow" rtl="1">
                        <a:lnSpc>
                          <a:spcPct val="107000"/>
                        </a:lnSpc>
                        <a:buFont typeface="Wingdings" pitchFamily="2" charset="2"/>
                        <a:buNone/>
                      </a:pPr>
                      <a:r>
                        <a:rPr lang="ar-SA" sz="1800" b="0" i="0" dirty="0">
                          <a:effectLst/>
                          <a:latin typeface="Calibri" panose="020F0502020204030204" pitchFamily="34" charset="0"/>
                          <a:cs typeface="Calibri" panose="020F0502020204030204" pitchFamily="34" charset="0"/>
                        </a:rPr>
                        <a:t>الأمطار والسيول</a:t>
                      </a:r>
                      <a:endParaRPr lang="en-US" sz="1800" b="0" i="0" dirty="0">
                        <a:effectLst/>
                        <a:latin typeface="Calibri" panose="020F0502020204030204" pitchFamily="34" charset="0"/>
                        <a:cs typeface="Calibri" panose="020F0502020204030204" pitchFamily="34" charset="0"/>
                      </a:endParaRPr>
                    </a:p>
                  </a:txBody>
                  <a:tcPr marL="68580" marR="68580" marT="0" marB="0" anchor="ctr">
                    <a:solidFill>
                      <a:srgbClr val="2E75B6">
                        <a:alpha val="16078"/>
                      </a:srgbClr>
                    </a:solidFill>
                  </a:tcPr>
                </a:tc>
                <a:extLst>
                  <a:ext uri="{0D108BD9-81ED-4DB2-BD59-A6C34878D82A}">
                    <a16:rowId xmlns:a16="http://schemas.microsoft.com/office/drawing/2014/main" val="3465696956"/>
                  </a:ext>
                </a:extLst>
              </a:tr>
            </a:tbl>
          </a:graphicData>
        </a:graphic>
      </p:graphicFrame>
    </p:spTree>
    <p:extLst>
      <p:ext uri="{BB962C8B-B14F-4D97-AF65-F5344CB8AC3E}">
        <p14:creationId xmlns:p14="http://schemas.microsoft.com/office/powerpoint/2010/main" val="2691122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457657" y="2627779"/>
            <a:ext cx="10749225" cy="2246769"/>
          </a:xfrm>
          <a:prstGeom prst="rect">
            <a:avLst/>
          </a:prstGeom>
        </p:spPr>
        <p:txBody>
          <a:bodyPr wrap="square" anchor="ctr">
            <a:spAutoFit/>
          </a:bodyPr>
          <a:lstStyle/>
          <a:p>
            <a:r>
              <a:rPr lang="ar-SA" sz="2800" dirty="0">
                <a:solidFill>
                  <a:schemeClr val="accent2"/>
                </a:solidFill>
                <a:latin typeface="Calibri" panose="020F0502020204030204" pitchFamily="34" charset="0"/>
                <a:cs typeface="Calibri" panose="020F0502020204030204" pitchFamily="34" charset="0"/>
              </a:rPr>
              <a:t/>
            </a:r>
            <a:br>
              <a:rPr lang="ar-SA" sz="2800" dirty="0">
                <a:solidFill>
                  <a:schemeClr val="accent2"/>
                </a:solidFill>
                <a:latin typeface="Calibri" panose="020F0502020204030204" pitchFamily="34" charset="0"/>
                <a:cs typeface="Calibri" panose="020F0502020204030204" pitchFamily="34" charset="0"/>
              </a:rPr>
            </a:br>
            <a:r>
              <a:rPr lang="ar-SA" sz="2800" b="1" dirty="0">
                <a:solidFill>
                  <a:schemeClr val="accent2"/>
                </a:solidFill>
                <a:latin typeface="Calibri" panose="020F0502020204030204" pitchFamily="34" charset="0"/>
                <a:cs typeface="Calibri" panose="020F0502020204030204" pitchFamily="34" charset="0"/>
              </a:rPr>
              <a:t>٢- قياس المخاطر:</a:t>
            </a:r>
          </a:p>
          <a:p>
            <a:r>
              <a:rPr lang="ar-SA" sz="2800" dirty="0">
                <a:latin typeface="Calibri" panose="020F0502020204030204" pitchFamily="34" charset="0"/>
                <a:cs typeface="Calibri" panose="020F0502020204030204" pitchFamily="34" charset="0"/>
              </a:rPr>
              <a:t>بعد أن يتم التعرف على المخاطر، يجب أن يقوم مدير المخاطر بتقييمها ويتضمن ذلك قياس الحجم المحتمل للخسارة واحتمال حدوث تلك الخسارة</a:t>
            </a:r>
          </a:p>
          <a:p>
            <a:endParaRPr lang="ar-SA" sz="2800" dirty="0">
              <a:latin typeface="Calibri" panose="020F0502020204030204" pitchFamily="34" charset="0"/>
              <a:cs typeface="Calibri" panose="020F0502020204030204" pitchFamily="34" charset="0"/>
            </a:endParaRPr>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Tree>
    <p:extLst>
      <p:ext uri="{BB962C8B-B14F-4D97-AF65-F5344CB8AC3E}">
        <p14:creationId xmlns:p14="http://schemas.microsoft.com/office/powerpoint/2010/main" val="436581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aphicFrame>
        <p:nvGraphicFramePr>
          <p:cNvPr id="10" name="جدول 9">
            <a:extLst>
              <a:ext uri="{FF2B5EF4-FFF2-40B4-BE49-F238E27FC236}">
                <a16:creationId xmlns:a16="http://schemas.microsoft.com/office/drawing/2014/main" id="{CF27AF4B-25B9-9949-83FE-926C52178C96}"/>
              </a:ext>
            </a:extLst>
          </p:cNvPr>
          <p:cNvGraphicFramePr>
            <a:graphicFrameLocks noGrp="1"/>
          </p:cNvGraphicFramePr>
          <p:nvPr>
            <p:extLst>
              <p:ext uri="{D42A27DB-BD31-4B8C-83A1-F6EECF244321}">
                <p14:modId xmlns:p14="http://schemas.microsoft.com/office/powerpoint/2010/main" val="4292917977"/>
              </p:ext>
            </p:extLst>
          </p:nvPr>
        </p:nvGraphicFramePr>
        <p:xfrm>
          <a:off x="1457726" y="1792434"/>
          <a:ext cx="9395751" cy="4349064"/>
        </p:xfrm>
        <a:graphic>
          <a:graphicData uri="http://schemas.openxmlformats.org/drawingml/2006/table">
            <a:tbl>
              <a:tblPr rtl="1" firstRow="1" bandRow="1">
                <a:tableStyleId>{5C22544A-7EE6-4342-B048-85BDC9FD1C3A}</a:tableStyleId>
              </a:tblPr>
              <a:tblGrid>
                <a:gridCol w="851973">
                  <a:extLst>
                    <a:ext uri="{9D8B030D-6E8A-4147-A177-3AD203B41FA5}">
                      <a16:colId xmlns:a16="http://schemas.microsoft.com/office/drawing/2014/main" val="303519894"/>
                    </a:ext>
                  </a:extLst>
                </a:gridCol>
                <a:gridCol w="1832528">
                  <a:extLst>
                    <a:ext uri="{9D8B030D-6E8A-4147-A177-3AD203B41FA5}">
                      <a16:colId xmlns:a16="http://schemas.microsoft.com/office/drawing/2014/main" val="3047050499"/>
                    </a:ext>
                  </a:extLst>
                </a:gridCol>
                <a:gridCol w="1342250">
                  <a:extLst>
                    <a:ext uri="{9D8B030D-6E8A-4147-A177-3AD203B41FA5}">
                      <a16:colId xmlns:a16="http://schemas.microsoft.com/office/drawing/2014/main" val="820659424"/>
                    </a:ext>
                  </a:extLst>
                </a:gridCol>
                <a:gridCol w="1342250">
                  <a:extLst>
                    <a:ext uri="{9D8B030D-6E8A-4147-A177-3AD203B41FA5}">
                      <a16:colId xmlns:a16="http://schemas.microsoft.com/office/drawing/2014/main" val="4073401153"/>
                    </a:ext>
                  </a:extLst>
                </a:gridCol>
                <a:gridCol w="1342250">
                  <a:extLst>
                    <a:ext uri="{9D8B030D-6E8A-4147-A177-3AD203B41FA5}">
                      <a16:colId xmlns:a16="http://schemas.microsoft.com/office/drawing/2014/main" val="2595159689"/>
                    </a:ext>
                  </a:extLst>
                </a:gridCol>
                <a:gridCol w="1342250">
                  <a:extLst>
                    <a:ext uri="{9D8B030D-6E8A-4147-A177-3AD203B41FA5}">
                      <a16:colId xmlns:a16="http://schemas.microsoft.com/office/drawing/2014/main" val="2101174280"/>
                    </a:ext>
                  </a:extLst>
                </a:gridCol>
                <a:gridCol w="1342250">
                  <a:extLst>
                    <a:ext uri="{9D8B030D-6E8A-4147-A177-3AD203B41FA5}">
                      <a16:colId xmlns:a16="http://schemas.microsoft.com/office/drawing/2014/main" val="133057288"/>
                    </a:ext>
                  </a:extLst>
                </a:gridCol>
              </a:tblGrid>
              <a:tr h="508584">
                <a:tc>
                  <a:txBody>
                    <a:bodyPr/>
                    <a:lstStyle/>
                    <a:p>
                      <a:pPr marL="0" algn="ctr" defTabSz="914400" rtl="0" eaLnBrk="1" latinLnBrk="0" hangingPunct="1"/>
                      <a:endParaRPr lang="ar-SA" b="1" i="0" dirty="0">
                        <a:latin typeface="Calibri" panose="020F0502020204030204" pitchFamily="34" charset="0"/>
                        <a:cs typeface="Calibri" panose="020F0502020204030204" pitchFamily="34" charset="0"/>
                      </a:endParaRPr>
                    </a:p>
                  </a:txBody>
                  <a:tcPr anchor="ctr">
                    <a:solidFill>
                      <a:srgbClr val="3C4B4D"/>
                    </a:solidFill>
                  </a:tcPr>
                </a:tc>
                <a:tc gridSpan="6">
                  <a:txBody>
                    <a:bodyPr/>
                    <a:lstStyle/>
                    <a:p>
                      <a:pPr algn="ctr" rtl="1"/>
                      <a:r>
                        <a:rPr lang="ar-SA" b="1" i="0" dirty="0">
                          <a:latin typeface="Calibri" panose="020F0502020204030204" pitchFamily="34" charset="0"/>
                          <a:cs typeface="Calibri" panose="020F0502020204030204" pitchFamily="34" charset="0"/>
                        </a:rPr>
                        <a:t>احتمالية حدوث الخطر</a:t>
                      </a:r>
                    </a:p>
                  </a:txBody>
                  <a:tcPr anchor="ctr">
                    <a:solidFill>
                      <a:srgbClr val="3C4B4D"/>
                    </a:solidFill>
                  </a:tcPr>
                </a:tc>
                <a:tc hMerge="1">
                  <a:txBody>
                    <a:bodyPr/>
                    <a:lstStyle/>
                    <a:p>
                      <a:pPr rtl="1"/>
                      <a:endParaRPr lang="ar-SA" dirty="0"/>
                    </a:p>
                  </a:txBody>
                  <a:tcPr/>
                </a:tc>
                <a:tc hMerge="1">
                  <a:txBody>
                    <a:bodyPr/>
                    <a:lstStyle/>
                    <a:p>
                      <a:pPr rtl="1"/>
                      <a:endParaRPr lang="ar-SA" dirty="0"/>
                    </a:p>
                  </a:txBody>
                  <a:tcPr/>
                </a:tc>
                <a:tc hMerge="1">
                  <a:txBody>
                    <a:bodyPr/>
                    <a:lstStyle/>
                    <a:p>
                      <a:pPr rtl="1"/>
                      <a:endParaRPr lang="ar-SA" dirty="0"/>
                    </a:p>
                  </a:txBody>
                  <a:tcPr/>
                </a:tc>
                <a:tc hMerge="1">
                  <a:txBody>
                    <a:bodyPr/>
                    <a:lstStyle/>
                    <a:p>
                      <a:pPr rtl="1"/>
                      <a:endParaRPr lang="ar-SA" dirty="0"/>
                    </a:p>
                  </a:txBody>
                  <a:tcPr/>
                </a:tc>
                <a:tc hMerge="1">
                  <a:txBody>
                    <a:bodyPr/>
                    <a:lstStyle/>
                    <a:p>
                      <a:pPr rtl="1"/>
                      <a:endParaRPr lang="ar-SA" dirty="0"/>
                    </a:p>
                  </a:txBody>
                  <a:tcPr/>
                </a:tc>
                <a:extLst>
                  <a:ext uri="{0D108BD9-81ED-4DB2-BD59-A6C34878D82A}">
                    <a16:rowId xmlns:a16="http://schemas.microsoft.com/office/drawing/2014/main" val="3374598396"/>
                  </a:ext>
                </a:extLst>
              </a:tr>
              <a:tr h="528494">
                <a:tc rowSpan="6">
                  <a:txBody>
                    <a:bodyPr/>
                    <a:lstStyle/>
                    <a:p>
                      <a:pPr algn="ctr" rtl="1"/>
                      <a:r>
                        <a:rPr lang="ar-SA" b="1" i="0" dirty="0">
                          <a:solidFill>
                            <a:schemeClr val="bg1"/>
                          </a:solidFill>
                          <a:latin typeface="Calibri" panose="020F0502020204030204" pitchFamily="34" charset="0"/>
                          <a:cs typeface="Calibri" panose="020F0502020204030204" pitchFamily="34" charset="0"/>
                        </a:rPr>
                        <a:t>حجم الخطر</a:t>
                      </a:r>
                    </a:p>
                  </a:txBody>
                  <a:tcPr anchor="ctr">
                    <a:solidFill>
                      <a:srgbClr val="3C4B4D"/>
                    </a:solidFill>
                  </a:tcPr>
                </a:tc>
                <a:tc>
                  <a:txBody>
                    <a:bodyPr/>
                    <a:lstStyle/>
                    <a:p>
                      <a:pPr algn="ctr" rtl="1"/>
                      <a:r>
                        <a:rPr lang="ar-SA" b="1" i="0" dirty="0">
                          <a:latin typeface="Calibri" panose="020F0502020204030204" pitchFamily="34" charset="0"/>
                          <a:cs typeface="Calibri" panose="020F0502020204030204" pitchFamily="34" charset="0"/>
                        </a:rPr>
                        <a:t>المستوى</a:t>
                      </a: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b="1" i="0" dirty="0">
                          <a:latin typeface="Calibri" panose="020F0502020204030204" pitchFamily="34" charset="0"/>
                          <a:cs typeface="Calibri" panose="020F0502020204030204" pitchFamily="34" charset="0"/>
                        </a:rPr>
                        <a:t>عالي جداً </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٥</a:t>
                      </a: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b="1" i="0" dirty="0">
                          <a:latin typeface="Calibri" panose="020F0502020204030204" pitchFamily="34" charset="0"/>
                          <a:cs typeface="Calibri" panose="020F0502020204030204" pitchFamily="34" charset="0"/>
                        </a:rPr>
                        <a:t>عالي</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٤</a:t>
                      </a:r>
                    </a:p>
                  </a:txBody>
                  <a:tcPr anchor="ctr"/>
                </a:tc>
                <a:tc>
                  <a:txBody>
                    <a:bodyPr/>
                    <a:lstStyle/>
                    <a:p>
                      <a:pPr algn="ctr" rtl="1"/>
                      <a:r>
                        <a:rPr lang="ar-SA" b="1" i="0" dirty="0">
                          <a:latin typeface="Calibri" panose="020F0502020204030204" pitchFamily="34" charset="0"/>
                          <a:cs typeface="Calibri" panose="020F0502020204030204" pitchFamily="34" charset="0"/>
                        </a:rPr>
                        <a:t>متوسط</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٣</a:t>
                      </a:r>
                    </a:p>
                  </a:txBody>
                  <a:tcPr anchor="ctr"/>
                </a:tc>
                <a:tc>
                  <a:txBody>
                    <a:bodyPr/>
                    <a:lstStyle/>
                    <a:p>
                      <a:pPr algn="ctr" rtl="1"/>
                      <a:r>
                        <a:rPr lang="ar-SA" b="1" i="0" dirty="0">
                          <a:latin typeface="Calibri" panose="020F0502020204030204" pitchFamily="34" charset="0"/>
                          <a:cs typeface="Calibri" panose="020F0502020204030204" pitchFamily="34" charset="0"/>
                        </a:rPr>
                        <a:t>منخفض</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٢</a:t>
                      </a: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b="1" i="0" dirty="0">
                          <a:latin typeface="Calibri" panose="020F0502020204030204" pitchFamily="34" charset="0"/>
                          <a:cs typeface="Calibri" panose="020F0502020204030204" pitchFamily="34" charset="0"/>
                        </a:rPr>
                        <a:t>منخفض جداً</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١</a:t>
                      </a:r>
                    </a:p>
                  </a:txBody>
                  <a:tcPr anchor="ctr"/>
                </a:tc>
                <a:extLst>
                  <a:ext uri="{0D108BD9-81ED-4DB2-BD59-A6C34878D82A}">
                    <a16:rowId xmlns:a16="http://schemas.microsoft.com/office/drawing/2014/main" val="2911717647"/>
                  </a:ext>
                </a:extLst>
              </a:tr>
              <a:tr h="528494">
                <a:tc vMerge="1">
                  <a:txBody>
                    <a:bodyPr/>
                    <a:lstStyle/>
                    <a:p>
                      <a:pPr rtl="1"/>
                      <a:endParaRPr lang="ar-SA" dirty="0"/>
                    </a:p>
                  </a:txBody>
                  <a:tcPr/>
                </a:tc>
                <a:tc>
                  <a:txBody>
                    <a:bodyPr/>
                    <a:lstStyle/>
                    <a:p>
                      <a:pPr algn="ctr" rtl="1"/>
                      <a:r>
                        <a:rPr lang="ar-SA" b="1" i="0" dirty="0">
                          <a:latin typeface="Calibri" panose="020F0502020204030204" pitchFamily="34" charset="0"/>
                          <a:cs typeface="Calibri" panose="020F0502020204030204" pitchFamily="34" charset="0"/>
                        </a:rPr>
                        <a:t>عالي جداً</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٥</a:t>
                      </a:r>
                    </a:p>
                  </a:txBody>
                  <a:tcPr anchor="ctr"/>
                </a:tc>
                <a:tc>
                  <a:txBody>
                    <a:bodyPr/>
                    <a:lstStyle/>
                    <a:p>
                      <a:pPr algn="ctr" rtl="1"/>
                      <a:r>
                        <a:rPr lang="ar-SA" b="0" i="0" dirty="0">
                          <a:latin typeface="Calibri" panose="020F0502020204030204" pitchFamily="34" charset="0"/>
                          <a:cs typeface="Calibri" panose="020F0502020204030204" pitchFamily="34" charset="0"/>
                        </a:rPr>
                        <a:t>٢٥</a:t>
                      </a:r>
                    </a:p>
                  </a:txBody>
                  <a:tcPr anchor="ctr">
                    <a:solidFill>
                      <a:srgbClr val="C00000"/>
                    </a:solidFill>
                  </a:tcPr>
                </a:tc>
                <a:tc>
                  <a:txBody>
                    <a:bodyPr/>
                    <a:lstStyle/>
                    <a:p>
                      <a:pPr algn="ctr" rtl="1"/>
                      <a:r>
                        <a:rPr lang="ar-SA" b="0" i="0" dirty="0">
                          <a:latin typeface="Calibri" panose="020F0502020204030204" pitchFamily="34" charset="0"/>
                          <a:cs typeface="Calibri" panose="020F0502020204030204" pitchFamily="34" charset="0"/>
                        </a:rPr>
                        <a:t>٢٠</a:t>
                      </a:r>
                    </a:p>
                  </a:txBody>
                  <a:tcPr anchor="ctr">
                    <a:solidFill>
                      <a:srgbClr val="C00000"/>
                    </a:solidFill>
                  </a:tcPr>
                </a:tc>
                <a:tc>
                  <a:txBody>
                    <a:bodyPr/>
                    <a:lstStyle/>
                    <a:p>
                      <a:pPr algn="ctr" rtl="1"/>
                      <a:r>
                        <a:rPr lang="ar-SA" b="0" i="0" dirty="0">
                          <a:latin typeface="Calibri" panose="020F0502020204030204" pitchFamily="34" charset="0"/>
                          <a:cs typeface="Calibri" panose="020F0502020204030204" pitchFamily="34" charset="0"/>
                        </a:rPr>
                        <a:t>١٥</a:t>
                      </a:r>
                    </a:p>
                  </a:txBody>
                  <a:tcPr anchor="ctr">
                    <a:solidFill>
                      <a:srgbClr val="C00000">
                        <a:alpha val="80000"/>
                      </a:srgbClr>
                    </a:solidFill>
                  </a:tcPr>
                </a:tc>
                <a:tc>
                  <a:txBody>
                    <a:bodyPr/>
                    <a:lstStyle/>
                    <a:p>
                      <a:pPr algn="ctr" rtl="1"/>
                      <a:r>
                        <a:rPr lang="ar-SA" b="0" i="0" dirty="0">
                          <a:latin typeface="Calibri" panose="020F0502020204030204" pitchFamily="34" charset="0"/>
                          <a:cs typeface="Calibri" panose="020F0502020204030204" pitchFamily="34" charset="0"/>
                        </a:rPr>
                        <a:t>١٠</a:t>
                      </a:r>
                    </a:p>
                  </a:txBody>
                  <a:tcPr anchor="ctr">
                    <a:solidFill>
                      <a:srgbClr val="FF7E79"/>
                    </a:solidFill>
                  </a:tcPr>
                </a:tc>
                <a:tc>
                  <a:txBody>
                    <a:bodyPr/>
                    <a:lstStyle/>
                    <a:p>
                      <a:pPr algn="ctr" rtl="1"/>
                      <a:r>
                        <a:rPr lang="ar-SA" b="0" i="0" dirty="0">
                          <a:latin typeface="Calibri" panose="020F0502020204030204" pitchFamily="34" charset="0"/>
                          <a:cs typeface="Calibri" panose="020F0502020204030204" pitchFamily="34" charset="0"/>
                        </a:rPr>
                        <a:t>٥</a:t>
                      </a:r>
                    </a:p>
                  </a:txBody>
                  <a:tcPr anchor="ctr">
                    <a:solidFill>
                      <a:schemeClr val="accent4">
                        <a:lumMod val="60000"/>
                        <a:lumOff val="40000"/>
                      </a:schemeClr>
                    </a:solidFill>
                  </a:tcPr>
                </a:tc>
                <a:extLst>
                  <a:ext uri="{0D108BD9-81ED-4DB2-BD59-A6C34878D82A}">
                    <a16:rowId xmlns:a16="http://schemas.microsoft.com/office/drawing/2014/main" val="4122216062"/>
                  </a:ext>
                </a:extLst>
              </a:tr>
              <a:tr h="528494">
                <a:tc vMerge="1">
                  <a:txBody>
                    <a:bodyPr/>
                    <a:lstStyle/>
                    <a:p>
                      <a:pPr rtl="1"/>
                      <a:endParaRPr lang="ar-SA" dirty="0"/>
                    </a:p>
                  </a:txBody>
                  <a:tcPr/>
                </a:tc>
                <a:tc>
                  <a:txBody>
                    <a:bodyPr/>
                    <a:lstStyle/>
                    <a:p>
                      <a:pPr algn="ctr" rtl="1"/>
                      <a:r>
                        <a:rPr lang="ar-SA" b="1" i="0" dirty="0">
                          <a:latin typeface="Calibri" panose="020F0502020204030204" pitchFamily="34" charset="0"/>
                          <a:cs typeface="Calibri" panose="020F0502020204030204" pitchFamily="34" charset="0"/>
                        </a:rPr>
                        <a:t>عالي</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٤</a:t>
                      </a:r>
                    </a:p>
                  </a:txBody>
                  <a:tcPr anchor="ctr"/>
                </a:tc>
                <a:tc>
                  <a:txBody>
                    <a:bodyPr/>
                    <a:lstStyle/>
                    <a:p>
                      <a:pPr algn="ctr" rtl="1"/>
                      <a:r>
                        <a:rPr lang="ar-SA" b="0" i="0" dirty="0">
                          <a:latin typeface="Calibri" panose="020F0502020204030204" pitchFamily="34" charset="0"/>
                          <a:cs typeface="Calibri" panose="020F0502020204030204" pitchFamily="34" charset="0"/>
                        </a:rPr>
                        <a:t>٢٠</a:t>
                      </a:r>
                    </a:p>
                  </a:txBody>
                  <a:tcPr anchor="ctr">
                    <a:solidFill>
                      <a:srgbClr val="C00000"/>
                    </a:solidFill>
                  </a:tcPr>
                </a:tc>
                <a:tc>
                  <a:txBody>
                    <a:bodyPr/>
                    <a:lstStyle/>
                    <a:p>
                      <a:pPr algn="ctr" rtl="1"/>
                      <a:r>
                        <a:rPr lang="ar-SA" b="0" i="0" dirty="0">
                          <a:solidFill>
                            <a:schemeClr val="tx1"/>
                          </a:solidFill>
                          <a:latin typeface="Calibri" panose="020F0502020204030204" pitchFamily="34" charset="0"/>
                          <a:cs typeface="Calibri" panose="020F0502020204030204" pitchFamily="34" charset="0"/>
                        </a:rPr>
                        <a:t>١٦</a:t>
                      </a:r>
                    </a:p>
                  </a:txBody>
                  <a:tcPr anchor="ctr">
                    <a:solidFill>
                      <a:srgbClr val="C00000">
                        <a:alpha val="80000"/>
                      </a:srgbClr>
                    </a:solidFill>
                  </a:tcPr>
                </a:tc>
                <a:tc>
                  <a:txBody>
                    <a:bodyPr/>
                    <a:lstStyle/>
                    <a:p>
                      <a:pPr algn="ctr" rtl="1"/>
                      <a:r>
                        <a:rPr lang="ar-SA" b="0" i="0" dirty="0">
                          <a:latin typeface="Calibri" panose="020F0502020204030204" pitchFamily="34" charset="0"/>
                          <a:cs typeface="Calibri" panose="020F0502020204030204" pitchFamily="34" charset="0"/>
                        </a:rPr>
                        <a:t>١٢</a:t>
                      </a:r>
                    </a:p>
                  </a:txBody>
                  <a:tcPr anchor="ctr">
                    <a:solidFill>
                      <a:srgbClr val="FF7E79"/>
                    </a:solidFill>
                  </a:tcPr>
                </a:tc>
                <a:tc>
                  <a:txBody>
                    <a:bodyPr/>
                    <a:lstStyle/>
                    <a:p>
                      <a:pPr algn="ctr" rtl="1"/>
                      <a:r>
                        <a:rPr lang="ar-SA" b="0" i="0" dirty="0">
                          <a:latin typeface="Calibri" panose="020F0502020204030204" pitchFamily="34" charset="0"/>
                          <a:cs typeface="Calibri" panose="020F0502020204030204" pitchFamily="34" charset="0"/>
                        </a:rPr>
                        <a:t>٨</a:t>
                      </a:r>
                    </a:p>
                  </a:txBody>
                  <a:tcPr anchor="ctr">
                    <a:solidFill>
                      <a:schemeClr val="accent4">
                        <a:lumMod val="60000"/>
                        <a:lumOff val="40000"/>
                      </a:schemeClr>
                    </a:solidFill>
                  </a:tcPr>
                </a:tc>
                <a:tc>
                  <a:txBody>
                    <a:bodyPr/>
                    <a:lstStyle/>
                    <a:p>
                      <a:pPr algn="ctr" rtl="1"/>
                      <a:r>
                        <a:rPr lang="ar-SA" b="0" i="0" dirty="0">
                          <a:latin typeface="Calibri" panose="020F0502020204030204" pitchFamily="34" charset="0"/>
                          <a:cs typeface="Calibri" panose="020F0502020204030204" pitchFamily="34" charset="0"/>
                        </a:rPr>
                        <a:t>٤</a:t>
                      </a:r>
                    </a:p>
                  </a:txBody>
                  <a:tcPr anchor="ctr">
                    <a:solidFill>
                      <a:schemeClr val="accent4">
                        <a:lumMod val="40000"/>
                        <a:lumOff val="60000"/>
                      </a:schemeClr>
                    </a:solidFill>
                  </a:tcPr>
                </a:tc>
                <a:extLst>
                  <a:ext uri="{0D108BD9-81ED-4DB2-BD59-A6C34878D82A}">
                    <a16:rowId xmlns:a16="http://schemas.microsoft.com/office/drawing/2014/main" val="1742893605"/>
                  </a:ext>
                </a:extLst>
              </a:tr>
              <a:tr h="528494">
                <a:tc vMerge="1">
                  <a:txBody>
                    <a:bodyPr/>
                    <a:lstStyle/>
                    <a:p>
                      <a:pPr rtl="1"/>
                      <a:endParaRPr lang="ar-SA" dirty="0"/>
                    </a:p>
                  </a:txBody>
                  <a:tcPr/>
                </a:tc>
                <a:tc>
                  <a:txBody>
                    <a:bodyPr/>
                    <a:lstStyle/>
                    <a:p>
                      <a:pPr algn="ctr" rtl="1"/>
                      <a:r>
                        <a:rPr lang="ar-SA" b="1" i="0" dirty="0">
                          <a:latin typeface="Calibri" panose="020F0502020204030204" pitchFamily="34" charset="0"/>
                          <a:cs typeface="Calibri" panose="020F0502020204030204" pitchFamily="34" charset="0"/>
                        </a:rPr>
                        <a:t>متوسط</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٣</a:t>
                      </a:r>
                    </a:p>
                  </a:txBody>
                  <a:tcPr anchor="ctr"/>
                </a:tc>
                <a:tc>
                  <a:txBody>
                    <a:bodyPr/>
                    <a:lstStyle/>
                    <a:p>
                      <a:pPr algn="ctr" rtl="1"/>
                      <a:r>
                        <a:rPr lang="ar-SA" b="0" i="0" dirty="0">
                          <a:latin typeface="Calibri" panose="020F0502020204030204" pitchFamily="34" charset="0"/>
                          <a:cs typeface="Calibri" panose="020F0502020204030204" pitchFamily="34" charset="0"/>
                        </a:rPr>
                        <a:t>١٥</a:t>
                      </a:r>
                    </a:p>
                  </a:txBody>
                  <a:tcPr anchor="ctr">
                    <a:solidFill>
                      <a:srgbClr val="C00000">
                        <a:alpha val="80000"/>
                      </a:srgbClr>
                    </a:solidFill>
                  </a:tcPr>
                </a:tc>
                <a:tc>
                  <a:txBody>
                    <a:bodyPr/>
                    <a:lstStyle/>
                    <a:p>
                      <a:pPr algn="ctr" rtl="1"/>
                      <a:r>
                        <a:rPr lang="ar-SA" b="0" i="0" dirty="0">
                          <a:latin typeface="Calibri" panose="020F0502020204030204" pitchFamily="34" charset="0"/>
                          <a:cs typeface="Calibri" panose="020F0502020204030204" pitchFamily="34" charset="0"/>
                        </a:rPr>
                        <a:t>١٢</a:t>
                      </a:r>
                    </a:p>
                  </a:txBody>
                  <a:tcPr anchor="ctr">
                    <a:solidFill>
                      <a:srgbClr val="FF7E79"/>
                    </a:solidFill>
                  </a:tcPr>
                </a:tc>
                <a:tc>
                  <a:txBody>
                    <a:bodyPr/>
                    <a:lstStyle/>
                    <a:p>
                      <a:pPr algn="ctr" rtl="1"/>
                      <a:r>
                        <a:rPr lang="ar-SA" b="0" i="0" dirty="0">
                          <a:latin typeface="Calibri" panose="020F0502020204030204" pitchFamily="34" charset="0"/>
                          <a:cs typeface="Calibri" panose="020F0502020204030204" pitchFamily="34" charset="0"/>
                        </a:rPr>
                        <a:t>٩</a:t>
                      </a:r>
                    </a:p>
                  </a:txBody>
                  <a:tcPr anchor="ctr">
                    <a:solidFill>
                      <a:schemeClr val="accent4">
                        <a:lumMod val="60000"/>
                        <a:lumOff val="40000"/>
                      </a:schemeClr>
                    </a:solidFill>
                  </a:tcPr>
                </a:tc>
                <a:tc>
                  <a:txBody>
                    <a:bodyPr/>
                    <a:lstStyle/>
                    <a:p>
                      <a:pPr algn="ctr" rtl="1"/>
                      <a:r>
                        <a:rPr lang="ar-SA" b="0" i="0" dirty="0">
                          <a:latin typeface="Calibri" panose="020F0502020204030204" pitchFamily="34" charset="0"/>
                          <a:cs typeface="Calibri" panose="020F0502020204030204" pitchFamily="34" charset="0"/>
                        </a:rPr>
                        <a:t>٦</a:t>
                      </a:r>
                    </a:p>
                  </a:txBody>
                  <a:tcPr anchor="ctr">
                    <a:solidFill>
                      <a:schemeClr val="accent4">
                        <a:lumMod val="40000"/>
                        <a:lumOff val="60000"/>
                      </a:schemeClr>
                    </a:solidFill>
                  </a:tcPr>
                </a:tc>
                <a:tc>
                  <a:txBody>
                    <a:bodyPr/>
                    <a:lstStyle/>
                    <a:p>
                      <a:pPr algn="ctr" rtl="1"/>
                      <a:r>
                        <a:rPr lang="ar-SA" b="0" i="0" dirty="0">
                          <a:latin typeface="Calibri" panose="020F0502020204030204" pitchFamily="34" charset="0"/>
                          <a:cs typeface="Calibri" panose="020F0502020204030204" pitchFamily="34" charset="0"/>
                        </a:rPr>
                        <a:t>٣</a:t>
                      </a:r>
                    </a:p>
                  </a:txBody>
                  <a:tcPr anchor="ctr">
                    <a:solidFill>
                      <a:srgbClr val="4E8F00">
                        <a:alpha val="50000"/>
                      </a:srgbClr>
                    </a:solidFill>
                  </a:tcPr>
                </a:tc>
                <a:extLst>
                  <a:ext uri="{0D108BD9-81ED-4DB2-BD59-A6C34878D82A}">
                    <a16:rowId xmlns:a16="http://schemas.microsoft.com/office/drawing/2014/main" val="708881034"/>
                  </a:ext>
                </a:extLst>
              </a:tr>
              <a:tr h="528494">
                <a:tc vMerge="1">
                  <a:txBody>
                    <a:bodyPr/>
                    <a:lstStyle/>
                    <a:p>
                      <a:pPr rtl="1"/>
                      <a:endParaRPr lang="ar-SA" dirty="0"/>
                    </a:p>
                  </a:txBody>
                  <a:tcPr/>
                </a:tc>
                <a:tc>
                  <a:txBody>
                    <a:bodyPr/>
                    <a:lstStyle/>
                    <a:p>
                      <a:pPr algn="ctr" rtl="1"/>
                      <a:r>
                        <a:rPr lang="ar-SA" b="1" i="0" dirty="0">
                          <a:latin typeface="Calibri" panose="020F0502020204030204" pitchFamily="34" charset="0"/>
                          <a:cs typeface="Calibri" panose="020F0502020204030204" pitchFamily="34" charset="0"/>
                        </a:rPr>
                        <a:t>منخفض</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٢</a:t>
                      </a:r>
                    </a:p>
                  </a:txBody>
                  <a:tcPr anchor="ctr"/>
                </a:tc>
                <a:tc>
                  <a:txBody>
                    <a:bodyPr/>
                    <a:lstStyle/>
                    <a:p>
                      <a:pPr algn="ctr" rtl="1"/>
                      <a:r>
                        <a:rPr lang="ar-SA" b="0" i="0" dirty="0">
                          <a:latin typeface="Calibri" panose="020F0502020204030204" pitchFamily="34" charset="0"/>
                          <a:cs typeface="Calibri" panose="020F0502020204030204" pitchFamily="34" charset="0"/>
                        </a:rPr>
                        <a:t>١٠</a:t>
                      </a:r>
                    </a:p>
                  </a:txBody>
                  <a:tcPr anchor="ctr">
                    <a:solidFill>
                      <a:srgbClr val="FF7E79"/>
                    </a:solidFill>
                  </a:tcPr>
                </a:tc>
                <a:tc>
                  <a:txBody>
                    <a:bodyPr/>
                    <a:lstStyle/>
                    <a:p>
                      <a:pPr algn="ctr" rtl="1"/>
                      <a:r>
                        <a:rPr lang="ar-SA" b="0" i="0" dirty="0">
                          <a:latin typeface="Calibri" panose="020F0502020204030204" pitchFamily="34" charset="0"/>
                          <a:cs typeface="Calibri" panose="020F0502020204030204" pitchFamily="34" charset="0"/>
                        </a:rPr>
                        <a:t>٨</a:t>
                      </a:r>
                    </a:p>
                  </a:txBody>
                  <a:tcPr anchor="ctr">
                    <a:solidFill>
                      <a:schemeClr val="accent4">
                        <a:lumMod val="60000"/>
                        <a:lumOff val="40000"/>
                      </a:schemeClr>
                    </a:solidFill>
                  </a:tcPr>
                </a:tc>
                <a:tc>
                  <a:txBody>
                    <a:bodyPr/>
                    <a:lstStyle/>
                    <a:p>
                      <a:pPr algn="ctr" rtl="1"/>
                      <a:r>
                        <a:rPr lang="ar-SA" b="0" i="0" dirty="0">
                          <a:latin typeface="Calibri" panose="020F0502020204030204" pitchFamily="34" charset="0"/>
                          <a:cs typeface="Calibri" panose="020F0502020204030204" pitchFamily="34" charset="0"/>
                        </a:rPr>
                        <a:t>٦</a:t>
                      </a:r>
                    </a:p>
                  </a:txBody>
                  <a:tcPr anchor="ctr">
                    <a:solidFill>
                      <a:schemeClr val="accent4">
                        <a:lumMod val="40000"/>
                        <a:lumOff val="60000"/>
                      </a:schemeClr>
                    </a:solidFill>
                  </a:tcPr>
                </a:tc>
                <a:tc>
                  <a:txBody>
                    <a:bodyPr/>
                    <a:lstStyle/>
                    <a:p>
                      <a:pPr algn="ctr" rtl="1"/>
                      <a:r>
                        <a:rPr lang="ar-SA" b="0" i="0" dirty="0">
                          <a:latin typeface="Calibri" panose="020F0502020204030204" pitchFamily="34" charset="0"/>
                          <a:cs typeface="Calibri" panose="020F0502020204030204" pitchFamily="34" charset="0"/>
                        </a:rPr>
                        <a:t>٤</a:t>
                      </a:r>
                    </a:p>
                  </a:txBody>
                  <a:tcPr anchor="ctr">
                    <a:solidFill>
                      <a:srgbClr val="4E8F00">
                        <a:alpha val="50000"/>
                      </a:srgbClr>
                    </a:solidFill>
                  </a:tcPr>
                </a:tc>
                <a:tc>
                  <a:txBody>
                    <a:bodyPr/>
                    <a:lstStyle/>
                    <a:p>
                      <a:pPr algn="ctr" rtl="1"/>
                      <a:r>
                        <a:rPr lang="ar-SA" b="0" i="0" dirty="0">
                          <a:latin typeface="Calibri" panose="020F0502020204030204" pitchFamily="34" charset="0"/>
                          <a:cs typeface="Calibri" panose="020F0502020204030204" pitchFamily="34" charset="0"/>
                        </a:rPr>
                        <a:t>٢</a:t>
                      </a:r>
                    </a:p>
                  </a:txBody>
                  <a:tcPr anchor="ctr">
                    <a:solidFill>
                      <a:srgbClr val="4E8F00">
                        <a:alpha val="80000"/>
                      </a:srgbClr>
                    </a:solidFill>
                  </a:tcPr>
                </a:tc>
                <a:extLst>
                  <a:ext uri="{0D108BD9-81ED-4DB2-BD59-A6C34878D82A}">
                    <a16:rowId xmlns:a16="http://schemas.microsoft.com/office/drawing/2014/main" val="621363817"/>
                  </a:ext>
                </a:extLst>
              </a:tr>
              <a:tr h="528494">
                <a:tc vMerge="1">
                  <a:txBody>
                    <a:bodyPr/>
                    <a:lstStyle/>
                    <a:p>
                      <a:pPr rtl="1"/>
                      <a:endParaRPr lang="ar-SA" dirty="0"/>
                    </a:p>
                  </a:txBody>
                  <a:tcPr/>
                </a:tc>
                <a:tc>
                  <a:txBody>
                    <a:bodyPr/>
                    <a:lstStyle/>
                    <a:p>
                      <a:pPr algn="ctr" rtl="1"/>
                      <a:r>
                        <a:rPr lang="ar-SA" b="1" i="0" dirty="0">
                          <a:latin typeface="Calibri" panose="020F0502020204030204" pitchFamily="34" charset="0"/>
                          <a:cs typeface="Calibri" panose="020F0502020204030204" pitchFamily="34" charset="0"/>
                        </a:rPr>
                        <a:t>منخفض جداً</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١</a:t>
                      </a:r>
                    </a:p>
                  </a:txBody>
                  <a:tcPr anchor="ctr"/>
                </a:tc>
                <a:tc>
                  <a:txBody>
                    <a:bodyPr/>
                    <a:lstStyle/>
                    <a:p>
                      <a:pPr algn="ctr" rtl="1"/>
                      <a:r>
                        <a:rPr lang="ar-SA" b="0" i="0" dirty="0">
                          <a:latin typeface="Calibri" panose="020F0502020204030204" pitchFamily="34" charset="0"/>
                          <a:cs typeface="Calibri" panose="020F0502020204030204" pitchFamily="34" charset="0"/>
                        </a:rPr>
                        <a:t>٥</a:t>
                      </a:r>
                    </a:p>
                  </a:txBody>
                  <a:tcPr anchor="ctr">
                    <a:solidFill>
                      <a:schemeClr val="accent4">
                        <a:lumMod val="60000"/>
                        <a:lumOff val="40000"/>
                      </a:schemeClr>
                    </a:solidFill>
                  </a:tcPr>
                </a:tc>
                <a:tc>
                  <a:txBody>
                    <a:bodyPr/>
                    <a:lstStyle/>
                    <a:p>
                      <a:pPr algn="ctr" rtl="1"/>
                      <a:r>
                        <a:rPr lang="ar-SA" b="0" i="0" dirty="0">
                          <a:latin typeface="Calibri" panose="020F0502020204030204" pitchFamily="34" charset="0"/>
                          <a:cs typeface="Calibri" panose="020F0502020204030204" pitchFamily="34" charset="0"/>
                        </a:rPr>
                        <a:t>٤</a:t>
                      </a:r>
                    </a:p>
                  </a:txBody>
                  <a:tcPr anchor="ctr">
                    <a:solidFill>
                      <a:schemeClr val="accent4">
                        <a:lumMod val="40000"/>
                        <a:lumOff val="60000"/>
                      </a:schemeClr>
                    </a:solidFill>
                  </a:tcPr>
                </a:tc>
                <a:tc>
                  <a:txBody>
                    <a:bodyPr/>
                    <a:lstStyle/>
                    <a:p>
                      <a:pPr algn="ctr" rtl="1"/>
                      <a:r>
                        <a:rPr lang="ar-SA" b="0" i="0" dirty="0">
                          <a:latin typeface="Calibri" panose="020F0502020204030204" pitchFamily="34" charset="0"/>
                          <a:cs typeface="Calibri" panose="020F0502020204030204" pitchFamily="34" charset="0"/>
                        </a:rPr>
                        <a:t>٣</a:t>
                      </a:r>
                    </a:p>
                  </a:txBody>
                  <a:tcPr anchor="ctr">
                    <a:solidFill>
                      <a:srgbClr val="4E8F00">
                        <a:alpha val="50000"/>
                      </a:srgbClr>
                    </a:solidFill>
                  </a:tcPr>
                </a:tc>
                <a:tc>
                  <a:txBody>
                    <a:bodyPr/>
                    <a:lstStyle/>
                    <a:p>
                      <a:pPr algn="ctr" rtl="1"/>
                      <a:r>
                        <a:rPr lang="ar-SA" b="0" i="0" dirty="0">
                          <a:latin typeface="Calibri" panose="020F0502020204030204" pitchFamily="34" charset="0"/>
                          <a:cs typeface="Calibri" panose="020F0502020204030204" pitchFamily="34" charset="0"/>
                        </a:rPr>
                        <a:t>٢</a:t>
                      </a:r>
                    </a:p>
                  </a:txBody>
                  <a:tcPr anchor="ctr">
                    <a:solidFill>
                      <a:srgbClr val="4E8F00">
                        <a:alpha val="80000"/>
                      </a:srgbClr>
                    </a:solidFill>
                  </a:tcPr>
                </a:tc>
                <a:tc>
                  <a:txBody>
                    <a:bodyPr/>
                    <a:lstStyle/>
                    <a:p>
                      <a:pPr algn="ctr" rtl="1"/>
                      <a:r>
                        <a:rPr lang="ar-SA" b="0" i="0" dirty="0">
                          <a:latin typeface="Calibri" panose="020F0502020204030204" pitchFamily="34" charset="0"/>
                          <a:cs typeface="Calibri" panose="020F0502020204030204" pitchFamily="34" charset="0"/>
                        </a:rPr>
                        <a:t>١</a:t>
                      </a:r>
                    </a:p>
                  </a:txBody>
                  <a:tcPr anchor="ctr">
                    <a:solidFill>
                      <a:srgbClr val="4E8F00"/>
                    </a:solidFill>
                  </a:tcPr>
                </a:tc>
                <a:extLst>
                  <a:ext uri="{0D108BD9-81ED-4DB2-BD59-A6C34878D82A}">
                    <a16:rowId xmlns:a16="http://schemas.microsoft.com/office/drawing/2014/main" val="1978646359"/>
                  </a:ext>
                </a:extLst>
              </a:tr>
            </a:tbl>
          </a:graphicData>
        </a:graphic>
      </p:graphicFrame>
      <p:pic>
        <p:nvPicPr>
          <p:cNvPr id="11" name="صورة 10">
            <a:extLst>
              <a:ext uri="{FF2B5EF4-FFF2-40B4-BE49-F238E27FC236}">
                <a16:creationId xmlns:a16="http://schemas.microsoft.com/office/drawing/2014/main" id="{36F562A8-8801-8244-92B0-BD26285564B1}"/>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1453316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721387" y="1103798"/>
            <a:ext cx="10749225" cy="1384995"/>
          </a:xfrm>
          <a:prstGeom prst="rect">
            <a:avLst/>
          </a:prstGeom>
        </p:spPr>
        <p:txBody>
          <a:bodyPr wrap="square" anchor="ctr">
            <a:spAutoFit/>
          </a:bodyPr>
          <a:lstStyle/>
          <a:p>
            <a:r>
              <a:rPr lang="ar-SA" sz="2800" b="1" dirty="0">
                <a:solidFill>
                  <a:srgbClr val="267397"/>
                </a:solidFill>
                <a:latin typeface="Calibri" panose="020F0502020204030204" pitchFamily="34" charset="0"/>
                <a:cs typeface="Calibri" panose="020F0502020204030204" pitchFamily="34" charset="0"/>
              </a:rPr>
              <a:t>٣- ضبط المخاطر:</a:t>
            </a:r>
          </a:p>
          <a:p>
            <a:r>
              <a:rPr lang="ar-SA" sz="2800" dirty="0">
                <a:latin typeface="Calibri" panose="020F0502020204030204" pitchFamily="34" charset="0"/>
                <a:cs typeface="Calibri" panose="020F0502020204030204" pitchFamily="34" charset="0"/>
              </a:rPr>
              <a:t>بعد تحديد وقياس الخطر تأتي الخطوة الثالثة وهي التعامل مع المخاطر وإيجاد العلاج المناسب. هناك ٤ أساليب يمكن استخدامها في التعامل مع المخاطر:</a:t>
            </a:r>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aphicFrame>
        <p:nvGraphicFramePr>
          <p:cNvPr id="10" name="رسم تخطيطي 9">
            <a:extLst>
              <a:ext uri="{FF2B5EF4-FFF2-40B4-BE49-F238E27FC236}">
                <a16:creationId xmlns:a16="http://schemas.microsoft.com/office/drawing/2014/main" id="{1C28B744-08DB-E041-888F-37AA693593B6}"/>
              </a:ext>
            </a:extLst>
          </p:cNvPr>
          <p:cNvGraphicFramePr/>
          <p:nvPr>
            <p:extLst>
              <p:ext uri="{D42A27DB-BD31-4B8C-83A1-F6EECF244321}">
                <p14:modId xmlns:p14="http://schemas.microsoft.com/office/powerpoint/2010/main" val="240044379"/>
              </p:ext>
            </p:extLst>
          </p:nvPr>
        </p:nvGraphicFramePr>
        <p:xfrm>
          <a:off x="2928859" y="2618991"/>
          <a:ext cx="6453486" cy="4015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7528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
        <p:nvSpPr>
          <p:cNvPr id="4" name="مستطيل 3">
            <a:extLst>
              <a:ext uri="{FF2B5EF4-FFF2-40B4-BE49-F238E27FC236}">
                <a16:creationId xmlns:a16="http://schemas.microsoft.com/office/drawing/2014/main" id="{5F81417F-2B45-8644-94EB-7D6A5BB0A670}"/>
              </a:ext>
            </a:extLst>
          </p:cNvPr>
          <p:cNvSpPr/>
          <p:nvPr/>
        </p:nvSpPr>
        <p:spPr>
          <a:xfrm>
            <a:off x="410612" y="1224684"/>
            <a:ext cx="11370776" cy="5586145"/>
          </a:xfrm>
          <a:prstGeom prst="rect">
            <a:avLst/>
          </a:prstGeom>
        </p:spPr>
        <p:txBody>
          <a:bodyPr wrap="square">
            <a:spAutoFit/>
          </a:bodyPr>
          <a:lstStyle/>
          <a:p>
            <a:pPr lvl="0"/>
            <a:r>
              <a:rPr lang="ar-SA" sz="2100" b="1" dirty="0">
                <a:solidFill>
                  <a:srgbClr val="C00000"/>
                </a:solidFill>
                <a:latin typeface="Calibri" panose="020F0502020204030204" pitchFamily="34" charset="0"/>
                <a:cs typeface="Calibri" panose="020F0502020204030204" pitchFamily="34" charset="0"/>
              </a:rPr>
              <a:t>تجنب المخاطر: </a:t>
            </a:r>
            <a:r>
              <a:rPr lang="ar-SA" sz="2100" dirty="0">
                <a:latin typeface="Calibri" panose="020F0502020204030204" pitchFamily="34" charset="0"/>
                <a:cs typeface="Calibri" panose="020F0502020204030204" pitchFamily="34" charset="0"/>
              </a:rPr>
              <a:t>وهو رفض المنظمة قبول الخطر نتيجة لعدم الرغبة في مواجهتها.  وفي هذا الأسلوب يتم اتخاذ قرار</a:t>
            </a:r>
            <a:br>
              <a:rPr lang="ar-SA" sz="2100" dirty="0">
                <a:latin typeface="Calibri" panose="020F0502020204030204" pitchFamily="34" charset="0"/>
                <a:cs typeface="Calibri" panose="020F0502020204030204" pitchFamily="34" charset="0"/>
              </a:rPr>
            </a:br>
            <a:r>
              <a:rPr lang="ar-SA" sz="2100" dirty="0">
                <a:latin typeface="Calibri" panose="020F0502020204030204" pitchFamily="34" charset="0"/>
                <a:cs typeface="Calibri" panose="020F0502020204030204" pitchFamily="34" charset="0"/>
              </a:rPr>
              <a:t> بعدم البدء أو الاستمرار في النشاط أو المشروع الذي يؤدي إلى حدوث المخاطر. ورغم ان هذا الاسلوب يقلل احتمالية </a:t>
            </a:r>
            <a:br>
              <a:rPr lang="ar-SA" sz="2100" dirty="0">
                <a:latin typeface="Calibri" panose="020F0502020204030204" pitchFamily="34" charset="0"/>
                <a:cs typeface="Calibri" panose="020F0502020204030204" pitchFamily="34" charset="0"/>
              </a:rPr>
            </a:br>
            <a:r>
              <a:rPr lang="ar-SA" sz="2100" dirty="0">
                <a:latin typeface="Calibri" panose="020F0502020204030204" pitchFamily="34" charset="0"/>
                <a:cs typeface="Calibri" panose="020F0502020204030204" pitchFamily="34" charset="0"/>
              </a:rPr>
              <a:t>وقوع الخطر الى صفر الا انه يعد اسلوبا سلبيا في التعامل مع الأخطار. ويتم الاعتماد على هذا الاسلوب عندما يكون درجة المخاطر عالية جدا ولا تتوفر الإمكانيات الكافية لصد هذا الخطر وتقليله للمستوى المقبول من المخاطر. ومثال ذلك، التعاون مع احدى المنظمات الإقليمية والتي لها تعاملات مشبوهة والتي من الممكن أن تأثر على سمعة المنظمة.</a:t>
            </a:r>
            <a:br>
              <a:rPr lang="ar-SA" sz="2100" dirty="0">
                <a:latin typeface="Calibri" panose="020F0502020204030204" pitchFamily="34" charset="0"/>
                <a:cs typeface="Calibri" panose="020F0502020204030204" pitchFamily="34" charset="0"/>
              </a:rPr>
            </a:br>
            <a:endParaRPr lang="en-US" sz="2100" dirty="0">
              <a:latin typeface="Calibri" panose="020F0502020204030204" pitchFamily="34" charset="0"/>
              <a:cs typeface="Calibri" panose="020F0502020204030204" pitchFamily="34" charset="0"/>
            </a:endParaRPr>
          </a:p>
          <a:p>
            <a:pPr lvl="0"/>
            <a:r>
              <a:rPr lang="ar-SA" sz="2100" b="1" dirty="0">
                <a:solidFill>
                  <a:schemeClr val="accent6">
                    <a:lumMod val="75000"/>
                  </a:schemeClr>
                </a:solidFill>
                <a:latin typeface="Calibri" panose="020F0502020204030204" pitchFamily="34" charset="0"/>
                <a:cs typeface="Calibri" panose="020F0502020204030204" pitchFamily="34" charset="0"/>
              </a:rPr>
              <a:t>قبول المخاطر: </a:t>
            </a:r>
            <a:r>
              <a:rPr lang="ar-SA" sz="2100" dirty="0">
                <a:latin typeface="Calibri" panose="020F0502020204030204" pitchFamily="34" charset="0"/>
                <a:cs typeface="Calibri" panose="020F0502020204030204" pitchFamily="34" charset="0"/>
              </a:rPr>
              <a:t>ويقصد بها قبول المخاطر كما هي من دون وضع أي إجراءات. ويتم قبول الخطر عندما تكون احتمالية حدوث المخاطر ومعدل تأثيرها منخفض جدا، بالتالي لا يتم التحوط لها بأي إجراء. </a:t>
            </a:r>
          </a:p>
          <a:p>
            <a:pPr lvl="0"/>
            <a:endParaRPr lang="en-US" sz="2100" dirty="0">
              <a:latin typeface="Calibri" panose="020F0502020204030204" pitchFamily="34" charset="0"/>
              <a:cs typeface="Calibri" panose="020F0502020204030204" pitchFamily="34" charset="0"/>
            </a:endParaRPr>
          </a:p>
          <a:p>
            <a:pPr lvl="0"/>
            <a:r>
              <a:rPr lang="ar-SA" sz="2100" b="1" dirty="0">
                <a:solidFill>
                  <a:schemeClr val="accent5">
                    <a:lumMod val="75000"/>
                  </a:schemeClr>
                </a:solidFill>
                <a:latin typeface="Calibri" panose="020F0502020204030204" pitchFamily="34" charset="0"/>
                <a:cs typeface="Calibri" panose="020F0502020204030204" pitchFamily="34" charset="0"/>
              </a:rPr>
              <a:t>تقليل المخاطر: </a:t>
            </a:r>
            <a:r>
              <a:rPr lang="ar-SA" sz="2100" dirty="0">
                <a:latin typeface="Calibri" panose="020F0502020204030204" pitchFamily="34" charset="0"/>
                <a:cs typeface="Calibri" panose="020F0502020204030204" pitchFamily="34" charset="0"/>
              </a:rPr>
              <a:t>وهو أكثر الأساليب استخداما ويتم ذلك بوضع إجراءات تضمن العمل على خفض كل من احتمالية الحدوث وآثار الخطر أو أحدهما في حال وقوعه للمستوى المقبول من المخاطر.</a:t>
            </a:r>
            <a:br>
              <a:rPr lang="ar-SA" sz="2100" dirty="0">
                <a:latin typeface="Calibri" panose="020F0502020204030204" pitchFamily="34" charset="0"/>
                <a:cs typeface="Calibri" panose="020F0502020204030204" pitchFamily="34" charset="0"/>
              </a:rPr>
            </a:br>
            <a:endParaRPr lang="en-US" sz="2100" dirty="0">
              <a:latin typeface="Calibri" panose="020F0502020204030204" pitchFamily="34" charset="0"/>
              <a:cs typeface="Calibri" panose="020F0502020204030204" pitchFamily="34" charset="0"/>
            </a:endParaRPr>
          </a:p>
          <a:p>
            <a:pPr lvl="0"/>
            <a:r>
              <a:rPr lang="ar-SA" sz="2100" b="1" dirty="0">
                <a:solidFill>
                  <a:schemeClr val="accent4"/>
                </a:solidFill>
                <a:latin typeface="Calibri" panose="020F0502020204030204" pitchFamily="34" charset="0"/>
                <a:cs typeface="Calibri" panose="020F0502020204030204" pitchFamily="34" charset="0"/>
              </a:rPr>
              <a:t>نقل أو مشاركة المخاطر: </a:t>
            </a:r>
            <a:r>
              <a:rPr lang="ar-SA" sz="2100" dirty="0">
                <a:latin typeface="Calibri" panose="020F0502020204030204" pitchFamily="34" charset="0"/>
                <a:cs typeface="Calibri" panose="020F0502020204030204" pitchFamily="34" charset="0"/>
              </a:rPr>
              <a:t>وهي نقل المخاطر أو مشاركتها من منظمة لا ترغب في تحملها إلى طرف آخر يبدي استعداده لتحمل المخاطر حال حدوثها مقابل مبلغ مالي. وغالباً ما يتم اختيار هذا الأسلوب عندما تكون احتمالية حدوث الخطر منخفضة وآثار ذلك الخطر عالي وهناك مقدرة لدفع مبالغ مالية لتفادي هذا الخطر. ومثال ذلك، التأمين على مركبات المنظمة لتفادي المخاطر حال      وقوع الحوادث.</a:t>
            </a:r>
            <a:endParaRPr lang="en-US" sz="2100" dirty="0">
              <a:latin typeface="Calibri" panose="020F0502020204030204" pitchFamily="34" charset="0"/>
              <a:cs typeface="Calibri" panose="020F0502020204030204" pitchFamily="34" charset="0"/>
            </a:endParaRPr>
          </a:p>
          <a:p>
            <a:endParaRPr lang="en-US" sz="2100" dirty="0">
              <a:latin typeface="Calibri" panose="020F0502020204030204" pitchFamily="34" charset="0"/>
              <a:cs typeface="Calibri" panose="020F0502020204030204" pitchFamily="34" charset="0"/>
            </a:endParaRPr>
          </a:p>
        </p:txBody>
      </p:sp>
      <p:pic>
        <p:nvPicPr>
          <p:cNvPr id="10" name="صورة 9">
            <a:extLst>
              <a:ext uri="{FF2B5EF4-FFF2-40B4-BE49-F238E27FC236}">
                <a16:creationId xmlns:a16="http://schemas.microsoft.com/office/drawing/2014/main" id="{AF0CBDA7-40EF-2644-9745-724B64C6E6BC}"/>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417059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aphicFrame>
        <p:nvGraphicFramePr>
          <p:cNvPr id="11" name="جدول 10">
            <a:extLst>
              <a:ext uri="{FF2B5EF4-FFF2-40B4-BE49-F238E27FC236}">
                <a16:creationId xmlns:a16="http://schemas.microsoft.com/office/drawing/2014/main" id="{65BC0B32-451C-E74E-8967-676F0BA7E314}"/>
              </a:ext>
            </a:extLst>
          </p:cNvPr>
          <p:cNvGraphicFramePr>
            <a:graphicFrameLocks noGrp="1"/>
          </p:cNvGraphicFramePr>
          <p:nvPr>
            <p:extLst>
              <p:ext uri="{D42A27DB-BD31-4B8C-83A1-F6EECF244321}">
                <p14:modId xmlns:p14="http://schemas.microsoft.com/office/powerpoint/2010/main" val="4172993126"/>
              </p:ext>
            </p:extLst>
          </p:nvPr>
        </p:nvGraphicFramePr>
        <p:xfrm>
          <a:off x="1870568" y="1703231"/>
          <a:ext cx="8790845" cy="4314499"/>
        </p:xfrm>
        <a:graphic>
          <a:graphicData uri="http://schemas.openxmlformats.org/drawingml/2006/table">
            <a:tbl>
              <a:tblPr rtl="1" firstRow="1" bandRow="1">
                <a:tableStyleId>{5C22544A-7EE6-4342-B048-85BDC9FD1C3A}</a:tableStyleId>
              </a:tblPr>
              <a:tblGrid>
                <a:gridCol w="797122">
                  <a:extLst>
                    <a:ext uri="{9D8B030D-6E8A-4147-A177-3AD203B41FA5}">
                      <a16:colId xmlns:a16="http://schemas.microsoft.com/office/drawing/2014/main" val="303519894"/>
                    </a:ext>
                  </a:extLst>
                </a:gridCol>
                <a:gridCol w="1714548">
                  <a:extLst>
                    <a:ext uri="{9D8B030D-6E8A-4147-A177-3AD203B41FA5}">
                      <a16:colId xmlns:a16="http://schemas.microsoft.com/office/drawing/2014/main" val="3047050499"/>
                    </a:ext>
                  </a:extLst>
                </a:gridCol>
                <a:gridCol w="1255835">
                  <a:extLst>
                    <a:ext uri="{9D8B030D-6E8A-4147-A177-3AD203B41FA5}">
                      <a16:colId xmlns:a16="http://schemas.microsoft.com/office/drawing/2014/main" val="820659424"/>
                    </a:ext>
                  </a:extLst>
                </a:gridCol>
                <a:gridCol w="1255835">
                  <a:extLst>
                    <a:ext uri="{9D8B030D-6E8A-4147-A177-3AD203B41FA5}">
                      <a16:colId xmlns:a16="http://schemas.microsoft.com/office/drawing/2014/main" val="4073401153"/>
                    </a:ext>
                  </a:extLst>
                </a:gridCol>
                <a:gridCol w="1255835">
                  <a:extLst>
                    <a:ext uri="{9D8B030D-6E8A-4147-A177-3AD203B41FA5}">
                      <a16:colId xmlns:a16="http://schemas.microsoft.com/office/drawing/2014/main" val="2595159689"/>
                    </a:ext>
                  </a:extLst>
                </a:gridCol>
                <a:gridCol w="1255835">
                  <a:extLst>
                    <a:ext uri="{9D8B030D-6E8A-4147-A177-3AD203B41FA5}">
                      <a16:colId xmlns:a16="http://schemas.microsoft.com/office/drawing/2014/main" val="2101174280"/>
                    </a:ext>
                  </a:extLst>
                </a:gridCol>
                <a:gridCol w="1255835">
                  <a:extLst>
                    <a:ext uri="{9D8B030D-6E8A-4147-A177-3AD203B41FA5}">
                      <a16:colId xmlns:a16="http://schemas.microsoft.com/office/drawing/2014/main" val="133057288"/>
                    </a:ext>
                  </a:extLst>
                </a:gridCol>
              </a:tblGrid>
              <a:tr h="474019">
                <a:tc>
                  <a:txBody>
                    <a:bodyPr/>
                    <a:lstStyle/>
                    <a:p>
                      <a:pPr marL="0" algn="ctr" defTabSz="914400" rtl="0" eaLnBrk="1" latinLnBrk="0" hangingPunct="1"/>
                      <a:endParaRPr lang="ar-SA" b="1" i="0" dirty="0">
                        <a:latin typeface="Calibri" panose="020F0502020204030204" pitchFamily="34" charset="0"/>
                        <a:cs typeface="Calibri" panose="020F0502020204030204" pitchFamily="34" charset="0"/>
                      </a:endParaRPr>
                    </a:p>
                  </a:txBody>
                  <a:tcPr anchor="ctr">
                    <a:solidFill>
                      <a:srgbClr val="3C4B4D"/>
                    </a:solidFill>
                  </a:tcPr>
                </a:tc>
                <a:tc gridSpan="6">
                  <a:txBody>
                    <a:bodyPr/>
                    <a:lstStyle/>
                    <a:p>
                      <a:pPr algn="ctr" rtl="1"/>
                      <a:r>
                        <a:rPr lang="ar-SA" b="1" i="0" dirty="0">
                          <a:latin typeface="Calibri" panose="020F0502020204030204" pitchFamily="34" charset="0"/>
                          <a:cs typeface="Calibri" panose="020F0502020204030204" pitchFamily="34" charset="0"/>
                        </a:rPr>
                        <a:t>احتمالية حدوث الخطر</a:t>
                      </a:r>
                    </a:p>
                  </a:txBody>
                  <a:tcPr anchor="ctr">
                    <a:solidFill>
                      <a:srgbClr val="3C4B4D"/>
                    </a:solidFill>
                  </a:tcPr>
                </a:tc>
                <a:tc hMerge="1">
                  <a:txBody>
                    <a:bodyPr/>
                    <a:lstStyle/>
                    <a:p>
                      <a:pPr rtl="1"/>
                      <a:endParaRPr lang="ar-SA" dirty="0"/>
                    </a:p>
                  </a:txBody>
                  <a:tcPr/>
                </a:tc>
                <a:tc hMerge="1">
                  <a:txBody>
                    <a:bodyPr/>
                    <a:lstStyle/>
                    <a:p>
                      <a:pPr rtl="1"/>
                      <a:endParaRPr lang="ar-SA" dirty="0"/>
                    </a:p>
                  </a:txBody>
                  <a:tcPr/>
                </a:tc>
                <a:tc hMerge="1">
                  <a:txBody>
                    <a:bodyPr/>
                    <a:lstStyle/>
                    <a:p>
                      <a:pPr rtl="1"/>
                      <a:endParaRPr lang="ar-SA" dirty="0"/>
                    </a:p>
                  </a:txBody>
                  <a:tcPr/>
                </a:tc>
                <a:tc hMerge="1">
                  <a:txBody>
                    <a:bodyPr/>
                    <a:lstStyle/>
                    <a:p>
                      <a:pPr rtl="1"/>
                      <a:endParaRPr lang="ar-SA" dirty="0"/>
                    </a:p>
                  </a:txBody>
                  <a:tcPr/>
                </a:tc>
                <a:tc hMerge="1">
                  <a:txBody>
                    <a:bodyPr/>
                    <a:lstStyle/>
                    <a:p>
                      <a:pPr rtl="1"/>
                      <a:endParaRPr lang="ar-SA" dirty="0"/>
                    </a:p>
                  </a:txBody>
                  <a:tcPr/>
                </a:tc>
                <a:extLst>
                  <a:ext uri="{0D108BD9-81ED-4DB2-BD59-A6C34878D82A}">
                    <a16:rowId xmlns:a16="http://schemas.microsoft.com/office/drawing/2014/main" val="3374598396"/>
                  </a:ext>
                </a:extLst>
              </a:tr>
              <a:tr h="596578">
                <a:tc rowSpan="6">
                  <a:txBody>
                    <a:bodyPr/>
                    <a:lstStyle/>
                    <a:p>
                      <a:pPr algn="ctr" rtl="1"/>
                      <a:r>
                        <a:rPr lang="ar-SA" b="1" i="0" dirty="0">
                          <a:solidFill>
                            <a:schemeClr val="bg1"/>
                          </a:solidFill>
                          <a:latin typeface="Calibri" panose="020F0502020204030204" pitchFamily="34" charset="0"/>
                          <a:cs typeface="Calibri" panose="020F0502020204030204" pitchFamily="34" charset="0"/>
                        </a:rPr>
                        <a:t>حجم الخطر</a:t>
                      </a:r>
                    </a:p>
                  </a:txBody>
                  <a:tcPr anchor="ctr">
                    <a:solidFill>
                      <a:srgbClr val="3C4B4D"/>
                    </a:solidFill>
                  </a:tcPr>
                </a:tc>
                <a:tc>
                  <a:txBody>
                    <a:bodyPr/>
                    <a:lstStyle/>
                    <a:p>
                      <a:pPr algn="ctr" rtl="1"/>
                      <a:r>
                        <a:rPr lang="ar-SA" b="1" i="0" dirty="0">
                          <a:latin typeface="Calibri" panose="020F0502020204030204" pitchFamily="34" charset="0"/>
                          <a:cs typeface="Calibri" panose="020F0502020204030204" pitchFamily="34" charset="0"/>
                        </a:rPr>
                        <a:t>المستوى</a:t>
                      </a: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b="1" i="0" dirty="0">
                          <a:latin typeface="Calibri" panose="020F0502020204030204" pitchFamily="34" charset="0"/>
                          <a:cs typeface="Calibri" panose="020F0502020204030204" pitchFamily="34" charset="0"/>
                        </a:rPr>
                        <a:t>عالي جداً </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٥</a:t>
                      </a: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b="1" i="0" dirty="0">
                          <a:latin typeface="Calibri" panose="020F0502020204030204" pitchFamily="34" charset="0"/>
                          <a:cs typeface="Calibri" panose="020F0502020204030204" pitchFamily="34" charset="0"/>
                        </a:rPr>
                        <a:t>عالي</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٤</a:t>
                      </a:r>
                    </a:p>
                  </a:txBody>
                  <a:tcPr anchor="ctr"/>
                </a:tc>
                <a:tc>
                  <a:txBody>
                    <a:bodyPr/>
                    <a:lstStyle/>
                    <a:p>
                      <a:pPr algn="ctr" rtl="1"/>
                      <a:r>
                        <a:rPr lang="ar-SA" b="1" i="0" dirty="0">
                          <a:latin typeface="Calibri" panose="020F0502020204030204" pitchFamily="34" charset="0"/>
                          <a:cs typeface="Calibri" panose="020F0502020204030204" pitchFamily="34" charset="0"/>
                        </a:rPr>
                        <a:t>متوسط</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٣</a:t>
                      </a:r>
                    </a:p>
                  </a:txBody>
                  <a:tcPr anchor="ctr"/>
                </a:tc>
                <a:tc>
                  <a:txBody>
                    <a:bodyPr/>
                    <a:lstStyle/>
                    <a:p>
                      <a:pPr algn="ctr" rtl="1"/>
                      <a:r>
                        <a:rPr lang="ar-SA" b="1" i="0" dirty="0">
                          <a:latin typeface="Calibri" panose="020F0502020204030204" pitchFamily="34" charset="0"/>
                          <a:cs typeface="Calibri" panose="020F0502020204030204" pitchFamily="34" charset="0"/>
                        </a:rPr>
                        <a:t>منخفض</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٢</a:t>
                      </a: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b="1" i="0" dirty="0">
                          <a:latin typeface="Calibri" panose="020F0502020204030204" pitchFamily="34" charset="0"/>
                          <a:cs typeface="Calibri" panose="020F0502020204030204" pitchFamily="34" charset="0"/>
                        </a:rPr>
                        <a:t>منخفض جداً</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١</a:t>
                      </a:r>
                    </a:p>
                  </a:txBody>
                  <a:tcPr anchor="ctr"/>
                </a:tc>
                <a:extLst>
                  <a:ext uri="{0D108BD9-81ED-4DB2-BD59-A6C34878D82A}">
                    <a16:rowId xmlns:a16="http://schemas.microsoft.com/office/drawing/2014/main" val="2911717647"/>
                  </a:ext>
                </a:extLst>
              </a:tr>
              <a:tr h="596578">
                <a:tc vMerge="1">
                  <a:txBody>
                    <a:bodyPr/>
                    <a:lstStyle/>
                    <a:p>
                      <a:pPr rtl="1"/>
                      <a:endParaRPr lang="ar-SA" dirty="0"/>
                    </a:p>
                  </a:txBody>
                  <a:tcPr/>
                </a:tc>
                <a:tc>
                  <a:txBody>
                    <a:bodyPr/>
                    <a:lstStyle/>
                    <a:p>
                      <a:pPr algn="ctr" rtl="1"/>
                      <a:r>
                        <a:rPr lang="ar-SA" b="1" i="0" dirty="0">
                          <a:latin typeface="Calibri" panose="020F0502020204030204" pitchFamily="34" charset="0"/>
                          <a:cs typeface="Calibri" panose="020F0502020204030204" pitchFamily="34" charset="0"/>
                        </a:rPr>
                        <a:t>عالي جداً</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٥</a:t>
                      </a:r>
                    </a:p>
                  </a:txBody>
                  <a:tcPr anchor="ctr"/>
                </a:tc>
                <a:tc rowSpan="2" gridSpan="2">
                  <a:txBody>
                    <a:bodyPr/>
                    <a:lstStyle/>
                    <a:p>
                      <a:pPr algn="ctr" rtl="1"/>
                      <a:r>
                        <a:rPr lang="ar-SA" sz="2400" b="1" i="0" dirty="0">
                          <a:latin typeface="Calibri" panose="020F0502020204030204" pitchFamily="34" charset="0"/>
                          <a:cs typeface="Calibri" panose="020F0502020204030204" pitchFamily="34" charset="0"/>
                        </a:rPr>
                        <a:t>  </a:t>
                      </a:r>
                    </a:p>
                    <a:p>
                      <a:pPr algn="ctr" rtl="1"/>
                      <a:r>
                        <a:rPr lang="ar-SA" sz="2400" b="1" i="0" dirty="0">
                          <a:latin typeface="Calibri" panose="020F0502020204030204" pitchFamily="34" charset="0"/>
                          <a:cs typeface="Calibri" panose="020F0502020204030204" pitchFamily="34" charset="0"/>
                        </a:rPr>
                        <a:t> </a:t>
                      </a:r>
                      <a:r>
                        <a:rPr lang="ar-SA" sz="2400" b="1" i="0" dirty="0">
                          <a:solidFill>
                            <a:schemeClr val="bg1"/>
                          </a:solidFill>
                          <a:latin typeface="Calibri" panose="020F0502020204030204" pitchFamily="34" charset="0"/>
                          <a:cs typeface="Calibri" panose="020F0502020204030204" pitchFamily="34" charset="0"/>
                        </a:rPr>
                        <a:t>تجنب</a:t>
                      </a:r>
                    </a:p>
                    <a:p>
                      <a:pPr algn="ctr" rtl="1"/>
                      <a:r>
                        <a:rPr lang="ar-SA" sz="2400" b="1" i="0" dirty="0">
                          <a:solidFill>
                            <a:schemeClr val="tx1"/>
                          </a:solidFill>
                          <a:latin typeface="Calibri" panose="020F0502020204030204" pitchFamily="34" charset="0"/>
                          <a:cs typeface="Calibri" panose="020F0502020204030204" pitchFamily="34" charset="0"/>
                        </a:rPr>
                        <a:t> </a:t>
                      </a:r>
                    </a:p>
                  </a:txBody>
                  <a:tcPr anchor="ctr">
                    <a:solidFill>
                      <a:srgbClr val="C00000"/>
                    </a:solidFill>
                  </a:tcPr>
                </a:tc>
                <a:tc rowSpan="2" hMerge="1">
                  <a:txBody>
                    <a:bodyPr/>
                    <a:lstStyle/>
                    <a:p>
                      <a:pPr algn="ctr" rtl="1"/>
                      <a:endParaRPr lang="ar-SA" b="1" dirty="0"/>
                    </a:p>
                  </a:txBody>
                  <a:tcPr anchor="ctr">
                    <a:solidFill>
                      <a:srgbClr val="C00000"/>
                    </a:solidFill>
                  </a:tcPr>
                </a:tc>
                <a:tc>
                  <a:txBody>
                    <a:bodyPr/>
                    <a:lstStyle/>
                    <a:p>
                      <a:pPr algn="ctr" rtl="1"/>
                      <a:r>
                        <a:rPr lang="ar-SA" sz="2000" b="1" i="0" dirty="0">
                          <a:latin typeface="Calibri" panose="020F0502020204030204" pitchFamily="34" charset="0"/>
                          <a:cs typeface="Calibri" panose="020F0502020204030204" pitchFamily="34" charset="0"/>
                        </a:rPr>
                        <a:t> </a:t>
                      </a:r>
                    </a:p>
                  </a:txBody>
                  <a:tcPr anchor="ctr">
                    <a:solidFill>
                      <a:srgbClr val="C00000">
                        <a:alpha val="80000"/>
                      </a:srgbClr>
                    </a:solidFill>
                  </a:tcPr>
                </a:tc>
                <a:tc rowSpan="2" gridSpan="2">
                  <a:txBody>
                    <a:bodyPr/>
                    <a:lstStyle/>
                    <a:p>
                      <a:pPr algn="ctr" rtl="1"/>
                      <a:r>
                        <a:rPr lang="ar-SA" sz="2400" b="1" i="0" dirty="0">
                          <a:solidFill>
                            <a:schemeClr val="bg1"/>
                          </a:solidFill>
                          <a:latin typeface="Calibri" panose="020F0502020204030204" pitchFamily="34" charset="0"/>
                          <a:cs typeface="Calibri" panose="020F0502020204030204" pitchFamily="34" charset="0"/>
                        </a:rPr>
                        <a:t>نقل</a:t>
                      </a:r>
                    </a:p>
                  </a:txBody>
                  <a:tcPr anchor="ctr">
                    <a:solidFill>
                      <a:srgbClr val="FF7E79"/>
                    </a:solidFill>
                  </a:tcPr>
                </a:tc>
                <a:tc rowSpan="2" hMerge="1">
                  <a:txBody>
                    <a:bodyPr/>
                    <a:lstStyle/>
                    <a:p>
                      <a:pPr algn="ctr" rtl="1"/>
                      <a:endParaRPr lang="ar-SA" b="1" dirty="0"/>
                    </a:p>
                  </a:txBody>
                  <a:tcPr anchor="ctr">
                    <a:solidFill>
                      <a:schemeClr val="accent4">
                        <a:lumMod val="60000"/>
                        <a:lumOff val="40000"/>
                      </a:schemeClr>
                    </a:solidFill>
                  </a:tcPr>
                </a:tc>
                <a:extLst>
                  <a:ext uri="{0D108BD9-81ED-4DB2-BD59-A6C34878D82A}">
                    <a16:rowId xmlns:a16="http://schemas.microsoft.com/office/drawing/2014/main" val="4122216062"/>
                  </a:ext>
                </a:extLst>
              </a:tr>
              <a:tr h="596578">
                <a:tc vMerge="1">
                  <a:txBody>
                    <a:bodyPr/>
                    <a:lstStyle/>
                    <a:p>
                      <a:pPr rtl="1"/>
                      <a:endParaRPr lang="ar-SA" dirty="0"/>
                    </a:p>
                  </a:txBody>
                  <a:tcPr/>
                </a:tc>
                <a:tc>
                  <a:txBody>
                    <a:bodyPr/>
                    <a:lstStyle/>
                    <a:p>
                      <a:pPr algn="ctr" rtl="1"/>
                      <a:r>
                        <a:rPr lang="ar-SA" b="1" i="0" dirty="0">
                          <a:latin typeface="Calibri" panose="020F0502020204030204" pitchFamily="34" charset="0"/>
                          <a:cs typeface="Calibri" panose="020F0502020204030204" pitchFamily="34" charset="0"/>
                        </a:rPr>
                        <a:t>عالي</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٤</a:t>
                      </a:r>
                    </a:p>
                  </a:txBody>
                  <a:tcPr anchor="ctr"/>
                </a:tc>
                <a:tc gridSpan="2" vMerge="1">
                  <a:txBody>
                    <a:bodyPr/>
                    <a:lstStyle/>
                    <a:p>
                      <a:pPr algn="ctr" rtl="1"/>
                      <a:endParaRPr lang="ar-SA" b="1" dirty="0"/>
                    </a:p>
                  </a:txBody>
                  <a:tcPr anchor="ctr">
                    <a:solidFill>
                      <a:srgbClr val="C00000"/>
                    </a:solidFill>
                  </a:tcPr>
                </a:tc>
                <a:tc hMerge="1" vMerge="1">
                  <a:txBody>
                    <a:bodyPr/>
                    <a:lstStyle/>
                    <a:p>
                      <a:pPr algn="ctr" rtl="1"/>
                      <a:endParaRPr lang="ar-SA" b="1" dirty="0">
                        <a:solidFill>
                          <a:schemeClr val="tx1"/>
                        </a:solidFill>
                      </a:endParaRPr>
                    </a:p>
                  </a:txBody>
                  <a:tcPr anchor="ctr">
                    <a:solidFill>
                      <a:srgbClr val="C00000">
                        <a:alpha val="80000"/>
                      </a:srgbClr>
                    </a:solidFill>
                  </a:tcPr>
                </a:tc>
                <a:tc>
                  <a:txBody>
                    <a:bodyPr/>
                    <a:lstStyle/>
                    <a:p>
                      <a:pPr algn="ctr" rtl="1"/>
                      <a:r>
                        <a:rPr lang="ar-SA" sz="2400" b="1" i="0" dirty="0">
                          <a:latin typeface="Calibri" panose="020F0502020204030204" pitchFamily="34" charset="0"/>
                          <a:cs typeface="Calibri" panose="020F0502020204030204" pitchFamily="34" charset="0"/>
                        </a:rPr>
                        <a:t> </a:t>
                      </a:r>
                    </a:p>
                  </a:txBody>
                  <a:tcPr anchor="ctr">
                    <a:solidFill>
                      <a:srgbClr val="FF7E79"/>
                    </a:solidFill>
                  </a:tcPr>
                </a:tc>
                <a:tc gridSpan="2" vMerge="1">
                  <a:txBody>
                    <a:bodyPr/>
                    <a:lstStyle/>
                    <a:p>
                      <a:pPr algn="ctr" rtl="1"/>
                      <a:endParaRPr lang="ar-SA" b="1" dirty="0"/>
                    </a:p>
                  </a:txBody>
                  <a:tcPr anchor="ctr">
                    <a:solidFill>
                      <a:schemeClr val="accent4">
                        <a:lumMod val="60000"/>
                        <a:lumOff val="40000"/>
                      </a:schemeClr>
                    </a:solidFill>
                  </a:tcPr>
                </a:tc>
                <a:tc hMerge="1" vMerge="1">
                  <a:txBody>
                    <a:bodyPr/>
                    <a:lstStyle/>
                    <a:p>
                      <a:pPr algn="ctr" rtl="1"/>
                      <a:endParaRPr lang="ar-SA" b="1" dirty="0"/>
                    </a:p>
                  </a:txBody>
                  <a:tcPr anchor="ctr">
                    <a:solidFill>
                      <a:schemeClr val="accent4">
                        <a:lumMod val="40000"/>
                        <a:lumOff val="60000"/>
                      </a:schemeClr>
                    </a:solidFill>
                  </a:tcPr>
                </a:tc>
                <a:extLst>
                  <a:ext uri="{0D108BD9-81ED-4DB2-BD59-A6C34878D82A}">
                    <a16:rowId xmlns:a16="http://schemas.microsoft.com/office/drawing/2014/main" val="1742893605"/>
                  </a:ext>
                </a:extLst>
              </a:tr>
              <a:tr h="596578">
                <a:tc vMerge="1">
                  <a:txBody>
                    <a:bodyPr/>
                    <a:lstStyle/>
                    <a:p>
                      <a:pPr rtl="1"/>
                      <a:endParaRPr lang="ar-SA" dirty="0"/>
                    </a:p>
                  </a:txBody>
                  <a:tcPr/>
                </a:tc>
                <a:tc>
                  <a:txBody>
                    <a:bodyPr/>
                    <a:lstStyle/>
                    <a:p>
                      <a:pPr algn="ctr" rtl="1"/>
                      <a:r>
                        <a:rPr lang="ar-SA" b="1" i="0" dirty="0">
                          <a:latin typeface="Calibri" panose="020F0502020204030204" pitchFamily="34" charset="0"/>
                          <a:cs typeface="Calibri" panose="020F0502020204030204" pitchFamily="34" charset="0"/>
                        </a:rPr>
                        <a:t>متوسط</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٣</a:t>
                      </a:r>
                    </a:p>
                  </a:txBody>
                  <a:tcPr anchor="ctr"/>
                </a:tc>
                <a:tc>
                  <a:txBody>
                    <a:bodyPr/>
                    <a:lstStyle/>
                    <a:p>
                      <a:pPr algn="ctr" rtl="1"/>
                      <a:endParaRPr lang="ar-SA" sz="2400" b="1" i="0" dirty="0">
                        <a:latin typeface="Calibri" panose="020F0502020204030204" pitchFamily="34" charset="0"/>
                        <a:cs typeface="Calibri" panose="020F0502020204030204" pitchFamily="34" charset="0"/>
                      </a:endParaRPr>
                    </a:p>
                  </a:txBody>
                  <a:tcPr anchor="ctr">
                    <a:solidFill>
                      <a:srgbClr val="C00000">
                        <a:alpha val="80000"/>
                      </a:srgbClr>
                    </a:solidFill>
                  </a:tcPr>
                </a:tc>
                <a:tc>
                  <a:txBody>
                    <a:bodyPr/>
                    <a:lstStyle/>
                    <a:p>
                      <a:pPr algn="ctr" rtl="1"/>
                      <a:r>
                        <a:rPr lang="ar-SA" sz="2400" b="1" i="0" dirty="0">
                          <a:latin typeface="Calibri" panose="020F0502020204030204" pitchFamily="34" charset="0"/>
                          <a:cs typeface="Calibri" panose="020F0502020204030204" pitchFamily="34" charset="0"/>
                        </a:rPr>
                        <a:t> </a:t>
                      </a:r>
                    </a:p>
                  </a:txBody>
                  <a:tcPr anchor="ctr">
                    <a:solidFill>
                      <a:srgbClr val="FF7E79"/>
                    </a:solidFill>
                  </a:tcPr>
                </a:tc>
                <a:tc>
                  <a:txBody>
                    <a:bodyPr/>
                    <a:lstStyle/>
                    <a:p>
                      <a:pPr algn="ctr" rtl="1"/>
                      <a:r>
                        <a:rPr lang="ar-SA" sz="2400" b="1" i="0" dirty="0">
                          <a:latin typeface="Calibri" panose="020F0502020204030204" pitchFamily="34" charset="0"/>
                          <a:cs typeface="Calibri" panose="020F0502020204030204" pitchFamily="34" charset="0"/>
                        </a:rPr>
                        <a:t> </a:t>
                      </a:r>
                    </a:p>
                  </a:txBody>
                  <a:tcPr anchor="ctr">
                    <a:solidFill>
                      <a:schemeClr val="accent4">
                        <a:lumMod val="60000"/>
                        <a:lumOff val="40000"/>
                      </a:schemeClr>
                    </a:solidFill>
                  </a:tcPr>
                </a:tc>
                <a:tc>
                  <a:txBody>
                    <a:bodyPr/>
                    <a:lstStyle/>
                    <a:p>
                      <a:pPr algn="ctr" rtl="1"/>
                      <a:r>
                        <a:rPr lang="ar-SA" sz="2400" b="1" i="0" dirty="0">
                          <a:latin typeface="Calibri" panose="020F0502020204030204" pitchFamily="34" charset="0"/>
                          <a:cs typeface="Calibri" panose="020F0502020204030204" pitchFamily="34" charset="0"/>
                        </a:rPr>
                        <a:t> </a:t>
                      </a:r>
                    </a:p>
                  </a:txBody>
                  <a:tcPr anchor="ctr">
                    <a:solidFill>
                      <a:schemeClr val="accent4">
                        <a:lumMod val="40000"/>
                        <a:lumOff val="60000"/>
                      </a:schemeClr>
                    </a:solidFill>
                  </a:tcPr>
                </a:tc>
                <a:tc>
                  <a:txBody>
                    <a:bodyPr/>
                    <a:lstStyle/>
                    <a:p>
                      <a:pPr algn="ctr" rtl="1"/>
                      <a:r>
                        <a:rPr lang="ar-SA" b="1" i="0" dirty="0">
                          <a:latin typeface="Calibri" panose="020F0502020204030204" pitchFamily="34" charset="0"/>
                          <a:cs typeface="Calibri" panose="020F0502020204030204" pitchFamily="34" charset="0"/>
                        </a:rPr>
                        <a:t> </a:t>
                      </a:r>
                    </a:p>
                  </a:txBody>
                  <a:tcPr anchor="ctr">
                    <a:solidFill>
                      <a:srgbClr val="4E8F00">
                        <a:alpha val="50000"/>
                      </a:srgbClr>
                    </a:solidFill>
                  </a:tcPr>
                </a:tc>
                <a:extLst>
                  <a:ext uri="{0D108BD9-81ED-4DB2-BD59-A6C34878D82A}">
                    <a16:rowId xmlns:a16="http://schemas.microsoft.com/office/drawing/2014/main" val="708881034"/>
                  </a:ext>
                </a:extLst>
              </a:tr>
              <a:tr h="596578">
                <a:tc vMerge="1">
                  <a:txBody>
                    <a:bodyPr/>
                    <a:lstStyle/>
                    <a:p>
                      <a:pPr rtl="1"/>
                      <a:endParaRPr lang="ar-SA" dirty="0"/>
                    </a:p>
                  </a:txBody>
                  <a:tcPr/>
                </a:tc>
                <a:tc>
                  <a:txBody>
                    <a:bodyPr/>
                    <a:lstStyle/>
                    <a:p>
                      <a:pPr algn="ctr" rtl="1"/>
                      <a:r>
                        <a:rPr lang="ar-SA" b="1" i="0" dirty="0">
                          <a:latin typeface="Calibri" panose="020F0502020204030204" pitchFamily="34" charset="0"/>
                          <a:cs typeface="Calibri" panose="020F0502020204030204" pitchFamily="34" charset="0"/>
                        </a:rPr>
                        <a:t>منخفض</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٢</a:t>
                      </a:r>
                    </a:p>
                  </a:txBody>
                  <a:tcPr anchor="ctr"/>
                </a:tc>
                <a:tc rowSpan="2" gridSpan="2">
                  <a:txBody>
                    <a:bodyPr/>
                    <a:lstStyle/>
                    <a:p>
                      <a:pPr algn="ctr" rtl="1"/>
                      <a:r>
                        <a:rPr lang="ar-SA" sz="2400" b="1" i="0" dirty="0">
                          <a:solidFill>
                            <a:schemeClr val="bg1"/>
                          </a:solidFill>
                          <a:latin typeface="Calibri" panose="020F0502020204030204" pitchFamily="34" charset="0"/>
                          <a:cs typeface="Calibri" panose="020F0502020204030204" pitchFamily="34" charset="0"/>
                        </a:rPr>
                        <a:t>تقليل</a:t>
                      </a:r>
                    </a:p>
                  </a:txBody>
                  <a:tcPr anchor="ctr">
                    <a:solidFill>
                      <a:srgbClr val="FF7E79"/>
                    </a:solidFill>
                  </a:tcPr>
                </a:tc>
                <a:tc rowSpan="2" hMerge="1">
                  <a:txBody>
                    <a:bodyPr/>
                    <a:lstStyle/>
                    <a:p>
                      <a:pPr algn="ctr" rtl="1"/>
                      <a:endParaRPr lang="ar-SA" b="1" dirty="0"/>
                    </a:p>
                  </a:txBody>
                  <a:tcPr anchor="ctr">
                    <a:solidFill>
                      <a:schemeClr val="accent4">
                        <a:lumMod val="60000"/>
                        <a:lumOff val="40000"/>
                      </a:schemeClr>
                    </a:solidFill>
                  </a:tcPr>
                </a:tc>
                <a:tc>
                  <a:txBody>
                    <a:bodyPr/>
                    <a:lstStyle/>
                    <a:p>
                      <a:pPr algn="ctr" rtl="1"/>
                      <a:r>
                        <a:rPr lang="ar-SA" sz="2400" b="1" i="0" dirty="0">
                          <a:latin typeface="Calibri" panose="020F0502020204030204" pitchFamily="34" charset="0"/>
                          <a:cs typeface="Calibri" panose="020F0502020204030204" pitchFamily="34" charset="0"/>
                        </a:rPr>
                        <a:t> </a:t>
                      </a:r>
                    </a:p>
                  </a:txBody>
                  <a:tcPr anchor="ctr">
                    <a:solidFill>
                      <a:schemeClr val="accent4">
                        <a:lumMod val="40000"/>
                        <a:lumOff val="60000"/>
                      </a:schemeClr>
                    </a:solidFill>
                  </a:tcPr>
                </a:tc>
                <a:tc rowSpan="2" gridSpan="2">
                  <a:txBody>
                    <a:bodyPr/>
                    <a:lstStyle/>
                    <a:p>
                      <a:pPr algn="ctr" rtl="1"/>
                      <a:r>
                        <a:rPr lang="ar-SA" sz="2400" b="1" i="0" dirty="0">
                          <a:solidFill>
                            <a:schemeClr val="bg1"/>
                          </a:solidFill>
                          <a:latin typeface="Calibri" panose="020F0502020204030204" pitchFamily="34" charset="0"/>
                          <a:cs typeface="Calibri" panose="020F0502020204030204" pitchFamily="34" charset="0"/>
                        </a:rPr>
                        <a:t>قبول</a:t>
                      </a:r>
                    </a:p>
                  </a:txBody>
                  <a:tcPr anchor="ctr">
                    <a:solidFill>
                      <a:srgbClr val="4E8F00">
                        <a:alpha val="50000"/>
                      </a:srgbClr>
                    </a:solidFill>
                  </a:tcPr>
                </a:tc>
                <a:tc rowSpan="2" hMerge="1">
                  <a:txBody>
                    <a:bodyPr/>
                    <a:lstStyle/>
                    <a:p>
                      <a:pPr algn="ctr" rtl="1"/>
                      <a:endParaRPr lang="ar-SA" b="1" dirty="0"/>
                    </a:p>
                  </a:txBody>
                  <a:tcPr anchor="ctr">
                    <a:solidFill>
                      <a:srgbClr val="4E8F00">
                        <a:alpha val="80000"/>
                      </a:srgbClr>
                    </a:solidFill>
                  </a:tcPr>
                </a:tc>
                <a:extLst>
                  <a:ext uri="{0D108BD9-81ED-4DB2-BD59-A6C34878D82A}">
                    <a16:rowId xmlns:a16="http://schemas.microsoft.com/office/drawing/2014/main" val="621363817"/>
                  </a:ext>
                </a:extLst>
              </a:tr>
              <a:tr h="596578">
                <a:tc vMerge="1">
                  <a:txBody>
                    <a:bodyPr/>
                    <a:lstStyle/>
                    <a:p>
                      <a:pPr rtl="1"/>
                      <a:endParaRPr lang="ar-SA" dirty="0"/>
                    </a:p>
                  </a:txBody>
                  <a:tcPr/>
                </a:tc>
                <a:tc>
                  <a:txBody>
                    <a:bodyPr/>
                    <a:lstStyle/>
                    <a:p>
                      <a:pPr algn="ctr" rtl="1"/>
                      <a:r>
                        <a:rPr lang="ar-SA" b="1" i="0" dirty="0">
                          <a:latin typeface="Calibri" panose="020F0502020204030204" pitchFamily="34" charset="0"/>
                          <a:cs typeface="Calibri" panose="020F0502020204030204" pitchFamily="34" charset="0"/>
                        </a:rPr>
                        <a:t>منخفض جداً</a:t>
                      </a:r>
                      <a:br>
                        <a:rPr lang="ar-SA" b="1" i="0" dirty="0">
                          <a:latin typeface="Calibri" panose="020F0502020204030204" pitchFamily="34" charset="0"/>
                          <a:cs typeface="Calibri" panose="020F0502020204030204" pitchFamily="34" charset="0"/>
                        </a:rPr>
                      </a:br>
                      <a:r>
                        <a:rPr lang="ar-SA" b="1" i="0" dirty="0">
                          <a:latin typeface="Calibri" panose="020F0502020204030204" pitchFamily="34" charset="0"/>
                          <a:cs typeface="Calibri" panose="020F0502020204030204" pitchFamily="34" charset="0"/>
                        </a:rPr>
                        <a:t>١</a:t>
                      </a:r>
                    </a:p>
                  </a:txBody>
                  <a:tcPr anchor="ctr"/>
                </a:tc>
                <a:tc gridSpan="2" vMerge="1">
                  <a:txBody>
                    <a:bodyPr/>
                    <a:lstStyle/>
                    <a:p>
                      <a:pPr algn="ctr" rtl="1"/>
                      <a:endParaRPr lang="ar-SA" b="1" dirty="0"/>
                    </a:p>
                  </a:txBody>
                  <a:tcPr anchor="ctr">
                    <a:solidFill>
                      <a:schemeClr val="accent4">
                        <a:lumMod val="60000"/>
                        <a:lumOff val="40000"/>
                      </a:schemeClr>
                    </a:solidFill>
                  </a:tcPr>
                </a:tc>
                <a:tc hMerge="1" vMerge="1">
                  <a:txBody>
                    <a:bodyPr/>
                    <a:lstStyle/>
                    <a:p>
                      <a:pPr algn="ctr" rtl="1"/>
                      <a:endParaRPr lang="ar-SA" b="1" dirty="0"/>
                    </a:p>
                  </a:txBody>
                  <a:tcPr anchor="ctr">
                    <a:solidFill>
                      <a:schemeClr val="accent4">
                        <a:lumMod val="40000"/>
                        <a:lumOff val="60000"/>
                      </a:schemeClr>
                    </a:solidFill>
                  </a:tcPr>
                </a:tc>
                <a:tc>
                  <a:txBody>
                    <a:bodyPr/>
                    <a:lstStyle/>
                    <a:p>
                      <a:pPr algn="ctr" rtl="1"/>
                      <a:r>
                        <a:rPr lang="ar-SA" b="1" i="0" dirty="0">
                          <a:latin typeface="Calibri" panose="020F0502020204030204" pitchFamily="34" charset="0"/>
                          <a:cs typeface="Calibri" panose="020F0502020204030204" pitchFamily="34" charset="0"/>
                        </a:rPr>
                        <a:t> </a:t>
                      </a:r>
                    </a:p>
                  </a:txBody>
                  <a:tcPr anchor="ctr">
                    <a:solidFill>
                      <a:srgbClr val="4E8F00">
                        <a:alpha val="50000"/>
                      </a:srgbClr>
                    </a:solidFill>
                  </a:tcPr>
                </a:tc>
                <a:tc gridSpan="2" vMerge="1">
                  <a:txBody>
                    <a:bodyPr/>
                    <a:lstStyle/>
                    <a:p>
                      <a:pPr algn="ctr" rtl="1"/>
                      <a:endParaRPr lang="ar-SA" b="1" dirty="0"/>
                    </a:p>
                  </a:txBody>
                  <a:tcPr anchor="ctr">
                    <a:solidFill>
                      <a:srgbClr val="4E8F00">
                        <a:alpha val="80000"/>
                      </a:srgbClr>
                    </a:solidFill>
                  </a:tcPr>
                </a:tc>
                <a:tc hMerge="1" vMerge="1">
                  <a:txBody>
                    <a:bodyPr/>
                    <a:lstStyle/>
                    <a:p>
                      <a:pPr algn="ctr" rtl="1"/>
                      <a:endParaRPr lang="ar-SA" b="1" dirty="0"/>
                    </a:p>
                  </a:txBody>
                  <a:tcPr anchor="ctr">
                    <a:solidFill>
                      <a:srgbClr val="4E8F00"/>
                    </a:solidFill>
                  </a:tcPr>
                </a:tc>
                <a:extLst>
                  <a:ext uri="{0D108BD9-81ED-4DB2-BD59-A6C34878D82A}">
                    <a16:rowId xmlns:a16="http://schemas.microsoft.com/office/drawing/2014/main" val="1978646359"/>
                  </a:ext>
                </a:extLst>
              </a:tr>
            </a:tbl>
          </a:graphicData>
        </a:graphic>
      </p:graphicFrame>
    </p:spTree>
    <p:extLst>
      <p:ext uri="{BB962C8B-B14F-4D97-AF65-F5344CB8AC3E}">
        <p14:creationId xmlns:p14="http://schemas.microsoft.com/office/powerpoint/2010/main" val="1012429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780989" y="2322930"/>
            <a:ext cx="10749225" cy="2677656"/>
          </a:xfrm>
          <a:prstGeom prst="rect">
            <a:avLst/>
          </a:prstGeom>
        </p:spPr>
        <p:txBody>
          <a:bodyPr wrap="square" anchor="ctr">
            <a:spAutoFit/>
          </a:bodyPr>
          <a:lstStyle/>
          <a:p>
            <a:r>
              <a:rPr lang="ar-SA" sz="2800" b="1" dirty="0">
                <a:solidFill>
                  <a:srgbClr val="1A9E95"/>
                </a:solidFill>
                <a:latin typeface="Calibri" panose="020F0502020204030204" pitchFamily="34" charset="0"/>
                <a:cs typeface="Calibri" panose="020F0502020204030204" pitchFamily="34" charset="0"/>
              </a:rPr>
              <a:t>٤- مراقبة المخاطر:</a:t>
            </a:r>
          </a:p>
          <a:p>
            <a:r>
              <a:rPr lang="ar-SA" sz="2800" dirty="0">
                <a:latin typeface="Calibri" panose="020F0502020204030204" pitchFamily="34" charset="0"/>
                <a:cs typeface="Calibri" panose="020F0502020204030204" pitchFamily="34" charset="0"/>
              </a:rPr>
              <a:t>في هذه الخطوة يجب تقييم ومراجعة البرنامج لعدة أسباب ومنها :</a:t>
            </a:r>
          </a:p>
          <a:p>
            <a:r>
              <a:rPr lang="ar-SA" sz="2800" dirty="0">
                <a:latin typeface="Calibri" panose="020F0502020204030204" pitchFamily="34" charset="0"/>
                <a:cs typeface="Calibri" panose="020F0502020204030204" pitchFamily="34" charset="0"/>
              </a:rPr>
              <a:t>١) المخاطر تتغير وتنشأ مخاطر جديدة وتختفي مخاطر قديمة، ولذلك الاساليب التي كانت مناسبة في وقت ما قد لا تكون مثالية ومناسبة في الوقت الحالي.</a:t>
            </a:r>
          </a:p>
          <a:p>
            <a:r>
              <a:rPr lang="ar-SA" sz="2800" dirty="0">
                <a:latin typeface="Calibri" panose="020F0502020204030204" pitchFamily="34" charset="0"/>
                <a:cs typeface="Calibri" panose="020F0502020204030204" pitchFamily="34" charset="0"/>
              </a:rPr>
              <a:t>٢) الأخطاء قد ترتكب أحياناً، فعملية إجراء تقييم ومراجعة لبرنامج إدارة المخاطر يسمح لمديري المخاطر بمراجعة القرارات واكتشاف الأخطاء قبل ان تصبح باهظة التكاليف. </a:t>
            </a:r>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Tree>
    <p:extLst>
      <p:ext uri="{BB962C8B-B14F-4D97-AF65-F5344CB8AC3E}">
        <p14:creationId xmlns:p14="http://schemas.microsoft.com/office/powerpoint/2010/main" val="3461753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028824"/>
            <a:ext cx="10847386" cy="4386264"/>
          </a:xfrm>
        </p:spPr>
        <p:txBody>
          <a:bodyPr>
            <a:normAutofit/>
          </a:bodyPr>
          <a:lstStyle/>
          <a:p>
            <a:pPr>
              <a:defRPr/>
            </a:pPr>
            <a:r>
              <a:rPr lang="ar-SA" sz="2000" dirty="0">
                <a:latin typeface="Calibri" panose="020F0502020204030204" pitchFamily="34" charset="0"/>
                <a:cs typeface="Calibri" panose="020F0502020204030204" pitchFamily="34" charset="0"/>
              </a:rPr>
              <a:t>مهما بلغ نظام الرقابة الداخلية من قوة فلا يستطيع أن يعطي تأكيد مطلق بتحقق الأهداف التي وضعتها الإدارة وإنما يعطي تأكيد معقول ، وذلك بسبب :</a:t>
            </a:r>
          </a:p>
          <a:p>
            <a:pPr>
              <a:defRPr/>
            </a:pPr>
            <a:endParaRPr lang="ar-SA" sz="2000" dirty="0">
              <a:latin typeface="Calibri" panose="020F0502020204030204" pitchFamily="34" charset="0"/>
              <a:cs typeface="Calibri" panose="020F0502020204030204" pitchFamily="34" charset="0"/>
            </a:endParaRPr>
          </a:p>
          <a:p>
            <a:pPr marL="285750" indent="-285750">
              <a:buFont typeface="Wingdings" pitchFamily="2" charset="2"/>
              <a:buChar char="§"/>
              <a:defRPr/>
            </a:pPr>
            <a:r>
              <a:rPr lang="ar-SA" sz="2000" dirty="0">
                <a:latin typeface="Calibri" panose="020F0502020204030204" pitchFamily="34" charset="0"/>
                <a:cs typeface="Calibri" panose="020F0502020204030204" pitchFamily="34" charset="0"/>
              </a:rPr>
              <a:t>ربما تفشل الإدارة والموظفون احياناً في اتخاذ القرارات او أداء المهام الروتينية نسبة لعدم اكتمال المعلومات او ضيق الزمن.</a:t>
            </a:r>
          </a:p>
          <a:p>
            <a:pPr marL="285750" indent="-285750">
              <a:buFont typeface="Wingdings" pitchFamily="2" charset="2"/>
              <a:buChar char="§"/>
              <a:defRPr/>
            </a:pPr>
            <a:r>
              <a:rPr lang="ar-SA" sz="2000" dirty="0">
                <a:latin typeface="Calibri" panose="020F0502020204030204" pitchFamily="34" charset="0"/>
                <a:cs typeface="Calibri" panose="020F0502020204030204" pitchFamily="34" charset="0"/>
              </a:rPr>
              <a:t>إمكانية التواطؤ بين الموظفين لارتكاب مخالفات أو أخطاء مما يزيد صعوبة عمل نظام الرقابة الداخلية.</a:t>
            </a:r>
          </a:p>
          <a:p>
            <a:pPr marL="285750" indent="-285750">
              <a:buFont typeface="Wingdings" pitchFamily="2" charset="2"/>
              <a:buChar char="§"/>
              <a:defRPr/>
            </a:pPr>
            <a:r>
              <a:rPr lang="ar-SA" sz="2000" dirty="0">
                <a:latin typeface="Calibri" panose="020F0502020204030204" pitchFamily="34" charset="0"/>
                <a:cs typeface="Calibri" panose="020F0502020204030204" pitchFamily="34" charset="0"/>
              </a:rPr>
              <a:t>إمكانية قيام الإدارة بتخطي واختراق التعليمات التي وضعتها لتحقيق اهداف غير قانونية او مصلحة ذاتية.</a:t>
            </a:r>
          </a:p>
          <a:p>
            <a:pPr marL="285750" indent="-285750">
              <a:buFont typeface="Wingdings" pitchFamily="2" charset="2"/>
              <a:buChar char="§"/>
              <a:defRPr/>
            </a:pPr>
            <a:r>
              <a:rPr lang="ar-SA" sz="2000" dirty="0">
                <a:latin typeface="Calibri" panose="020F0502020204030204" pitchFamily="34" charset="0"/>
                <a:cs typeface="Calibri" panose="020F0502020204030204" pitchFamily="34" charset="0"/>
              </a:rPr>
              <a:t>قصور وضعف نظام الرقابة الداخلية عن مواكبة التغيرات التكنولوجية خاصة في حالة عدم تحديثه وتطويره.</a:t>
            </a:r>
          </a:p>
          <a:p>
            <a:pPr marL="285750" indent="-285750">
              <a:buFont typeface="Wingdings" pitchFamily="2" charset="2"/>
              <a:buChar char="§"/>
              <a:defRPr/>
            </a:pPr>
            <a:r>
              <a:rPr lang="ar-SA" sz="2000" dirty="0">
                <a:latin typeface="Calibri" panose="020F0502020204030204" pitchFamily="34" charset="0"/>
                <a:cs typeface="Calibri" panose="020F0502020204030204" pitchFamily="34" charset="0"/>
              </a:rPr>
              <a:t>ارتباط قوة وضعف النظام الرقابي بالتكاليف من حيث التصميم والشمول لكل المجالات في المنشأة.    </a:t>
            </a:r>
          </a:p>
          <a:p>
            <a:pPr marL="514350" indent="-514350">
              <a:buFont typeface="+mj-lt"/>
              <a:buAutoNum type="arabicPeriod"/>
              <a:defRPr/>
            </a:pPr>
            <a:endParaRPr lang="ar-SA" sz="20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endParaRPr lang="ar-SA" sz="2000" dirty="0">
              <a:latin typeface="Calibri" panose="020F0502020204030204" pitchFamily="34" charset="0"/>
              <a:cs typeface="Calibri" panose="020F0502020204030204" pitchFamily="34" charset="0"/>
            </a:endParaRPr>
          </a:p>
        </p:txBody>
      </p:sp>
      <p:pic>
        <p:nvPicPr>
          <p:cNvPr id="3" name="صورة 2">
            <a:extLst>
              <a:ext uri="{FF2B5EF4-FFF2-40B4-BE49-F238E27FC236}">
                <a16:creationId xmlns:a16="http://schemas.microsoft.com/office/drawing/2014/main" id="{17FCE808-0E7C-AD46-A6BC-0348DD90B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136" y="4615962"/>
            <a:ext cx="1778000" cy="1143000"/>
          </a:xfrm>
          <a:prstGeom prst="rect">
            <a:avLst/>
          </a:prstGeom>
        </p:spPr>
      </p:pic>
    </p:spTree>
    <p:extLst>
      <p:ext uri="{BB962C8B-B14F-4D97-AF65-F5344CB8AC3E}">
        <p14:creationId xmlns:p14="http://schemas.microsoft.com/office/powerpoint/2010/main" val="336952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
        <p:nvSpPr>
          <p:cNvPr id="4" name="مستطيل 3">
            <a:extLst>
              <a:ext uri="{FF2B5EF4-FFF2-40B4-BE49-F238E27FC236}">
                <a16:creationId xmlns:a16="http://schemas.microsoft.com/office/drawing/2014/main" id="{F7475B19-C7A9-4345-9AE9-ED7223E8D75D}"/>
              </a:ext>
            </a:extLst>
          </p:cNvPr>
          <p:cNvSpPr/>
          <p:nvPr/>
        </p:nvSpPr>
        <p:spPr>
          <a:xfrm>
            <a:off x="1765697" y="899352"/>
            <a:ext cx="9538189" cy="523220"/>
          </a:xfrm>
          <a:prstGeom prst="rect">
            <a:avLst/>
          </a:prstGeom>
        </p:spPr>
        <p:txBody>
          <a:bodyPr wrap="none">
            <a:spAutoFit/>
          </a:bodyPr>
          <a:lstStyle/>
          <a:p>
            <a:r>
              <a:rPr lang="ar-SA" sz="2800" b="1" dirty="0">
                <a:solidFill>
                  <a:srgbClr val="267397"/>
                </a:solidFill>
                <a:latin typeface="Calibri" panose="020F0502020204030204" pitchFamily="34" charset="0"/>
                <a:cs typeface="Calibri" panose="020F0502020204030204" pitchFamily="34" charset="0"/>
              </a:rPr>
              <a:t>ثالثا: </a:t>
            </a:r>
            <a:r>
              <a:rPr lang="ar-SA" sz="2800" b="1" dirty="0">
                <a:latin typeface="Calibri" panose="020F0502020204030204" pitchFamily="34" charset="0"/>
                <a:cs typeface="Calibri" panose="020F0502020204030204" pitchFamily="34" charset="0"/>
              </a:rPr>
              <a:t>على الجهة الاخذ بالاعتبار احتمالية حدوث الاحتيال اثناء تقييم المخاطر.</a:t>
            </a:r>
          </a:p>
        </p:txBody>
      </p:sp>
      <p:sp>
        <p:nvSpPr>
          <p:cNvPr id="11" name="عنصر نائب للنص 5">
            <a:extLst>
              <a:ext uri="{FF2B5EF4-FFF2-40B4-BE49-F238E27FC236}">
                <a16:creationId xmlns:a16="http://schemas.microsoft.com/office/drawing/2014/main" id="{B22AB8D0-16FA-474E-ABB9-5DB75FB24AD5}"/>
              </a:ext>
            </a:extLst>
          </p:cNvPr>
          <p:cNvSpPr>
            <a:spLocks noGrp="1"/>
          </p:cNvSpPr>
          <p:nvPr>
            <p:ph type="body" sz="half" idx="2"/>
          </p:nvPr>
        </p:nvSpPr>
        <p:spPr>
          <a:xfrm>
            <a:off x="839788" y="2028824"/>
            <a:ext cx="10847386" cy="4386264"/>
          </a:xfrm>
        </p:spPr>
        <p:txBody>
          <a:bodyPr>
            <a:normAutofit/>
          </a:bodyPr>
          <a:lstStyle/>
          <a:p>
            <a:pPr marL="0" indent="0" algn="r" defTabSz="914400" rtl="1" eaLnBrk="1" latinLnBrk="0" hangingPunct="1">
              <a:lnSpc>
                <a:spcPct val="90000"/>
              </a:lnSpc>
              <a:spcBef>
                <a:spcPts val="1000"/>
              </a:spcBef>
              <a:buFont typeface="Arial" panose="020B0604020202020204" pitchFamily="34" charset="0"/>
              <a:buNone/>
            </a:pPr>
            <a:r>
              <a:rPr lang="ar-SA" sz="2400" dirty="0">
                <a:latin typeface="Calibri" panose="020F0502020204030204" pitchFamily="34" charset="0"/>
                <a:cs typeface="Calibri" panose="020F0502020204030204" pitchFamily="34" charset="0"/>
              </a:rPr>
              <a:t>الاحتيال موجود أو قد يتحقق في غالبية المنظمات، لذلك يجب تقييم مخاطر الاحتيال والضغوط التي يجب أخذها بعين الاعتبار لأي هدف. وترتكز عملية الاحتيال على ثلاثة أركان وهي:</a:t>
            </a:r>
          </a:p>
          <a:p>
            <a:pPr marL="0" indent="0" algn="r" defTabSz="914400" rtl="1" eaLnBrk="1" latinLnBrk="0" hangingPunct="1">
              <a:lnSpc>
                <a:spcPct val="90000"/>
              </a:lnSpc>
              <a:spcBef>
                <a:spcPts val="1000"/>
              </a:spcBef>
              <a:buFont typeface="Arial" panose="020B0604020202020204" pitchFamily="34" charset="0"/>
              <a:buNone/>
            </a:pPr>
            <a:endParaRPr lang="ar-SA" sz="1800" dirty="0">
              <a:latin typeface="Calibri" panose="020F0502020204030204" pitchFamily="34" charset="0"/>
              <a:cs typeface="Calibri" panose="020F0502020204030204" pitchFamily="34" charset="0"/>
            </a:endParaRPr>
          </a:p>
        </p:txBody>
      </p:sp>
      <p:graphicFrame>
        <p:nvGraphicFramePr>
          <p:cNvPr id="12" name="رسم تخطيطي 11">
            <a:extLst>
              <a:ext uri="{FF2B5EF4-FFF2-40B4-BE49-F238E27FC236}">
                <a16:creationId xmlns:a16="http://schemas.microsoft.com/office/drawing/2014/main" id="{7B3D3CFC-8D8C-C24C-BC71-CE7E0508AF75}"/>
              </a:ext>
            </a:extLst>
          </p:cNvPr>
          <p:cNvGraphicFramePr/>
          <p:nvPr>
            <p:extLst>
              <p:ext uri="{D42A27DB-BD31-4B8C-83A1-F6EECF244321}">
                <p14:modId xmlns:p14="http://schemas.microsoft.com/office/powerpoint/2010/main" val="483745517"/>
              </p:ext>
            </p:extLst>
          </p:nvPr>
        </p:nvGraphicFramePr>
        <p:xfrm>
          <a:off x="2577745" y="3113343"/>
          <a:ext cx="7371472" cy="3057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9976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
        <p:nvSpPr>
          <p:cNvPr id="11" name="عنصر نائب للنص 5">
            <a:extLst>
              <a:ext uri="{FF2B5EF4-FFF2-40B4-BE49-F238E27FC236}">
                <a16:creationId xmlns:a16="http://schemas.microsoft.com/office/drawing/2014/main" id="{5352E280-4AB3-B74B-9B19-20C87EF37205}"/>
              </a:ext>
            </a:extLst>
          </p:cNvPr>
          <p:cNvSpPr>
            <a:spLocks noGrp="1"/>
          </p:cNvSpPr>
          <p:nvPr>
            <p:ph type="body" sz="half" idx="2"/>
          </p:nvPr>
        </p:nvSpPr>
        <p:spPr>
          <a:xfrm>
            <a:off x="786508" y="1059888"/>
            <a:ext cx="10847386" cy="5821787"/>
          </a:xfrm>
        </p:spPr>
        <p:txBody>
          <a:bodyPr>
            <a:normAutofit/>
          </a:bodyPr>
          <a:lstStyle/>
          <a:p>
            <a:r>
              <a:rPr lang="ar-SA" sz="2800" dirty="0">
                <a:latin typeface="Calibri" panose="020F0502020204030204" pitchFamily="34" charset="0"/>
                <a:cs typeface="Calibri" panose="020F0502020204030204" pitchFamily="34" charset="0"/>
              </a:rPr>
              <a:t>١. </a:t>
            </a:r>
            <a:r>
              <a:rPr lang="ar-SA" sz="2800" dirty="0">
                <a:solidFill>
                  <a:schemeClr val="accent2"/>
                </a:solidFill>
                <a:latin typeface="Calibri" panose="020F0502020204030204" pitchFamily="34" charset="0"/>
                <a:cs typeface="Calibri" panose="020F0502020204030204" pitchFamily="34" charset="0"/>
              </a:rPr>
              <a:t>ضغوط</a:t>
            </a:r>
            <a:r>
              <a:rPr lang="ar-SA" sz="2800" dirty="0">
                <a:latin typeface="Calibri" panose="020F0502020204030204" pitchFamily="34" charset="0"/>
                <a:cs typeface="Calibri" panose="020F0502020204030204" pitchFamily="34" charset="0"/>
              </a:rPr>
              <a:t>: وهو الضغط الذي يمكن أن يؤدي إلى حدوث حالات الاحتيال ومنها:</a:t>
            </a:r>
          </a:p>
          <a:p>
            <a:pPr marL="285750" indent="-285750">
              <a:buFont typeface="Wingdings" pitchFamily="2" charset="2"/>
              <a:buChar char="§"/>
            </a:pPr>
            <a:r>
              <a:rPr lang="ar-SA" sz="2800" dirty="0">
                <a:latin typeface="Calibri" panose="020F0502020204030204" pitchFamily="34" charset="0"/>
                <a:cs typeface="Calibri" panose="020F0502020204030204" pitchFamily="34" charset="0"/>
              </a:rPr>
              <a:t>الضغوط المادية والديون</a:t>
            </a:r>
          </a:p>
          <a:p>
            <a:pPr marL="285750" indent="-285750">
              <a:buFont typeface="Wingdings" pitchFamily="2" charset="2"/>
              <a:buChar char="§"/>
            </a:pPr>
            <a:r>
              <a:rPr lang="ar-SA" sz="2800" dirty="0">
                <a:latin typeface="Calibri" panose="020F0502020204030204" pitchFamily="34" charset="0"/>
                <a:cs typeface="Calibri" panose="020F0502020204030204" pitchFamily="34" charset="0"/>
              </a:rPr>
              <a:t>الضغوط العائلية والعمل</a:t>
            </a:r>
            <a:br>
              <a:rPr lang="ar-SA" sz="2800" dirty="0">
                <a:latin typeface="Calibri" panose="020F0502020204030204" pitchFamily="34" charset="0"/>
                <a:cs typeface="Calibri" panose="020F0502020204030204" pitchFamily="34" charset="0"/>
              </a:rPr>
            </a:br>
            <a:endParaRPr lang="ar-SA" sz="2800" dirty="0">
              <a:latin typeface="Calibri" panose="020F0502020204030204" pitchFamily="34" charset="0"/>
              <a:cs typeface="Calibri" panose="020F0502020204030204" pitchFamily="34" charset="0"/>
            </a:endParaRPr>
          </a:p>
          <a:p>
            <a:r>
              <a:rPr lang="ar-SA" sz="2800" dirty="0">
                <a:latin typeface="Calibri" panose="020F0502020204030204" pitchFamily="34" charset="0"/>
                <a:cs typeface="Calibri" panose="020F0502020204030204" pitchFamily="34" charset="0"/>
              </a:rPr>
              <a:t>٢. </a:t>
            </a:r>
            <a:r>
              <a:rPr lang="ar-SA" sz="2800" dirty="0">
                <a:solidFill>
                  <a:schemeClr val="accent2"/>
                </a:solidFill>
                <a:latin typeface="Calibri" panose="020F0502020204030204" pitchFamily="34" charset="0"/>
                <a:cs typeface="Calibri" panose="020F0502020204030204" pitchFamily="34" charset="0"/>
              </a:rPr>
              <a:t>فرصة</a:t>
            </a:r>
            <a:r>
              <a:rPr lang="ar-SA" sz="2800" dirty="0">
                <a:latin typeface="Calibri" panose="020F0502020204030204" pitchFamily="34" charset="0"/>
                <a:cs typeface="Calibri" panose="020F0502020204030204" pitchFamily="34" charset="0"/>
              </a:rPr>
              <a:t>: وجود فرص تمكن المحتال من القيام بعملية الاحتيال ومنها:</a:t>
            </a:r>
          </a:p>
          <a:p>
            <a:pPr marL="285750" indent="-285750">
              <a:buFont typeface="Wingdings" pitchFamily="2" charset="2"/>
              <a:buChar char="§"/>
            </a:pPr>
            <a:r>
              <a:rPr lang="ar-SA" sz="2800" dirty="0">
                <a:latin typeface="Calibri" panose="020F0502020204030204" pitchFamily="34" charset="0"/>
                <a:cs typeface="Calibri" panose="020F0502020204030204" pitchFamily="34" charset="0"/>
              </a:rPr>
              <a:t>ضعف الرقابة الداخلية.</a:t>
            </a:r>
          </a:p>
          <a:p>
            <a:pPr marL="285750" indent="-285750">
              <a:buFont typeface="Wingdings" pitchFamily="2" charset="2"/>
              <a:buChar char="§"/>
            </a:pPr>
            <a:r>
              <a:rPr lang="ar-SA" sz="2800" dirty="0">
                <a:latin typeface="Calibri" panose="020F0502020204030204" pitchFamily="34" charset="0"/>
                <a:cs typeface="Calibri" panose="020F0502020204030204" pitchFamily="34" charset="0"/>
              </a:rPr>
              <a:t>الثقة العمياء بين الموظفين</a:t>
            </a:r>
            <a:br>
              <a:rPr lang="ar-SA" sz="2800" dirty="0">
                <a:latin typeface="Calibri" panose="020F0502020204030204" pitchFamily="34" charset="0"/>
                <a:cs typeface="Calibri" panose="020F0502020204030204" pitchFamily="34" charset="0"/>
              </a:rPr>
            </a:br>
            <a:endParaRPr lang="ar-SA" sz="2800" dirty="0">
              <a:latin typeface="Calibri" panose="020F0502020204030204" pitchFamily="34" charset="0"/>
              <a:cs typeface="Calibri" panose="020F0502020204030204" pitchFamily="34" charset="0"/>
            </a:endParaRPr>
          </a:p>
          <a:p>
            <a:r>
              <a:rPr lang="ar-SA" sz="2800" dirty="0">
                <a:latin typeface="Calibri" panose="020F0502020204030204" pitchFamily="34" charset="0"/>
                <a:cs typeface="Calibri" panose="020F0502020204030204" pitchFamily="34" charset="0"/>
              </a:rPr>
              <a:t>٣. </a:t>
            </a:r>
            <a:r>
              <a:rPr lang="ar-SA" sz="2800" dirty="0">
                <a:solidFill>
                  <a:schemeClr val="accent2"/>
                </a:solidFill>
                <a:latin typeface="Calibri" panose="020F0502020204030204" pitchFamily="34" charset="0"/>
                <a:cs typeface="Calibri" panose="020F0502020204030204" pitchFamily="34" charset="0"/>
              </a:rPr>
              <a:t>تبرير</a:t>
            </a:r>
            <a:r>
              <a:rPr lang="ar-SA" sz="2800" dirty="0">
                <a:latin typeface="Calibri" panose="020F0502020204030204" pitchFamily="34" charset="0"/>
                <a:cs typeface="Calibri" panose="020F0502020204030204" pitchFamily="34" charset="0"/>
              </a:rPr>
              <a:t>: وهي التبريرات التي يسوقها المحتال للقيام بعملية الاحتيال ومنها:</a:t>
            </a:r>
          </a:p>
          <a:p>
            <a:pPr marL="285750" indent="-285750">
              <a:buFont typeface="Wingdings" pitchFamily="2" charset="2"/>
              <a:buChar char="§"/>
            </a:pPr>
            <a:r>
              <a:rPr lang="ar-SA" sz="2800" dirty="0">
                <a:latin typeface="Calibri" panose="020F0502020204030204" pitchFamily="34" charset="0"/>
                <a:cs typeface="Calibri" panose="020F0502020204030204" pitchFamily="34" charset="0"/>
              </a:rPr>
              <a:t>الحاجة للمال وانه سوف يعيدها مستقبلاً.</a:t>
            </a:r>
          </a:p>
          <a:p>
            <a:pPr marL="285750" indent="-285750">
              <a:buFont typeface="Wingdings" pitchFamily="2" charset="2"/>
              <a:buChar char="§"/>
            </a:pPr>
            <a:r>
              <a:rPr lang="ar-SA" sz="2800" dirty="0">
                <a:latin typeface="Calibri" panose="020F0502020204030204" pitchFamily="34" charset="0"/>
                <a:cs typeface="Calibri" panose="020F0502020204030204" pitchFamily="34" charset="0"/>
              </a:rPr>
              <a:t>جميع الموظفين يقومون بالاحتيال.</a:t>
            </a:r>
          </a:p>
        </p:txBody>
      </p:sp>
      <p:pic>
        <p:nvPicPr>
          <p:cNvPr id="12" name="صورة 11">
            <a:extLst>
              <a:ext uri="{FF2B5EF4-FFF2-40B4-BE49-F238E27FC236}">
                <a16:creationId xmlns:a16="http://schemas.microsoft.com/office/drawing/2014/main" id="{5147E351-F915-CD40-B825-E4875E1E6E21}"/>
              </a:ext>
            </a:extLst>
          </p:cNvPr>
          <p:cNvPicPr>
            <a:picLocks noChangeAspect="1"/>
          </p:cNvPicPr>
          <p:nvPr/>
        </p:nvPicPr>
        <p:blipFill rotWithShape="1">
          <a:blip r:embed="rId2">
            <a:extLst>
              <a:ext uri="{28A0092B-C50C-407E-A947-70E740481C1C}">
                <a14:useLocalDpi xmlns:a14="http://schemas.microsoft.com/office/drawing/2010/main" val="0"/>
              </a:ext>
            </a:extLst>
          </a:blip>
          <a:srcRect l="15611" r="15704"/>
          <a:stretch/>
        </p:blipFill>
        <p:spPr>
          <a:xfrm>
            <a:off x="501868" y="2519505"/>
            <a:ext cx="2737399" cy="2084686"/>
          </a:xfrm>
          <a:prstGeom prst="rect">
            <a:avLst/>
          </a:prstGeom>
        </p:spPr>
      </p:pic>
      <p:pic>
        <p:nvPicPr>
          <p:cNvPr id="13" name="صورة 12">
            <a:extLst>
              <a:ext uri="{FF2B5EF4-FFF2-40B4-BE49-F238E27FC236}">
                <a16:creationId xmlns:a16="http://schemas.microsoft.com/office/drawing/2014/main" id="{9AB0D8EE-045F-5A4A-B523-664A8DEF5B70}"/>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4169423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1A709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6" name="Google Shape;1007;p29">
            <a:extLst>
              <a:ext uri="{FF2B5EF4-FFF2-40B4-BE49-F238E27FC236}">
                <a16:creationId xmlns:a16="http://schemas.microsoft.com/office/drawing/2014/main" id="{FCEC70DC-15BE-A947-8320-56D081C3254D}"/>
              </a:ext>
            </a:extLst>
          </p:cNvPr>
          <p:cNvGrpSpPr/>
          <p:nvPr/>
        </p:nvGrpSpPr>
        <p:grpSpPr>
          <a:xfrm>
            <a:off x="338453" y="261926"/>
            <a:ext cx="1668059" cy="1482660"/>
            <a:chOff x="6463613" y="2470775"/>
            <a:chExt cx="1245425" cy="1107000"/>
          </a:xfrm>
        </p:grpSpPr>
        <p:sp>
          <p:nvSpPr>
            <p:cNvPr id="17" name="Google Shape;1008;p29">
              <a:extLst>
                <a:ext uri="{FF2B5EF4-FFF2-40B4-BE49-F238E27FC236}">
                  <a16:creationId xmlns:a16="http://schemas.microsoft.com/office/drawing/2014/main" id="{CDFE69DD-338E-FF49-B467-1BF20568D185}"/>
                </a:ext>
              </a:extLst>
            </p:cNvPr>
            <p:cNvSpPr/>
            <p:nvPr/>
          </p:nvSpPr>
          <p:spPr>
            <a:xfrm>
              <a:off x="6463613" y="2470775"/>
              <a:ext cx="1245425" cy="1107000"/>
            </a:xfrm>
            <a:custGeom>
              <a:avLst/>
              <a:gdLst/>
              <a:ahLst/>
              <a:cxnLst/>
              <a:rect l="l" t="t" r="r" b="b"/>
              <a:pathLst>
                <a:path w="49817" h="44280" extrusionOk="0">
                  <a:moveTo>
                    <a:pt x="15574" y="0"/>
                  </a:moveTo>
                  <a:cubicBezTo>
                    <a:pt x="13443" y="0"/>
                    <a:pt x="11478" y="1143"/>
                    <a:pt x="10406" y="2988"/>
                  </a:cubicBezTo>
                  <a:lnTo>
                    <a:pt x="1072" y="19157"/>
                  </a:lnTo>
                  <a:cubicBezTo>
                    <a:pt x="0" y="21003"/>
                    <a:pt x="0" y="23277"/>
                    <a:pt x="1072" y="25122"/>
                  </a:cubicBezTo>
                  <a:lnTo>
                    <a:pt x="10406" y="41303"/>
                  </a:lnTo>
                  <a:cubicBezTo>
                    <a:pt x="11478" y="43148"/>
                    <a:pt x="13443" y="44279"/>
                    <a:pt x="15574" y="44279"/>
                  </a:cubicBezTo>
                  <a:lnTo>
                    <a:pt x="34255" y="44279"/>
                  </a:lnTo>
                  <a:cubicBezTo>
                    <a:pt x="36386" y="44279"/>
                    <a:pt x="38350" y="43148"/>
                    <a:pt x="39410" y="41303"/>
                  </a:cubicBezTo>
                  <a:lnTo>
                    <a:pt x="48756" y="25122"/>
                  </a:lnTo>
                  <a:cubicBezTo>
                    <a:pt x="49816" y="23277"/>
                    <a:pt x="49816" y="21003"/>
                    <a:pt x="48756" y="19157"/>
                  </a:cubicBezTo>
                  <a:lnTo>
                    <a:pt x="39410" y="2988"/>
                  </a:lnTo>
                  <a:cubicBezTo>
                    <a:pt x="38350" y="1143"/>
                    <a:pt x="36374" y="0"/>
                    <a:pt x="34255"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تقييم المخاطر</a:t>
              </a:r>
              <a:endParaRPr sz="1600" b="1" dirty="0">
                <a:latin typeface="Calibri" panose="020F0502020204030204" pitchFamily="34" charset="0"/>
                <a:cs typeface="Calibri" panose="020F0502020204030204" pitchFamily="34" charset="0"/>
              </a:endParaRPr>
            </a:p>
          </p:txBody>
        </p:sp>
        <p:sp>
          <p:nvSpPr>
            <p:cNvPr id="18" name="Google Shape;1009;p29">
              <a:extLst>
                <a:ext uri="{FF2B5EF4-FFF2-40B4-BE49-F238E27FC236}">
                  <a16:creationId xmlns:a16="http://schemas.microsoft.com/office/drawing/2014/main" id="{C5CC7E06-3511-BC42-867B-08BB57ED9BD3}"/>
                </a:ext>
              </a:extLst>
            </p:cNvPr>
            <p:cNvSpPr/>
            <p:nvPr/>
          </p:nvSpPr>
          <p:spPr>
            <a:xfrm>
              <a:off x="6565113" y="2560950"/>
              <a:ext cx="1042425" cy="926625"/>
            </a:xfrm>
            <a:custGeom>
              <a:avLst/>
              <a:gdLst/>
              <a:ahLst/>
              <a:cxnLst/>
              <a:rect l="l" t="t" r="r" b="b"/>
              <a:pathLst>
                <a:path w="41697" h="37065" fill="none" extrusionOk="0">
                  <a:moveTo>
                    <a:pt x="28671" y="1"/>
                  </a:moveTo>
                  <a:lnTo>
                    <a:pt x="13038" y="1"/>
                  </a:lnTo>
                  <a:cubicBezTo>
                    <a:pt x="11252" y="1"/>
                    <a:pt x="9597" y="953"/>
                    <a:pt x="8716" y="2501"/>
                  </a:cubicBezTo>
                  <a:lnTo>
                    <a:pt x="893" y="16038"/>
                  </a:lnTo>
                  <a:cubicBezTo>
                    <a:pt x="0" y="17586"/>
                    <a:pt x="0" y="19491"/>
                    <a:pt x="893" y="21027"/>
                  </a:cubicBezTo>
                  <a:lnTo>
                    <a:pt x="8716" y="34576"/>
                  </a:lnTo>
                  <a:cubicBezTo>
                    <a:pt x="9597" y="36112"/>
                    <a:pt x="11252" y="37065"/>
                    <a:pt x="13038" y="37065"/>
                  </a:cubicBezTo>
                  <a:lnTo>
                    <a:pt x="28671" y="37065"/>
                  </a:lnTo>
                  <a:cubicBezTo>
                    <a:pt x="30457" y="37065"/>
                    <a:pt x="32100" y="36112"/>
                    <a:pt x="32993" y="34576"/>
                  </a:cubicBezTo>
                  <a:lnTo>
                    <a:pt x="40803" y="21027"/>
                  </a:lnTo>
                  <a:cubicBezTo>
                    <a:pt x="41696" y="19491"/>
                    <a:pt x="41696" y="17586"/>
                    <a:pt x="40803" y="16038"/>
                  </a:cubicBezTo>
                  <a:lnTo>
                    <a:pt x="32993" y="2501"/>
                  </a:lnTo>
                  <a:cubicBezTo>
                    <a:pt x="32100" y="953"/>
                    <a:pt x="30457"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p29">
              <a:extLst>
                <a:ext uri="{FF2B5EF4-FFF2-40B4-BE49-F238E27FC236}">
                  <a16:creationId xmlns:a16="http://schemas.microsoft.com/office/drawing/2014/main" id="{287BE650-5E27-5647-9EB4-4E6A8F2AECD9}"/>
                </a:ext>
              </a:extLst>
            </p:cNvPr>
            <p:cNvSpPr/>
            <p:nvPr/>
          </p:nvSpPr>
          <p:spPr>
            <a:xfrm>
              <a:off x="6583863" y="2577625"/>
              <a:ext cx="1004900" cy="893275"/>
            </a:xfrm>
            <a:custGeom>
              <a:avLst/>
              <a:gdLst/>
              <a:ahLst/>
              <a:cxnLst/>
              <a:rect l="l" t="t" r="r" b="b"/>
              <a:pathLst>
                <a:path w="40196" h="35731" fill="none" extrusionOk="0">
                  <a:moveTo>
                    <a:pt x="27635" y="0"/>
                  </a:moveTo>
                  <a:lnTo>
                    <a:pt x="12562" y="0"/>
                  </a:lnTo>
                  <a:cubicBezTo>
                    <a:pt x="10847" y="0"/>
                    <a:pt x="9264" y="917"/>
                    <a:pt x="8394" y="2405"/>
                  </a:cubicBezTo>
                  <a:lnTo>
                    <a:pt x="858" y="15467"/>
                  </a:lnTo>
                  <a:cubicBezTo>
                    <a:pt x="0" y="16955"/>
                    <a:pt x="0" y="18788"/>
                    <a:pt x="858" y="20277"/>
                  </a:cubicBezTo>
                  <a:lnTo>
                    <a:pt x="8394" y="33326"/>
                  </a:lnTo>
                  <a:cubicBezTo>
                    <a:pt x="9264" y="34814"/>
                    <a:pt x="10847" y="35731"/>
                    <a:pt x="12562" y="35731"/>
                  </a:cubicBezTo>
                  <a:lnTo>
                    <a:pt x="27635" y="35731"/>
                  </a:lnTo>
                  <a:cubicBezTo>
                    <a:pt x="29361" y="35731"/>
                    <a:pt x="30945" y="34814"/>
                    <a:pt x="31802" y="33326"/>
                  </a:cubicBezTo>
                  <a:lnTo>
                    <a:pt x="39339" y="20277"/>
                  </a:lnTo>
                  <a:cubicBezTo>
                    <a:pt x="40196" y="18788"/>
                    <a:pt x="40196" y="16955"/>
                    <a:pt x="39339" y="15467"/>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p29">
              <a:extLst>
                <a:ext uri="{FF2B5EF4-FFF2-40B4-BE49-F238E27FC236}">
                  <a16:creationId xmlns:a16="http://schemas.microsoft.com/office/drawing/2014/main" id="{0CF7A50E-30D0-4948-BCCD-A9450DAC5DD1}"/>
                </a:ext>
              </a:extLst>
            </p:cNvPr>
            <p:cNvSpPr/>
            <p:nvPr/>
          </p:nvSpPr>
          <p:spPr>
            <a:xfrm>
              <a:off x="6643688" y="2525225"/>
              <a:ext cx="885550" cy="306025"/>
            </a:xfrm>
            <a:custGeom>
              <a:avLst/>
              <a:gdLst/>
              <a:ahLst/>
              <a:cxnLst/>
              <a:rect l="l" t="t" r="r" b="b"/>
              <a:pathLst>
                <a:path w="35422" h="12241" extrusionOk="0">
                  <a:moveTo>
                    <a:pt x="10347" y="1"/>
                  </a:moveTo>
                  <a:cubicBezTo>
                    <a:pt x="7764" y="1"/>
                    <a:pt x="5394" y="1370"/>
                    <a:pt x="4096" y="3608"/>
                  </a:cubicBezTo>
                  <a:lnTo>
                    <a:pt x="703" y="9490"/>
                  </a:lnTo>
                  <a:cubicBezTo>
                    <a:pt x="1" y="10705"/>
                    <a:pt x="882" y="12240"/>
                    <a:pt x="2287" y="12240"/>
                  </a:cubicBezTo>
                  <a:cubicBezTo>
                    <a:pt x="2941" y="12240"/>
                    <a:pt x="3549" y="11883"/>
                    <a:pt x="3870" y="11324"/>
                  </a:cubicBezTo>
                  <a:lnTo>
                    <a:pt x="6501" y="6776"/>
                  </a:lnTo>
                  <a:cubicBezTo>
                    <a:pt x="7609" y="4847"/>
                    <a:pt x="9669" y="3656"/>
                    <a:pt x="11883" y="3656"/>
                  </a:cubicBezTo>
                  <a:lnTo>
                    <a:pt x="23527" y="3656"/>
                  </a:lnTo>
                  <a:cubicBezTo>
                    <a:pt x="25754" y="3656"/>
                    <a:pt x="27802" y="4847"/>
                    <a:pt x="28921" y="6776"/>
                  </a:cubicBezTo>
                  <a:lnTo>
                    <a:pt x="31540" y="11324"/>
                  </a:lnTo>
                  <a:cubicBezTo>
                    <a:pt x="31874" y="11883"/>
                    <a:pt x="32469" y="12240"/>
                    <a:pt x="33124" y="12240"/>
                  </a:cubicBezTo>
                  <a:cubicBezTo>
                    <a:pt x="34541" y="12240"/>
                    <a:pt x="35422" y="10705"/>
                    <a:pt x="34707" y="9490"/>
                  </a:cubicBezTo>
                  <a:lnTo>
                    <a:pt x="31314" y="3608"/>
                  </a:lnTo>
                  <a:cubicBezTo>
                    <a:pt x="30028" y="1370"/>
                    <a:pt x="27647" y="1"/>
                    <a:pt x="25075"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2;p29">
              <a:extLst>
                <a:ext uri="{FF2B5EF4-FFF2-40B4-BE49-F238E27FC236}">
                  <a16:creationId xmlns:a16="http://schemas.microsoft.com/office/drawing/2014/main" id="{78CF1269-CA92-DC4E-B4D3-BBF4B29FF7EA}"/>
                </a:ext>
              </a:extLst>
            </p:cNvPr>
            <p:cNvSpPr/>
            <p:nvPr/>
          </p:nvSpPr>
          <p:spPr>
            <a:xfrm>
              <a:off x="6627613" y="3189600"/>
              <a:ext cx="917700" cy="333700"/>
            </a:xfrm>
            <a:custGeom>
              <a:avLst/>
              <a:gdLst/>
              <a:ahLst/>
              <a:cxnLst/>
              <a:rect l="l" t="t" r="r" b="b"/>
              <a:pathLst>
                <a:path w="36708" h="13348" extrusionOk="0">
                  <a:moveTo>
                    <a:pt x="2287" y="1"/>
                  </a:moveTo>
                  <a:cubicBezTo>
                    <a:pt x="882" y="1"/>
                    <a:pt x="1" y="1525"/>
                    <a:pt x="703" y="2751"/>
                  </a:cubicBezTo>
                  <a:lnTo>
                    <a:pt x="4739" y="9752"/>
                  </a:lnTo>
                  <a:cubicBezTo>
                    <a:pt x="6037" y="11978"/>
                    <a:pt x="8407" y="13347"/>
                    <a:pt x="10978" y="13347"/>
                  </a:cubicBezTo>
                  <a:lnTo>
                    <a:pt x="25718" y="13347"/>
                  </a:lnTo>
                  <a:cubicBezTo>
                    <a:pt x="28290" y="13347"/>
                    <a:pt x="30671" y="11978"/>
                    <a:pt x="31957" y="9752"/>
                  </a:cubicBezTo>
                  <a:lnTo>
                    <a:pt x="36005" y="2751"/>
                  </a:lnTo>
                  <a:cubicBezTo>
                    <a:pt x="36708" y="1525"/>
                    <a:pt x="35827" y="1"/>
                    <a:pt x="34422" y="1"/>
                  </a:cubicBezTo>
                  <a:cubicBezTo>
                    <a:pt x="33767" y="1"/>
                    <a:pt x="33160" y="346"/>
                    <a:pt x="32826" y="917"/>
                  </a:cubicBezTo>
                  <a:lnTo>
                    <a:pt x="29564" y="6585"/>
                  </a:lnTo>
                  <a:cubicBezTo>
                    <a:pt x="28445" y="8514"/>
                    <a:pt x="26397" y="9692"/>
                    <a:pt x="24170" y="9692"/>
                  </a:cubicBezTo>
                  <a:lnTo>
                    <a:pt x="12526" y="9692"/>
                  </a:lnTo>
                  <a:cubicBezTo>
                    <a:pt x="10312" y="9692"/>
                    <a:pt x="8252" y="8514"/>
                    <a:pt x="7144" y="6585"/>
                  </a:cubicBezTo>
                  <a:lnTo>
                    <a:pt x="3870" y="917"/>
                  </a:lnTo>
                  <a:cubicBezTo>
                    <a:pt x="3549" y="346"/>
                    <a:pt x="2942" y="1"/>
                    <a:pt x="2287" y="1"/>
                  </a:cubicBezTo>
                  <a:close/>
                </a:path>
              </a:pathLst>
            </a:custGeom>
            <a:solidFill>
              <a:srgbClr val="21729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
        <p:nvSpPr>
          <p:cNvPr id="10" name="عنصر نائب للنص 5">
            <a:extLst>
              <a:ext uri="{FF2B5EF4-FFF2-40B4-BE49-F238E27FC236}">
                <a16:creationId xmlns:a16="http://schemas.microsoft.com/office/drawing/2014/main" id="{E49ED731-77F8-5C4A-AFBE-58787745A98B}"/>
              </a:ext>
            </a:extLst>
          </p:cNvPr>
          <p:cNvSpPr>
            <a:spLocks noGrp="1"/>
          </p:cNvSpPr>
          <p:nvPr>
            <p:ph type="body" sz="half" idx="2"/>
          </p:nvPr>
        </p:nvSpPr>
        <p:spPr>
          <a:xfrm>
            <a:off x="786508" y="1201194"/>
            <a:ext cx="10847386" cy="5251770"/>
          </a:xfrm>
        </p:spPr>
        <p:txBody>
          <a:bodyPr>
            <a:normAutofit/>
          </a:bodyPr>
          <a:lstStyle/>
          <a:p>
            <a:r>
              <a:rPr lang="ar-SA" sz="2400" b="1" dirty="0">
                <a:solidFill>
                  <a:srgbClr val="267397"/>
                </a:solidFill>
                <a:latin typeface="Calibri" panose="020F0502020204030204" pitchFamily="34" charset="0"/>
                <a:cs typeface="Calibri" panose="020F0502020204030204" pitchFamily="34" charset="0"/>
              </a:rPr>
              <a:t>رابعا: </a:t>
            </a:r>
            <a:r>
              <a:rPr lang="ar-SA" sz="2400" b="1" dirty="0">
                <a:latin typeface="Calibri" panose="020F0502020204030204" pitchFamily="34" charset="0"/>
                <a:cs typeface="Calibri" panose="020F0502020204030204" pitchFamily="34" charset="0"/>
              </a:rPr>
              <a:t>على الجهة تحديد التغيرات التي قد يكون لها أثر هام على نظام الرقابة الداخلية.</a:t>
            </a:r>
          </a:p>
          <a:p>
            <a:pPr marL="0" indent="0" algn="r" defTabSz="914400" rtl="1" eaLnBrk="1" latinLnBrk="0" hangingPunct="1">
              <a:lnSpc>
                <a:spcPct val="90000"/>
              </a:lnSpc>
              <a:spcBef>
                <a:spcPts val="1000"/>
              </a:spcBef>
              <a:buFont typeface="Arial" panose="020B0604020202020204" pitchFamily="34" charset="0"/>
              <a:buNone/>
            </a:pPr>
            <a:endParaRPr lang="en-US" sz="24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endParaRPr lang="en-US" sz="24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r>
              <a:rPr lang="ar-SA" sz="2400" dirty="0">
                <a:latin typeface="Calibri" panose="020F0502020204030204" pitchFamily="34" charset="0"/>
                <a:cs typeface="Calibri" panose="020F0502020204030204" pitchFamily="34" charset="0"/>
              </a:rPr>
              <a:t>التغيرات تحدث في كل المنظمات، لذلك يجب أن يكون هناك طريقة معينة للتعرف على التغيرات الهامة سواء كانت داخلية أو خارجية.</a:t>
            </a:r>
          </a:p>
          <a:p>
            <a:pPr marL="0" indent="0" algn="r" defTabSz="914400" rtl="1" eaLnBrk="1" latinLnBrk="0" hangingPunct="1">
              <a:lnSpc>
                <a:spcPct val="90000"/>
              </a:lnSpc>
              <a:spcBef>
                <a:spcPts val="1000"/>
              </a:spcBef>
              <a:buFont typeface="Arial" panose="020B0604020202020204" pitchFamily="34" charset="0"/>
              <a:buNone/>
            </a:pPr>
            <a:endParaRPr lang="ar-SA" sz="2400" dirty="0">
              <a:latin typeface="Calibri" panose="020F0502020204030204" pitchFamily="34" charset="0"/>
              <a:cs typeface="Calibri" panose="020F0502020204030204" pitchFamily="34" charset="0"/>
            </a:endParaRPr>
          </a:p>
          <a:p>
            <a:pPr marL="0" indent="0" algn="r" defTabSz="914400" rtl="1" eaLnBrk="1" latinLnBrk="0" hangingPunct="1">
              <a:lnSpc>
                <a:spcPct val="150000"/>
              </a:lnSpc>
              <a:spcBef>
                <a:spcPts val="1000"/>
              </a:spcBef>
              <a:buFont typeface="Arial" panose="020B0604020202020204" pitchFamily="34" charset="0"/>
              <a:buNone/>
            </a:pPr>
            <a:r>
              <a:rPr lang="ar-SA" sz="2400" dirty="0">
                <a:latin typeface="Calibri" panose="020F0502020204030204" pitchFamily="34" charset="0"/>
                <a:cs typeface="Calibri" panose="020F0502020204030204" pitchFamily="34" charset="0"/>
              </a:rPr>
              <a:t>على المنظمة أن تعمل على دراسة إجراءاتها الرقابية في ظل وجود تغيرات سواء كانت اقتصادية أو صناعية أو تنظيمية بحيث يتم تعديل الاجراءات الرقابية بما يتوافق مع هذه التغيرات، حيث إن نظام الرقابة الداخلية الذي يكون فعال في ظروف معينة قد لا يكون بالضرورة فعالا في ظروف اخرى، لذلك على الادارة التعرف على التغيرات وتقييم المخاطر المتعلقة بها وتحديد المتغيرات التي قد تؤثر على انظمة الرقابة الداخلية. </a:t>
            </a:r>
          </a:p>
        </p:txBody>
      </p:sp>
    </p:spTree>
    <p:extLst>
      <p:ext uri="{BB962C8B-B14F-4D97-AF65-F5344CB8AC3E}">
        <p14:creationId xmlns:p14="http://schemas.microsoft.com/office/powerpoint/2010/main" val="4286139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grpSp>
        <p:nvGrpSpPr>
          <p:cNvPr id="9" name="Google Shape;1019;p29">
            <a:extLst>
              <a:ext uri="{FF2B5EF4-FFF2-40B4-BE49-F238E27FC236}">
                <a16:creationId xmlns:a16="http://schemas.microsoft.com/office/drawing/2014/main" id="{37863D97-CCD3-DD49-8162-43C43F1984FB}"/>
              </a:ext>
            </a:extLst>
          </p:cNvPr>
          <p:cNvGrpSpPr/>
          <p:nvPr/>
        </p:nvGrpSpPr>
        <p:grpSpPr>
          <a:xfrm>
            <a:off x="3861310" y="1916348"/>
            <a:ext cx="4469380" cy="3972793"/>
            <a:chOff x="4787513" y="3131250"/>
            <a:chExt cx="1245400" cy="1107025"/>
          </a:xfrm>
        </p:grpSpPr>
        <p:sp>
          <p:nvSpPr>
            <p:cNvPr id="10" name="Google Shape;1020;p29">
              <a:extLst>
                <a:ext uri="{FF2B5EF4-FFF2-40B4-BE49-F238E27FC236}">
                  <a16:creationId xmlns:a16="http://schemas.microsoft.com/office/drawing/2014/main" id="{FB2A0BC2-2C88-A44B-828E-A413B4799EFE}"/>
                </a:ext>
              </a:extLst>
            </p:cNvPr>
            <p:cNvSpPr/>
            <p:nvPr/>
          </p:nvSpPr>
          <p:spPr>
            <a:xfrm>
              <a:off x="4787513" y="3131250"/>
              <a:ext cx="1245400" cy="1107025"/>
            </a:xfrm>
            <a:custGeom>
              <a:avLst/>
              <a:gdLst/>
              <a:ahLst/>
              <a:cxnLst/>
              <a:rect l="l" t="t" r="r" b="b"/>
              <a:pathLst>
                <a:path w="49816" h="44281" extrusionOk="0">
                  <a:moveTo>
                    <a:pt x="15562" y="1"/>
                  </a:moveTo>
                  <a:cubicBezTo>
                    <a:pt x="13431" y="1"/>
                    <a:pt x="11466" y="1144"/>
                    <a:pt x="10406" y="2989"/>
                  </a:cubicBezTo>
                  <a:lnTo>
                    <a:pt x="1060" y="19158"/>
                  </a:lnTo>
                  <a:cubicBezTo>
                    <a:pt x="0" y="21004"/>
                    <a:pt x="0" y="23278"/>
                    <a:pt x="1060" y="25123"/>
                  </a:cubicBezTo>
                  <a:lnTo>
                    <a:pt x="10406" y="41304"/>
                  </a:lnTo>
                  <a:cubicBezTo>
                    <a:pt x="11466" y="43149"/>
                    <a:pt x="13431" y="44280"/>
                    <a:pt x="15562" y="44280"/>
                  </a:cubicBezTo>
                  <a:lnTo>
                    <a:pt x="34243" y="44280"/>
                  </a:lnTo>
                  <a:cubicBezTo>
                    <a:pt x="36374" y="44280"/>
                    <a:pt x="38338" y="43149"/>
                    <a:pt x="39410" y="41304"/>
                  </a:cubicBezTo>
                  <a:lnTo>
                    <a:pt x="48744" y="25123"/>
                  </a:lnTo>
                  <a:cubicBezTo>
                    <a:pt x="49816" y="23278"/>
                    <a:pt x="49816" y="21004"/>
                    <a:pt x="48744" y="19158"/>
                  </a:cubicBezTo>
                  <a:lnTo>
                    <a:pt x="39410" y="2989"/>
                  </a:lnTo>
                  <a:cubicBezTo>
                    <a:pt x="38338" y="1144"/>
                    <a:pt x="36374" y="1"/>
                    <a:pt x="34243"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4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الأنشطة الرقابية</a:t>
              </a:r>
              <a:endParaRPr sz="4800" b="1" dirty="0">
                <a:latin typeface="Calibri" panose="020F0502020204030204" pitchFamily="34" charset="0"/>
                <a:cs typeface="Calibri" panose="020F0502020204030204" pitchFamily="34" charset="0"/>
              </a:endParaRPr>
            </a:p>
          </p:txBody>
        </p:sp>
        <p:sp>
          <p:nvSpPr>
            <p:cNvPr id="11" name="Google Shape;1021;p29">
              <a:extLst>
                <a:ext uri="{FF2B5EF4-FFF2-40B4-BE49-F238E27FC236}">
                  <a16:creationId xmlns:a16="http://schemas.microsoft.com/office/drawing/2014/main" id="{3E49A021-24C0-E74F-924F-D745799755BF}"/>
                </a:ext>
              </a:extLst>
            </p:cNvPr>
            <p:cNvSpPr/>
            <p:nvPr/>
          </p:nvSpPr>
          <p:spPr>
            <a:xfrm>
              <a:off x="4889013" y="3221450"/>
              <a:ext cx="1042400" cy="926625"/>
            </a:xfrm>
            <a:custGeom>
              <a:avLst/>
              <a:gdLst/>
              <a:ahLst/>
              <a:cxnLst/>
              <a:rect l="l" t="t" r="r" b="b"/>
              <a:pathLst>
                <a:path w="41696" h="37065" fill="none" extrusionOk="0">
                  <a:moveTo>
                    <a:pt x="28659" y="1"/>
                  </a:moveTo>
                  <a:lnTo>
                    <a:pt x="13026" y="1"/>
                  </a:lnTo>
                  <a:cubicBezTo>
                    <a:pt x="11240" y="1"/>
                    <a:pt x="9597" y="953"/>
                    <a:pt x="8704" y="2501"/>
                  </a:cubicBezTo>
                  <a:lnTo>
                    <a:pt x="881" y="16038"/>
                  </a:lnTo>
                  <a:cubicBezTo>
                    <a:pt x="0" y="17586"/>
                    <a:pt x="0" y="19491"/>
                    <a:pt x="881" y="21027"/>
                  </a:cubicBezTo>
                  <a:lnTo>
                    <a:pt x="8704" y="34576"/>
                  </a:lnTo>
                  <a:cubicBezTo>
                    <a:pt x="9597" y="36112"/>
                    <a:pt x="11240" y="37065"/>
                    <a:pt x="13026" y="37065"/>
                  </a:cubicBezTo>
                  <a:lnTo>
                    <a:pt x="28659" y="37065"/>
                  </a:lnTo>
                  <a:cubicBezTo>
                    <a:pt x="30445" y="37065"/>
                    <a:pt x="32088" y="36112"/>
                    <a:pt x="32981" y="34576"/>
                  </a:cubicBezTo>
                  <a:lnTo>
                    <a:pt x="40803" y="21027"/>
                  </a:lnTo>
                  <a:cubicBezTo>
                    <a:pt x="41696" y="19491"/>
                    <a:pt x="41696" y="17586"/>
                    <a:pt x="40803" y="16038"/>
                  </a:cubicBezTo>
                  <a:lnTo>
                    <a:pt x="32981" y="2501"/>
                  </a:lnTo>
                  <a:cubicBezTo>
                    <a:pt x="32088" y="953"/>
                    <a:pt x="30445"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2;p29">
              <a:extLst>
                <a:ext uri="{FF2B5EF4-FFF2-40B4-BE49-F238E27FC236}">
                  <a16:creationId xmlns:a16="http://schemas.microsoft.com/office/drawing/2014/main" id="{002E9B56-6F70-784F-A765-9DBFA343395F}"/>
                </a:ext>
              </a:extLst>
            </p:cNvPr>
            <p:cNvSpPr/>
            <p:nvPr/>
          </p:nvSpPr>
          <p:spPr>
            <a:xfrm>
              <a:off x="4907763" y="3238125"/>
              <a:ext cx="1004900" cy="893275"/>
            </a:xfrm>
            <a:custGeom>
              <a:avLst/>
              <a:gdLst/>
              <a:ahLst/>
              <a:cxnLst/>
              <a:rect l="l" t="t" r="r" b="b"/>
              <a:pathLst>
                <a:path w="40196" h="35731" fill="none" extrusionOk="0">
                  <a:moveTo>
                    <a:pt x="27635" y="0"/>
                  </a:moveTo>
                  <a:lnTo>
                    <a:pt x="12561" y="0"/>
                  </a:lnTo>
                  <a:cubicBezTo>
                    <a:pt x="10835" y="0"/>
                    <a:pt x="9252" y="917"/>
                    <a:pt x="8394" y="2405"/>
                  </a:cubicBezTo>
                  <a:lnTo>
                    <a:pt x="858" y="15466"/>
                  </a:lnTo>
                  <a:cubicBezTo>
                    <a:pt x="0" y="16955"/>
                    <a:pt x="0" y="18788"/>
                    <a:pt x="858" y="20277"/>
                  </a:cubicBezTo>
                  <a:lnTo>
                    <a:pt x="8394" y="33326"/>
                  </a:lnTo>
                  <a:cubicBezTo>
                    <a:pt x="9252" y="34814"/>
                    <a:pt x="10835" y="35731"/>
                    <a:pt x="12561" y="35731"/>
                  </a:cubicBezTo>
                  <a:lnTo>
                    <a:pt x="27635" y="35731"/>
                  </a:lnTo>
                  <a:cubicBezTo>
                    <a:pt x="29349" y="35731"/>
                    <a:pt x="30933" y="34814"/>
                    <a:pt x="31802" y="33326"/>
                  </a:cubicBezTo>
                  <a:lnTo>
                    <a:pt x="39339" y="20277"/>
                  </a:lnTo>
                  <a:cubicBezTo>
                    <a:pt x="40196" y="18788"/>
                    <a:pt x="40196" y="16955"/>
                    <a:pt x="39339" y="15466"/>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3;p29">
              <a:extLst>
                <a:ext uri="{FF2B5EF4-FFF2-40B4-BE49-F238E27FC236}">
                  <a16:creationId xmlns:a16="http://schemas.microsoft.com/office/drawing/2014/main" id="{14F448E6-D4CD-C445-8B97-273D8CDE38DA}"/>
                </a:ext>
              </a:extLst>
            </p:cNvPr>
            <p:cNvSpPr/>
            <p:nvPr/>
          </p:nvSpPr>
          <p:spPr>
            <a:xfrm>
              <a:off x="4967288" y="31857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16"/>
                    <a:pt x="882" y="12240"/>
                    <a:pt x="2299" y="12240"/>
                  </a:cubicBezTo>
                  <a:cubicBezTo>
                    <a:pt x="2941" y="12240"/>
                    <a:pt x="3549" y="11883"/>
                    <a:pt x="3882" y="11324"/>
                  </a:cubicBezTo>
                  <a:lnTo>
                    <a:pt x="6501" y="6775"/>
                  </a:lnTo>
                  <a:cubicBezTo>
                    <a:pt x="7621" y="4847"/>
                    <a:pt x="9669" y="3656"/>
                    <a:pt x="11895" y="3656"/>
                  </a:cubicBezTo>
                  <a:lnTo>
                    <a:pt x="23539" y="3656"/>
                  </a:lnTo>
                  <a:cubicBezTo>
                    <a:pt x="25754" y="3656"/>
                    <a:pt x="27814" y="4847"/>
                    <a:pt x="28921" y="6775"/>
                  </a:cubicBezTo>
                  <a:lnTo>
                    <a:pt x="31552" y="11324"/>
                  </a:lnTo>
                  <a:cubicBezTo>
                    <a:pt x="31874" y="11883"/>
                    <a:pt x="32481" y="12240"/>
                    <a:pt x="33136" y="12240"/>
                  </a:cubicBezTo>
                  <a:cubicBezTo>
                    <a:pt x="34541" y="12240"/>
                    <a:pt x="35422" y="10716"/>
                    <a:pt x="34719" y="9490"/>
                  </a:cubicBezTo>
                  <a:lnTo>
                    <a:pt x="31326" y="3608"/>
                  </a:lnTo>
                  <a:cubicBezTo>
                    <a:pt x="30028" y="1370"/>
                    <a:pt x="27659" y="1"/>
                    <a:pt x="25075" y="1"/>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4" name="Google Shape;1024;p29">
              <a:extLst>
                <a:ext uri="{FF2B5EF4-FFF2-40B4-BE49-F238E27FC236}">
                  <a16:creationId xmlns:a16="http://schemas.microsoft.com/office/drawing/2014/main" id="{B1E696F3-E78B-8342-84B5-72060FA6A739}"/>
                </a:ext>
              </a:extLst>
            </p:cNvPr>
            <p:cNvSpPr/>
            <p:nvPr/>
          </p:nvSpPr>
          <p:spPr>
            <a:xfrm>
              <a:off x="4951213" y="3850100"/>
              <a:ext cx="917700" cy="334000"/>
            </a:xfrm>
            <a:custGeom>
              <a:avLst/>
              <a:gdLst/>
              <a:ahLst/>
              <a:cxnLst/>
              <a:rect l="l" t="t" r="r" b="b"/>
              <a:pathLst>
                <a:path w="36708" h="13360" extrusionOk="0">
                  <a:moveTo>
                    <a:pt x="2287" y="0"/>
                  </a:moveTo>
                  <a:cubicBezTo>
                    <a:pt x="882" y="0"/>
                    <a:pt x="1" y="1524"/>
                    <a:pt x="703" y="2751"/>
                  </a:cubicBezTo>
                  <a:lnTo>
                    <a:pt x="4751" y="9752"/>
                  </a:lnTo>
                  <a:cubicBezTo>
                    <a:pt x="6037" y="11978"/>
                    <a:pt x="8418" y="13359"/>
                    <a:pt x="10990" y="13359"/>
                  </a:cubicBezTo>
                  <a:lnTo>
                    <a:pt x="25718" y="13359"/>
                  </a:lnTo>
                  <a:cubicBezTo>
                    <a:pt x="28302" y="13359"/>
                    <a:pt x="30671" y="11978"/>
                    <a:pt x="31957" y="9752"/>
                  </a:cubicBezTo>
                  <a:lnTo>
                    <a:pt x="36005" y="2751"/>
                  </a:lnTo>
                  <a:cubicBezTo>
                    <a:pt x="36708" y="1524"/>
                    <a:pt x="35827" y="0"/>
                    <a:pt x="34422" y="0"/>
                  </a:cubicBezTo>
                  <a:cubicBezTo>
                    <a:pt x="33767" y="0"/>
                    <a:pt x="33160" y="346"/>
                    <a:pt x="32838" y="917"/>
                  </a:cubicBezTo>
                  <a:lnTo>
                    <a:pt x="29564" y="6585"/>
                  </a:lnTo>
                  <a:cubicBezTo>
                    <a:pt x="28457" y="8513"/>
                    <a:pt x="26397" y="9692"/>
                    <a:pt x="24182" y="9692"/>
                  </a:cubicBezTo>
                  <a:lnTo>
                    <a:pt x="12538" y="9692"/>
                  </a:lnTo>
                  <a:cubicBezTo>
                    <a:pt x="10312" y="9692"/>
                    <a:pt x="8264" y="8513"/>
                    <a:pt x="7144" y="6585"/>
                  </a:cubicBezTo>
                  <a:lnTo>
                    <a:pt x="3870" y="917"/>
                  </a:lnTo>
                  <a:cubicBezTo>
                    <a:pt x="3549" y="346"/>
                    <a:pt x="2942" y="0"/>
                    <a:pt x="2287" y="0"/>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Tree>
    <p:extLst>
      <p:ext uri="{BB962C8B-B14F-4D97-AF65-F5344CB8AC3E}">
        <p14:creationId xmlns:p14="http://schemas.microsoft.com/office/powerpoint/2010/main" val="1380183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D5544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338453" y="1623775"/>
            <a:ext cx="11395890" cy="3785652"/>
          </a:xfrm>
          <a:prstGeom prst="rect">
            <a:avLst/>
          </a:prstGeom>
        </p:spPr>
        <p:txBody>
          <a:bodyPr wrap="square">
            <a:spAutoFit/>
          </a:bodyPr>
          <a:lstStyle/>
          <a:p>
            <a:r>
              <a:rPr lang="ar-SA" sz="2400" dirty="0">
                <a:latin typeface="Calibri" panose="020F0502020204030204" pitchFamily="34" charset="0"/>
                <a:cs typeface="Calibri" panose="020F0502020204030204" pitchFamily="34" charset="0"/>
              </a:rPr>
              <a:t>هي الإجراءات او الأنشطة التي تساعد على ضمان تنفيذ توجيهات الإدارة والتأكد من أن أعمال الجهة تقع ضمن الحدود التي تعدها الإدارة مقبولة. وتساعد هذه الإجراءات في ضمان أنه يجري اتخاذ التدابير الضرورية للتعامل مع المخاطر التي تهدد تحقيق اهداف الجهة.</a:t>
            </a:r>
          </a:p>
          <a:p>
            <a:endParaRPr lang="ar-SA"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تحتوي الأنشطة الرقابية على مجموعة من المبادئ وهي:</a:t>
            </a:r>
          </a:p>
          <a:p>
            <a:endParaRPr lang="ar-SA" sz="2400" dirty="0">
              <a:latin typeface="Calibri" panose="020F0502020204030204" pitchFamily="34" charset="0"/>
              <a:cs typeface="Calibri" panose="020F0502020204030204" pitchFamily="34" charset="0"/>
            </a:endParaRPr>
          </a:p>
          <a:p>
            <a:r>
              <a:rPr lang="ar-SA" sz="2400" b="1" dirty="0">
                <a:solidFill>
                  <a:srgbClr val="D55444"/>
                </a:solidFill>
                <a:latin typeface="Calibri" panose="020F0502020204030204" pitchFamily="34" charset="0"/>
                <a:cs typeface="Calibri" panose="020F0502020204030204" pitchFamily="34" charset="0"/>
              </a:rPr>
              <a:t>أولا: </a:t>
            </a:r>
            <a:r>
              <a:rPr lang="ar-SA" sz="2400" dirty="0">
                <a:latin typeface="Calibri" panose="020F0502020204030204" pitchFamily="34" charset="0"/>
                <a:cs typeface="Calibri" panose="020F0502020204030204" pitchFamily="34" charset="0"/>
              </a:rPr>
              <a:t>على المنظمة اختيار وتطوير الأنشطة الرقابية التي تساهم في تخفيض المخاطر التي تواجه تحقيق الأهداف إلى المستويات المقبولة.</a:t>
            </a:r>
          </a:p>
          <a:p>
            <a:r>
              <a:rPr lang="ar-SA" sz="2400" b="1" dirty="0">
                <a:solidFill>
                  <a:srgbClr val="D55444"/>
                </a:solidFill>
                <a:latin typeface="Calibri" panose="020F0502020204030204" pitchFamily="34" charset="0"/>
                <a:cs typeface="Calibri" panose="020F0502020204030204" pitchFamily="34" charset="0"/>
              </a:rPr>
              <a:t>ثانيا: </a:t>
            </a:r>
            <a:r>
              <a:rPr lang="ar-SA" sz="2400" dirty="0">
                <a:latin typeface="Calibri" panose="020F0502020204030204" pitchFamily="34" charset="0"/>
                <a:cs typeface="Calibri" panose="020F0502020204030204" pitchFamily="34" charset="0"/>
              </a:rPr>
              <a:t>على المنظمة اختيار وتطوير الأنشطة الرقابية  العامة ضمن الأنظمة التكنولوجية بما يدعم تحقيق الأهداف</a:t>
            </a:r>
            <a:r>
              <a:rPr lang="en-US" sz="2400" dirty="0">
                <a:latin typeface="Calibri" panose="020F0502020204030204" pitchFamily="34" charset="0"/>
                <a:cs typeface="Calibri" panose="020F0502020204030204" pitchFamily="34" charset="0"/>
              </a:rPr>
              <a:t> </a:t>
            </a:r>
            <a:r>
              <a:rPr lang="ar-SA" sz="2400" dirty="0">
                <a:latin typeface="Calibri" panose="020F0502020204030204" pitchFamily="34" charset="0"/>
                <a:cs typeface="Calibri" panose="020F0502020204030204" pitchFamily="34" charset="0"/>
              </a:rPr>
              <a:t>.</a:t>
            </a:r>
          </a:p>
          <a:p>
            <a:r>
              <a:rPr lang="ar-SA" sz="2400" b="1" dirty="0">
                <a:solidFill>
                  <a:srgbClr val="D55444"/>
                </a:solidFill>
                <a:latin typeface="Calibri" panose="020F0502020204030204" pitchFamily="34" charset="0"/>
                <a:cs typeface="Calibri" panose="020F0502020204030204" pitchFamily="34" charset="0"/>
              </a:rPr>
              <a:t>ثالثا: </a:t>
            </a:r>
            <a:r>
              <a:rPr lang="ar-SA" sz="2400" dirty="0">
                <a:latin typeface="Calibri" panose="020F0502020204030204" pitchFamily="34" charset="0"/>
                <a:cs typeface="Calibri" panose="020F0502020204030204" pitchFamily="34" charset="0"/>
              </a:rPr>
              <a:t>على المنظمة إيضاح ونشر الأنشطة الرقابية ضمن السياسات و الإجراءات التي يتم وضعها </a:t>
            </a:r>
          </a:p>
        </p:txBody>
      </p:sp>
      <p:grpSp>
        <p:nvGrpSpPr>
          <p:cNvPr id="10" name="Google Shape;1019;p29">
            <a:extLst>
              <a:ext uri="{FF2B5EF4-FFF2-40B4-BE49-F238E27FC236}">
                <a16:creationId xmlns:a16="http://schemas.microsoft.com/office/drawing/2014/main" id="{2A908DF9-EF1B-C947-95FD-246E0BE7DC76}"/>
              </a:ext>
            </a:extLst>
          </p:cNvPr>
          <p:cNvGrpSpPr/>
          <p:nvPr/>
        </p:nvGrpSpPr>
        <p:grpSpPr>
          <a:xfrm>
            <a:off x="0" y="261892"/>
            <a:ext cx="1668025" cy="1482693"/>
            <a:chOff x="4787513" y="3131250"/>
            <a:chExt cx="1245400" cy="1107025"/>
          </a:xfrm>
        </p:grpSpPr>
        <p:sp>
          <p:nvSpPr>
            <p:cNvPr id="11" name="Google Shape;1020;p29">
              <a:extLst>
                <a:ext uri="{FF2B5EF4-FFF2-40B4-BE49-F238E27FC236}">
                  <a16:creationId xmlns:a16="http://schemas.microsoft.com/office/drawing/2014/main" id="{9F312BAF-A7D0-2543-B97A-123868C1DA96}"/>
                </a:ext>
              </a:extLst>
            </p:cNvPr>
            <p:cNvSpPr/>
            <p:nvPr/>
          </p:nvSpPr>
          <p:spPr>
            <a:xfrm>
              <a:off x="4787513" y="3131250"/>
              <a:ext cx="1245400" cy="1107025"/>
            </a:xfrm>
            <a:custGeom>
              <a:avLst/>
              <a:gdLst/>
              <a:ahLst/>
              <a:cxnLst/>
              <a:rect l="l" t="t" r="r" b="b"/>
              <a:pathLst>
                <a:path w="49816" h="44281" extrusionOk="0">
                  <a:moveTo>
                    <a:pt x="15562" y="1"/>
                  </a:moveTo>
                  <a:cubicBezTo>
                    <a:pt x="13431" y="1"/>
                    <a:pt x="11466" y="1144"/>
                    <a:pt x="10406" y="2989"/>
                  </a:cubicBezTo>
                  <a:lnTo>
                    <a:pt x="1060" y="19158"/>
                  </a:lnTo>
                  <a:cubicBezTo>
                    <a:pt x="0" y="21004"/>
                    <a:pt x="0" y="23278"/>
                    <a:pt x="1060" y="25123"/>
                  </a:cubicBezTo>
                  <a:lnTo>
                    <a:pt x="10406" y="41304"/>
                  </a:lnTo>
                  <a:cubicBezTo>
                    <a:pt x="11466" y="43149"/>
                    <a:pt x="13431" y="44280"/>
                    <a:pt x="15562" y="44280"/>
                  </a:cubicBezTo>
                  <a:lnTo>
                    <a:pt x="34243" y="44280"/>
                  </a:lnTo>
                  <a:cubicBezTo>
                    <a:pt x="36374" y="44280"/>
                    <a:pt x="38338" y="43149"/>
                    <a:pt x="39410" y="41304"/>
                  </a:cubicBezTo>
                  <a:lnTo>
                    <a:pt x="48744" y="25123"/>
                  </a:lnTo>
                  <a:cubicBezTo>
                    <a:pt x="49816" y="23278"/>
                    <a:pt x="49816" y="21004"/>
                    <a:pt x="48744" y="19158"/>
                  </a:cubicBezTo>
                  <a:lnTo>
                    <a:pt x="39410" y="2989"/>
                  </a:lnTo>
                  <a:cubicBezTo>
                    <a:pt x="38338" y="1144"/>
                    <a:pt x="36374" y="1"/>
                    <a:pt x="34243"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الأنشطة الرقابية</a:t>
              </a:r>
              <a:endParaRPr sz="2800" b="1" dirty="0">
                <a:latin typeface="Calibri" panose="020F0502020204030204" pitchFamily="34" charset="0"/>
                <a:cs typeface="Calibri" panose="020F0502020204030204" pitchFamily="34" charset="0"/>
              </a:endParaRPr>
            </a:p>
          </p:txBody>
        </p:sp>
        <p:sp>
          <p:nvSpPr>
            <p:cNvPr id="12" name="Google Shape;1021;p29">
              <a:extLst>
                <a:ext uri="{FF2B5EF4-FFF2-40B4-BE49-F238E27FC236}">
                  <a16:creationId xmlns:a16="http://schemas.microsoft.com/office/drawing/2014/main" id="{ABF90F36-E77A-0B4D-B952-CE1F6FCB8C06}"/>
                </a:ext>
              </a:extLst>
            </p:cNvPr>
            <p:cNvSpPr/>
            <p:nvPr/>
          </p:nvSpPr>
          <p:spPr>
            <a:xfrm>
              <a:off x="4889013" y="3221450"/>
              <a:ext cx="1042400" cy="926625"/>
            </a:xfrm>
            <a:custGeom>
              <a:avLst/>
              <a:gdLst/>
              <a:ahLst/>
              <a:cxnLst/>
              <a:rect l="l" t="t" r="r" b="b"/>
              <a:pathLst>
                <a:path w="41696" h="37065" fill="none" extrusionOk="0">
                  <a:moveTo>
                    <a:pt x="28659" y="1"/>
                  </a:moveTo>
                  <a:lnTo>
                    <a:pt x="13026" y="1"/>
                  </a:lnTo>
                  <a:cubicBezTo>
                    <a:pt x="11240" y="1"/>
                    <a:pt x="9597" y="953"/>
                    <a:pt x="8704" y="2501"/>
                  </a:cubicBezTo>
                  <a:lnTo>
                    <a:pt x="881" y="16038"/>
                  </a:lnTo>
                  <a:cubicBezTo>
                    <a:pt x="0" y="17586"/>
                    <a:pt x="0" y="19491"/>
                    <a:pt x="881" y="21027"/>
                  </a:cubicBezTo>
                  <a:lnTo>
                    <a:pt x="8704" y="34576"/>
                  </a:lnTo>
                  <a:cubicBezTo>
                    <a:pt x="9597" y="36112"/>
                    <a:pt x="11240" y="37065"/>
                    <a:pt x="13026" y="37065"/>
                  </a:cubicBezTo>
                  <a:lnTo>
                    <a:pt x="28659" y="37065"/>
                  </a:lnTo>
                  <a:cubicBezTo>
                    <a:pt x="30445" y="37065"/>
                    <a:pt x="32088" y="36112"/>
                    <a:pt x="32981" y="34576"/>
                  </a:cubicBezTo>
                  <a:lnTo>
                    <a:pt x="40803" y="21027"/>
                  </a:lnTo>
                  <a:cubicBezTo>
                    <a:pt x="41696" y="19491"/>
                    <a:pt x="41696" y="17586"/>
                    <a:pt x="40803" y="16038"/>
                  </a:cubicBezTo>
                  <a:lnTo>
                    <a:pt x="32981" y="2501"/>
                  </a:lnTo>
                  <a:cubicBezTo>
                    <a:pt x="32088" y="953"/>
                    <a:pt x="30445"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2;p29">
              <a:extLst>
                <a:ext uri="{FF2B5EF4-FFF2-40B4-BE49-F238E27FC236}">
                  <a16:creationId xmlns:a16="http://schemas.microsoft.com/office/drawing/2014/main" id="{CB8EBCB8-D1B2-AC48-BDB4-65B83D860A9D}"/>
                </a:ext>
              </a:extLst>
            </p:cNvPr>
            <p:cNvSpPr/>
            <p:nvPr/>
          </p:nvSpPr>
          <p:spPr>
            <a:xfrm>
              <a:off x="4907763" y="3238125"/>
              <a:ext cx="1004900" cy="893275"/>
            </a:xfrm>
            <a:custGeom>
              <a:avLst/>
              <a:gdLst/>
              <a:ahLst/>
              <a:cxnLst/>
              <a:rect l="l" t="t" r="r" b="b"/>
              <a:pathLst>
                <a:path w="40196" h="35731" fill="none" extrusionOk="0">
                  <a:moveTo>
                    <a:pt x="27635" y="0"/>
                  </a:moveTo>
                  <a:lnTo>
                    <a:pt x="12561" y="0"/>
                  </a:lnTo>
                  <a:cubicBezTo>
                    <a:pt x="10835" y="0"/>
                    <a:pt x="9252" y="917"/>
                    <a:pt x="8394" y="2405"/>
                  </a:cubicBezTo>
                  <a:lnTo>
                    <a:pt x="858" y="15466"/>
                  </a:lnTo>
                  <a:cubicBezTo>
                    <a:pt x="0" y="16955"/>
                    <a:pt x="0" y="18788"/>
                    <a:pt x="858" y="20277"/>
                  </a:cubicBezTo>
                  <a:lnTo>
                    <a:pt x="8394" y="33326"/>
                  </a:lnTo>
                  <a:cubicBezTo>
                    <a:pt x="9252" y="34814"/>
                    <a:pt x="10835" y="35731"/>
                    <a:pt x="12561" y="35731"/>
                  </a:cubicBezTo>
                  <a:lnTo>
                    <a:pt x="27635" y="35731"/>
                  </a:lnTo>
                  <a:cubicBezTo>
                    <a:pt x="29349" y="35731"/>
                    <a:pt x="30933" y="34814"/>
                    <a:pt x="31802" y="33326"/>
                  </a:cubicBezTo>
                  <a:lnTo>
                    <a:pt x="39339" y="20277"/>
                  </a:lnTo>
                  <a:cubicBezTo>
                    <a:pt x="40196" y="18788"/>
                    <a:pt x="40196" y="16955"/>
                    <a:pt x="39339" y="15466"/>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3;p29">
              <a:extLst>
                <a:ext uri="{FF2B5EF4-FFF2-40B4-BE49-F238E27FC236}">
                  <a16:creationId xmlns:a16="http://schemas.microsoft.com/office/drawing/2014/main" id="{D4AB326C-E4A6-E140-886F-8BD152283D11}"/>
                </a:ext>
              </a:extLst>
            </p:cNvPr>
            <p:cNvSpPr/>
            <p:nvPr/>
          </p:nvSpPr>
          <p:spPr>
            <a:xfrm>
              <a:off x="4967288" y="31857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16"/>
                    <a:pt x="882" y="12240"/>
                    <a:pt x="2299" y="12240"/>
                  </a:cubicBezTo>
                  <a:cubicBezTo>
                    <a:pt x="2941" y="12240"/>
                    <a:pt x="3549" y="11883"/>
                    <a:pt x="3882" y="11324"/>
                  </a:cubicBezTo>
                  <a:lnTo>
                    <a:pt x="6501" y="6775"/>
                  </a:lnTo>
                  <a:cubicBezTo>
                    <a:pt x="7621" y="4847"/>
                    <a:pt x="9669" y="3656"/>
                    <a:pt x="11895" y="3656"/>
                  </a:cubicBezTo>
                  <a:lnTo>
                    <a:pt x="23539" y="3656"/>
                  </a:lnTo>
                  <a:cubicBezTo>
                    <a:pt x="25754" y="3656"/>
                    <a:pt x="27814" y="4847"/>
                    <a:pt x="28921" y="6775"/>
                  </a:cubicBezTo>
                  <a:lnTo>
                    <a:pt x="31552" y="11324"/>
                  </a:lnTo>
                  <a:cubicBezTo>
                    <a:pt x="31874" y="11883"/>
                    <a:pt x="32481" y="12240"/>
                    <a:pt x="33136" y="12240"/>
                  </a:cubicBezTo>
                  <a:cubicBezTo>
                    <a:pt x="34541" y="12240"/>
                    <a:pt x="35422" y="10716"/>
                    <a:pt x="34719" y="9490"/>
                  </a:cubicBezTo>
                  <a:lnTo>
                    <a:pt x="31326" y="3608"/>
                  </a:lnTo>
                  <a:cubicBezTo>
                    <a:pt x="30028" y="1370"/>
                    <a:pt x="27659" y="1"/>
                    <a:pt x="25075" y="1"/>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24;p29">
              <a:extLst>
                <a:ext uri="{FF2B5EF4-FFF2-40B4-BE49-F238E27FC236}">
                  <a16:creationId xmlns:a16="http://schemas.microsoft.com/office/drawing/2014/main" id="{82C2E478-567D-DC4B-A683-C49FD11D04A5}"/>
                </a:ext>
              </a:extLst>
            </p:cNvPr>
            <p:cNvSpPr/>
            <p:nvPr/>
          </p:nvSpPr>
          <p:spPr>
            <a:xfrm>
              <a:off x="4951213" y="3850100"/>
              <a:ext cx="917700" cy="334000"/>
            </a:xfrm>
            <a:custGeom>
              <a:avLst/>
              <a:gdLst/>
              <a:ahLst/>
              <a:cxnLst/>
              <a:rect l="l" t="t" r="r" b="b"/>
              <a:pathLst>
                <a:path w="36708" h="13360" extrusionOk="0">
                  <a:moveTo>
                    <a:pt x="2287" y="0"/>
                  </a:moveTo>
                  <a:cubicBezTo>
                    <a:pt x="882" y="0"/>
                    <a:pt x="1" y="1524"/>
                    <a:pt x="703" y="2751"/>
                  </a:cubicBezTo>
                  <a:lnTo>
                    <a:pt x="4751" y="9752"/>
                  </a:lnTo>
                  <a:cubicBezTo>
                    <a:pt x="6037" y="11978"/>
                    <a:pt x="8418" y="13359"/>
                    <a:pt x="10990" y="13359"/>
                  </a:cubicBezTo>
                  <a:lnTo>
                    <a:pt x="25718" y="13359"/>
                  </a:lnTo>
                  <a:cubicBezTo>
                    <a:pt x="28302" y="13359"/>
                    <a:pt x="30671" y="11978"/>
                    <a:pt x="31957" y="9752"/>
                  </a:cubicBezTo>
                  <a:lnTo>
                    <a:pt x="36005" y="2751"/>
                  </a:lnTo>
                  <a:cubicBezTo>
                    <a:pt x="36708" y="1524"/>
                    <a:pt x="35827" y="0"/>
                    <a:pt x="34422" y="0"/>
                  </a:cubicBezTo>
                  <a:cubicBezTo>
                    <a:pt x="33767" y="0"/>
                    <a:pt x="33160" y="346"/>
                    <a:pt x="32838" y="917"/>
                  </a:cubicBezTo>
                  <a:lnTo>
                    <a:pt x="29564" y="6585"/>
                  </a:lnTo>
                  <a:cubicBezTo>
                    <a:pt x="28457" y="8513"/>
                    <a:pt x="26397" y="9692"/>
                    <a:pt x="24182" y="9692"/>
                  </a:cubicBezTo>
                  <a:lnTo>
                    <a:pt x="12538" y="9692"/>
                  </a:lnTo>
                  <a:cubicBezTo>
                    <a:pt x="10312" y="9692"/>
                    <a:pt x="8264" y="8513"/>
                    <a:pt x="7144" y="6585"/>
                  </a:cubicBezTo>
                  <a:lnTo>
                    <a:pt x="3870" y="917"/>
                  </a:lnTo>
                  <a:cubicBezTo>
                    <a:pt x="3549" y="346"/>
                    <a:pt x="2942" y="0"/>
                    <a:pt x="2287" y="0"/>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pic>
        <p:nvPicPr>
          <p:cNvPr id="16" name="صورة 15">
            <a:extLst>
              <a:ext uri="{FF2B5EF4-FFF2-40B4-BE49-F238E27FC236}">
                <a16:creationId xmlns:a16="http://schemas.microsoft.com/office/drawing/2014/main" id="{A5FA26FE-8D0B-CA4C-AC40-1901AEC351C9}"/>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138628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D5544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686485" y="1323105"/>
            <a:ext cx="10938233" cy="4893647"/>
          </a:xfrm>
          <a:prstGeom prst="rect">
            <a:avLst/>
          </a:prstGeom>
        </p:spPr>
        <p:txBody>
          <a:bodyPr wrap="square">
            <a:spAutoFit/>
          </a:bodyPr>
          <a:lstStyle/>
          <a:p>
            <a:r>
              <a:rPr lang="ar-SA" sz="2400" b="1" dirty="0">
                <a:solidFill>
                  <a:srgbClr val="D55444"/>
                </a:solidFill>
                <a:latin typeface="Calibri" panose="020F0502020204030204" pitchFamily="34" charset="0"/>
                <a:cs typeface="Calibri" panose="020F0502020204030204" pitchFamily="34" charset="0"/>
              </a:rPr>
              <a:t>أولا: </a:t>
            </a:r>
            <a:r>
              <a:rPr lang="ar-SA" sz="2400" b="1" dirty="0">
                <a:latin typeface="Calibri" panose="020F0502020204030204" pitchFamily="34" charset="0"/>
                <a:cs typeface="Calibri" panose="020F0502020204030204" pitchFamily="34" charset="0"/>
              </a:rPr>
              <a:t>على المنظمة اختيار وتطوير الأنشطة الرقابية التي تساهم في تخفيض المخاطر التي تواجه</a:t>
            </a:r>
            <a:br>
              <a:rPr lang="ar-SA" sz="2400" b="1" dirty="0">
                <a:latin typeface="Calibri" panose="020F0502020204030204" pitchFamily="34" charset="0"/>
                <a:cs typeface="Calibri" panose="020F0502020204030204" pitchFamily="34" charset="0"/>
              </a:rPr>
            </a:br>
            <a:r>
              <a:rPr lang="ar-SA" sz="2400" b="1" dirty="0">
                <a:latin typeface="Calibri" panose="020F0502020204030204" pitchFamily="34" charset="0"/>
                <a:cs typeface="Calibri" panose="020F0502020204030204" pitchFamily="34" charset="0"/>
              </a:rPr>
              <a:t> تحقيق الأهداف إلى المستويات المقبولة.</a:t>
            </a:r>
            <a:br>
              <a:rPr lang="ar-SA" sz="2400" b="1" dirty="0">
                <a:latin typeface="Calibri" panose="020F0502020204030204" pitchFamily="34" charset="0"/>
                <a:cs typeface="Calibri" panose="020F0502020204030204" pitchFamily="34" charset="0"/>
              </a:rPr>
            </a:br>
            <a:r>
              <a:rPr lang="ar-SA" sz="2400" b="1" dirty="0">
                <a:latin typeface="Calibri" panose="020F0502020204030204" pitchFamily="34" charset="0"/>
                <a:cs typeface="Calibri" panose="020F0502020204030204" pitchFamily="34" charset="0"/>
              </a:rPr>
              <a:t/>
            </a:r>
            <a:br>
              <a:rPr lang="ar-SA" sz="2400" b="1" dirty="0">
                <a:latin typeface="Calibri" panose="020F0502020204030204" pitchFamily="34" charset="0"/>
                <a:cs typeface="Calibri" panose="020F0502020204030204" pitchFamily="34" charset="0"/>
              </a:rPr>
            </a:br>
            <a:r>
              <a:rPr lang="ar-SA" sz="2400" dirty="0">
                <a:latin typeface="Calibri" panose="020F0502020204030204" pitchFamily="34" charset="0"/>
                <a:cs typeface="Calibri" panose="020F0502020204030204" pitchFamily="34" charset="0"/>
              </a:rPr>
              <a:t>يجب اختيار الأنشطة الرقابية التي تعمل على تخفيض المخاطر إلى المستويات المقبولة.</a:t>
            </a:r>
          </a:p>
          <a:p>
            <a:endParaRPr lang="ar-SA"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إن وضع إجراءات رقابية يجب أن يتم بشكل متكامل مع تقييم المخاطر ، لذلك يجب في البداية تقييم المخاطر التي تواجه المنظمة، ومن ثم يتم وضع الإجراءات الرقابية التي يجب وضعها للحد من آثار هذه المخاطر ،أو تقليل احتمالية حدوثها ، وفي بعض الأحيان يمكن للإدارة تقبل المخاطر ولا تقوم بوضع إجراءات رقابية لها إذا كانت أهميتها لا تتناسب مع تكلفة وضعها.</a:t>
            </a:r>
          </a:p>
          <a:p>
            <a:pPr marL="342900" indent="-342900">
              <a:buFont typeface="Wingdings" pitchFamily="2" charset="2"/>
              <a:buChar char="§"/>
            </a:pPr>
            <a:endParaRPr lang="ar-SA"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على المنظمة دراسة العوامل الخاصة بها ، حيث إن بيئة المنظمة وطبيعة عملها وتنظيمها هي من تحدد الإجراءات الرقابية الملائمة لها ، لاسيما وأن الأهداف والمخاطر تختلف من قطاع إلى قطاع ومن المنظمة إلى المنظمة، حتى ولو كانت ضمن نفس القطاع ، لذلك تختلف الإجراءات الرقابية ما بين المنظمات.</a:t>
            </a:r>
            <a:endParaRPr lang="en-US" sz="2400" dirty="0">
              <a:latin typeface="Calibri" panose="020F0502020204030204" pitchFamily="34" charset="0"/>
              <a:cs typeface="Calibri" panose="020F0502020204030204" pitchFamily="34" charset="0"/>
            </a:endParaRPr>
          </a:p>
        </p:txBody>
      </p:sp>
      <p:grpSp>
        <p:nvGrpSpPr>
          <p:cNvPr id="10" name="Google Shape;1019;p29">
            <a:extLst>
              <a:ext uri="{FF2B5EF4-FFF2-40B4-BE49-F238E27FC236}">
                <a16:creationId xmlns:a16="http://schemas.microsoft.com/office/drawing/2014/main" id="{2A908DF9-EF1B-C947-95FD-246E0BE7DC76}"/>
              </a:ext>
            </a:extLst>
          </p:cNvPr>
          <p:cNvGrpSpPr/>
          <p:nvPr/>
        </p:nvGrpSpPr>
        <p:grpSpPr>
          <a:xfrm>
            <a:off x="0" y="261892"/>
            <a:ext cx="1668025" cy="1482693"/>
            <a:chOff x="4787513" y="3131250"/>
            <a:chExt cx="1245400" cy="1107025"/>
          </a:xfrm>
        </p:grpSpPr>
        <p:sp>
          <p:nvSpPr>
            <p:cNvPr id="11" name="Google Shape;1020;p29">
              <a:extLst>
                <a:ext uri="{FF2B5EF4-FFF2-40B4-BE49-F238E27FC236}">
                  <a16:creationId xmlns:a16="http://schemas.microsoft.com/office/drawing/2014/main" id="{9F312BAF-A7D0-2543-B97A-123868C1DA96}"/>
                </a:ext>
              </a:extLst>
            </p:cNvPr>
            <p:cNvSpPr/>
            <p:nvPr/>
          </p:nvSpPr>
          <p:spPr>
            <a:xfrm>
              <a:off x="4787513" y="3131250"/>
              <a:ext cx="1245400" cy="1107025"/>
            </a:xfrm>
            <a:custGeom>
              <a:avLst/>
              <a:gdLst/>
              <a:ahLst/>
              <a:cxnLst/>
              <a:rect l="l" t="t" r="r" b="b"/>
              <a:pathLst>
                <a:path w="49816" h="44281" extrusionOk="0">
                  <a:moveTo>
                    <a:pt x="15562" y="1"/>
                  </a:moveTo>
                  <a:cubicBezTo>
                    <a:pt x="13431" y="1"/>
                    <a:pt x="11466" y="1144"/>
                    <a:pt x="10406" y="2989"/>
                  </a:cubicBezTo>
                  <a:lnTo>
                    <a:pt x="1060" y="19158"/>
                  </a:lnTo>
                  <a:cubicBezTo>
                    <a:pt x="0" y="21004"/>
                    <a:pt x="0" y="23278"/>
                    <a:pt x="1060" y="25123"/>
                  </a:cubicBezTo>
                  <a:lnTo>
                    <a:pt x="10406" y="41304"/>
                  </a:lnTo>
                  <a:cubicBezTo>
                    <a:pt x="11466" y="43149"/>
                    <a:pt x="13431" y="44280"/>
                    <a:pt x="15562" y="44280"/>
                  </a:cubicBezTo>
                  <a:lnTo>
                    <a:pt x="34243" y="44280"/>
                  </a:lnTo>
                  <a:cubicBezTo>
                    <a:pt x="36374" y="44280"/>
                    <a:pt x="38338" y="43149"/>
                    <a:pt x="39410" y="41304"/>
                  </a:cubicBezTo>
                  <a:lnTo>
                    <a:pt x="48744" y="25123"/>
                  </a:lnTo>
                  <a:cubicBezTo>
                    <a:pt x="49816" y="23278"/>
                    <a:pt x="49816" y="21004"/>
                    <a:pt x="48744" y="19158"/>
                  </a:cubicBezTo>
                  <a:lnTo>
                    <a:pt x="39410" y="2989"/>
                  </a:lnTo>
                  <a:cubicBezTo>
                    <a:pt x="38338" y="1144"/>
                    <a:pt x="36374" y="1"/>
                    <a:pt x="34243"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الأنشطة الرقابية</a:t>
              </a:r>
              <a:endParaRPr sz="2800" b="1" dirty="0">
                <a:latin typeface="Calibri" panose="020F0502020204030204" pitchFamily="34" charset="0"/>
                <a:cs typeface="Calibri" panose="020F0502020204030204" pitchFamily="34" charset="0"/>
              </a:endParaRPr>
            </a:p>
          </p:txBody>
        </p:sp>
        <p:sp>
          <p:nvSpPr>
            <p:cNvPr id="12" name="Google Shape;1021;p29">
              <a:extLst>
                <a:ext uri="{FF2B5EF4-FFF2-40B4-BE49-F238E27FC236}">
                  <a16:creationId xmlns:a16="http://schemas.microsoft.com/office/drawing/2014/main" id="{ABF90F36-E77A-0B4D-B952-CE1F6FCB8C06}"/>
                </a:ext>
              </a:extLst>
            </p:cNvPr>
            <p:cNvSpPr/>
            <p:nvPr/>
          </p:nvSpPr>
          <p:spPr>
            <a:xfrm>
              <a:off x="4889013" y="3221450"/>
              <a:ext cx="1042400" cy="926625"/>
            </a:xfrm>
            <a:custGeom>
              <a:avLst/>
              <a:gdLst/>
              <a:ahLst/>
              <a:cxnLst/>
              <a:rect l="l" t="t" r="r" b="b"/>
              <a:pathLst>
                <a:path w="41696" h="37065" fill="none" extrusionOk="0">
                  <a:moveTo>
                    <a:pt x="28659" y="1"/>
                  </a:moveTo>
                  <a:lnTo>
                    <a:pt x="13026" y="1"/>
                  </a:lnTo>
                  <a:cubicBezTo>
                    <a:pt x="11240" y="1"/>
                    <a:pt x="9597" y="953"/>
                    <a:pt x="8704" y="2501"/>
                  </a:cubicBezTo>
                  <a:lnTo>
                    <a:pt x="881" y="16038"/>
                  </a:lnTo>
                  <a:cubicBezTo>
                    <a:pt x="0" y="17586"/>
                    <a:pt x="0" y="19491"/>
                    <a:pt x="881" y="21027"/>
                  </a:cubicBezTo>
                  <a:lnTo>
                    <a:pt x="8704" y="34576"/>
                  </a:lnTo>
                  <a:cubicBezTo>
                    <a:pt x="9597" y="36112"/>
                    <a:pt x="11240" y="37065"/>
                    <a:pt x="13026" y="37065"/>
                  </a:cubicBezTo>
                  <a:lnTo>
                    <a:pt x="28659" y="37065"/>
                  </a:lnTo>
                  <a:cubicBezTo>
                    <a:pt x="30445" y="37065"/>
                    <a:pt x="32088" y="36112"/>
                    <a:pt x="32981" y="34576"/>
                  </a:cubicBezTo>
                  <a:lnTo>
                    <a:pt x="40803" y="21027"/>
                  </a:lnTo>
                  <a:cubicBezTo>
                    <a:pt x="41696" y="19491"/>
                    <a:pt x="41696" y="17586"/>
                    <a:pt x="40803" y="16038"/>
                  </a:cubicBezTo>
                  <a:lnTo>
                    <a:pt x="32981" y="2501"/>
                  </a:lnTo>
                  <a:cubicBezTo>
                    <a:pt x="32088" y="953"/>
                    <a:pt x="30445"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2;p29">
              <a:extLst>
                <a:ext uri="{FF2B5EF4-FFF2-40B4-BE49-F238E27FC236}">
                  <a16:creationId xmlns:a16="http://schemas.microsoft.com/office/drawing/2014/main" id="{CB8EBCB8-D1B2-AC48-BDB4-65B83D860A9D}"/>
                </a:ext>
              </a:extLst>
            </p:cNvPr>
            <p:cNvSpPr/>
            <p:nvPr/>
          </p:nvSpPr>
          <p:spPr>
            <a:xfrm>
              <a:off x="4907763" y="3238125"/>
              <a:ext cx="1004900" cy="893275"/>
            </a:xfrm>
            <a:custGeom>
              <a:avLst/>
              <a:gdLst/>
              <a:ahLst/>
              <a:cxnLst/>
              <a:rect l="l" t="t" r="r" b="b"/>
              <a:pathLst>
                <a:path w="40196" h="35731" fill="none" extrusionOk="0">
                  <a:moveTo>
                    <a:pt x="27635" y="0"/>
                  </a:moveTo>
                  <a:lnTo>
                    <a:pt x="12561" y="0"/>
                  </a:lnTo>
                  <a:cubicBezTo>
                    <a:pt x="10835" y="0"/>
                    <a:pt x="9252" y="917"/>
                    <a:pt x="8394" y="2405"/>
                  </a:cubicBezTo>
                  <a:lnTo>
                    <a:pt x="858" y="15466"/>
                  </a:lnTo>
                  <a:cubicBezTo>
                    <a:pt x="0" y="16955"/>
                    <a:pt x="0" y="18788"/>
                    <a:pt x="858" y="20277"/>
                  </a:cubicBezTo>
                  <a:lnTo>
                    <a:pt x="8394" y="33326"/>
                  </a:lnTo>
                  <a:cubicBezTo>
                    <a:pt x="9252" y="34814"/>
                    <a:pt x="10835" y="35731"/>
                    <a:pt x="12561" y="35731"/>
                  </a:cubicBezTo>
                  <a:lnTo>
                    <a:pt x="27635" y="35731"/>
                  </a:lnTo>
                  <a:cubicBezTo>
                    <a:pt x="29349" y="35731"/>
                    <a:pt x="30933" y="34814"/>
                    <a:pt x="31802" y="33326"/>
                  </a:cubicBezTo>
                  <a:lnTo>
                    <a:pt x="39339" y="20277"/>
                  </a:lnTo>
                  <a:cubicBezTo>
                    <a:pt x="40196" y="18788"/>
                    <a:pt x="40196" y="16955"/>
                    <a:pt x="39339" y="15466"/>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3;p29">
              <a:extLst>
                <a:ext uri="{FF2B5EF4-FFF2-40B4-BE49-F238E27FC236}">
                  <a16:creationId xmlns:a16="http://schemas.microsoft.com/office/drawing/2014/main" id="{D4AB326C-E4A6-E140-886F-8BD152283D11}"/>
                </a:ext>
              </a:extLst>
            </p:cNvPr>
            <p:cNvSpPr/>
            <p:nvPr/>
          </p:nvSpPr>
          <p:spPr>
            <a:xfrm>
              <a:off x="4967288" y="31857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16"/>
                    <a:pt x="882" y="12240"/>
                    <a:pt x="2299" y="12240"/>
                  </a:cubicBezTo>
                  <a:cubicBezTo>
                    <a:pt x="2941" y="12240"/>
                    <a:pt x="3549" y="11883"/>
                    <a:pt x="3882" y="11324"/>
                  </a:cubicBezTo>
                  <a:lnTo>
                    <a:pt x="6501" y="6775"/>
                  </a:lnTo>
                  <a:cubicBezTo>
                    <a:pt x="7621" y="4847"/>
                    <a:pt x="9669" y="3656"/>
                    <a:pt x="11895" y="3656"/>
                  </a:cubicBezTo>
                  <a:lnTo>
                    <a:pt x="23539" y="3656"/>
                  </a:lnTo>
                  <a:cubicBezTo>
                    <a:pt x="25754" y="3656"/>
                    <a:pt x="27814" y="4847"/>
                    <a:pt x="28921" y="6775"/>
                  </a:cubicBezTo>
                  <a:lnTo>
                    <a:pt x="31552" y="11324"/>
                  </a:lnTo>
                  <a:cubicBezTo>
                    <a:pt x="31874" y="11883"/>
                    <a:pt x="32481" y="12240"/>
                    <a:pt x="33136" y="12240"/>
                  </a:cubicBezTo>
                  <a:cubicBezTo>
                    <a:pt x="34541" y="12240"/>
                    <a:pt x="35422" y="10716"/>
                    <a:pt x="34719" y="9490"/>
                  </a:cubicBezTo>
                  <a:lnTo>
                    <a:pt x="31326" y="3608"/>
                  </a:lnTo>
                  <a:cubicBezTo>
                    <a:pt x="30028" y="1370"/>
                    <a:pt x="27659" y="1"/>
                    <a:pt x="25075" y="1"/>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24;p29">
              <a:extLst>
                <a:ext uri="{FF2B5EF4-FFF2-40B4-BE49-F238E27FC236}">
                  <a16:creationId xmlns:a16="http://schemas.microsoft.com/office/drawing/2014/main" id="{82C2E478-567D-DC4B-A683-C49FD11D04A5}"/>
                </a:ext>
              </a:extLst>
            </p:cNvPr>
            <p:cNvSpPr/>
            <p:nvPr/>
          </p:nvSpPr>
          <p:spPr>
            <a:xfrm>
              <a:off x="4951213" y="3850100"/>
              <a:ext cx="917700" cy="334000"/>
            </a:xfrm>
            <a:custGeom>
              <a:avLst/>
              <a:gdLst/>
              <a:ahLst/>
              <a:cxnLst/>
              <a:rect l="l" t="t" r="r" b="b"/>
              <a:pathLst>
                <a:path w="36708" h="13360" extrusionOk="0">
                  <a:moveTo>
                    <a:pt x="2287" y="0"/>
                  </a:moveTo>
                  <a:cubicBezTo>
                    <a:pt x="882" y="0"/>
                    <a:pt x="1" y="1524"/>
                    <a:pt x="703" y="2751"/>
                  </a:cubicBezTo>
                  <a:lnTo>
                    <a:pt x="4751" y="9752"/>
                  </a:lnTo>
                  <a:cubicBezTo>
                    <a:pt x="6037" y="11978"/>
                    <a:pt x="8418" y="13359"/>
                    <a:pt x="10990" y="13359"/>
                  </a:cubicBezTo>
                  <a:lnTo>
                    <a:pt x="25718" y="13359"/>
                  </a:lnTo>
                  <a:cubicBezTo>
                    <a:pt x="28302" y="13359"/>
                    <a:pt x="30671" y="11978"/>
                    <a:pt x="31957" y="9752"/>
                  </a:cubicBezTo>
                  <a:lnTo>
                    <a:pt x="36005" y="2751"/>
                  </a:lnTo>
                  <a:cubicBezTo>
                    <a:pt x="36708" y="1524"/>
                    <a:pt x="35827" y="0"/>
                    <a:pt x="34422" y="0"/>
                  </a:cubicBezTo>
                  <a:cubicBezTo>
                    <a:pt x="33767" y="0"/>
                    <a:pt x="33160" y="346"/>
                    <a:pt x="32838" y="917"/>
                  </a:cubicBezTo>
                  <a:lnTo>
                    <a:pt x="29564" y="6585"/>
                  </a:lnTo>
                  <a:cubicBezTo>
                    <a:pt x="28457" y="8513"/>
                    <a:pt x="26397" y="9692"/>
                    <a:pt x="24182" y="9692"/>
                  </a:cubicBezTo>
                  <a:lnTo>
                    <a:pt x="12538" y="9692"/>
                  </a:lnTo>
                  <a:cubicBezTo>
                    <a:pt x="10312" y="9692"/>
                    <a:pt x="8264" y="8513"/>
                    <a:pt x="7144" y="6585"/>
                  </a:cubicBezTo>
                  <a:lnTo>
                    <a:pt x="3870" y="917"/>
                  </a:lnTo>
                  <a:cubicBezTo>
                    <a:pt x="3549" y="346"/>
                    <a:pt x="2942" y="0"/>
                    <a:pt x="2287" y="0"/>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Tree>
    <p:extLst>
      <p:ext uri="{BB962C8B-B14F-4D97-AF65-F5344CB8AC3E}">
        <p14:creationId xmlns:p14="http://schemas.microsoft.com/office/powerpoint/2010/main" val="2598459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D5544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0" name="Google Shape;1019;p29">
            <a:extLst>
              <a:ext uri="{FF2B5EF4-FFF2-40B4-BE49-F238E27FC236}">
                <a16:creationId xmlns:a16="http://schemas.microsoft.com/office/drawing/2014/main" id="{2A908DF9-EF1B-C947-95FD-246E0BE7DC76}"/>
              </a:ext>
            </a:extLst>
          </p:cNvPr>
          <p:cNvGrpSpPr/>
          <p:nvPr/>
        </p:nvGrpSpPr>
        <p:grpSpPr>
          <a:xfrm>
            <a:off x="0" y="261892"/>
            <a:ext cx="1668025" cy="1482693"/>
            <a:chOff x="4787513" y="3131250"/>
            <a:chExt cx="1245400" cy="1107025"/>
          </a:xfrm>
        </p:grpSpPr>
        <p:sp>
          <p:nvSpPr>
            <p:cNvPr id="11" name="Google Shape;1020;p29">
              <a:extLst>
                <a:ext uri="{FF2B5EF4-FFF2-40B4-BE49-F238E27FC236}">
                  <a16:creationId xmlns:a16="http://schemas.microsoft.com/office/drawing/2014/main" id="{9F312BAF-A7D0-2543-B97A-123868C1DA96}"/>
                </a:ext>
              </a:extLst>
            </p:cNvPr>
            <p:cNvSpPr/>
            <p:nvPr/>
          </p:nvSpPr>
          <p:spPr>
            <a:xfrm>
              <a:off x="4787513" y="3131250"/>
              <a:ext cx="1245400" cy="1107025"/>
            </a:xfrm>
            <a:custGeom>
              <a:avLst/>
              <a:gdLst/>
              <a:ahLst/>
              <a:cxnLst/>
              <a:rect l="l" t="t" r="r" b="b"/>
              <a:pathLst>
                <a:path w="49816" h="44281" extrusionOk="0">
                  <a:moveTo>
                    <a:pt x="15562" y="1"/>
                  </a:moveTo>
                  <a:cubicBezTo>
                    <a:pt x="13431" y="1"/>
                    <a:pt x="11466" y="1144"/>
                    <a:pt x="10406" y="2989"/>
                  </a:cubicBezTo>
                  <a:lnTo>
                    <a:pt x="1060" y="19158"/>
                  </a:lnTo>
                  <a:cubicBezTo>
                    <a:pt x="0" y="21004"/>
                    <a:pt x="0" y="23278"/>
                    <a:pt x="1060" y="25123"/>
                  </a:cubicBezTo>
                  <a:lnTo>
                    <a:pt x="10406" y="41304"/>
                  </a:lnTo>
                  <a:cubicBezTo>
                    <a:pt x="11466" y="43149"/>
                    <a:pt x="13431" y="44280"/>
                    <a:pt x="15562" y="44280"/>
                  </a:cubicBezTo>
                  <a:lnTo>
                    <a:pt x="34243" y="44280"/>
                  </a:lnTo>
                  <a:cubicBezTo>
                    <a:pt x="36374" y="44280"/>
                    <a:pt x="38338" y="43149"/>
                    <a:pt x="39410" y="41304"/>
                  </a:cubicBezTo>
                  <a:lnTo>
                    <a:pt x="48744" y="25123"/>
                  </a:lnTo>
                  <a:cubicBezTo>
                    <a:pt x="49816" y="23278"/>
                    <a:pt x="49816" y="21004"/>
                    <a:pt x="48744" y="19158"/>
                  </a:cubicBezTo>
                  <a:lnTo>
                    <a:pt x="39410" y="2989"/>
                  </a:lnTo>
                  <a:cubicBezTo>
                    <a:pt x="38338" y="1144"/>
                    <a:pt x="36374" y="1"/>
                    <a:pt x="34243"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الأنشطة الرقابية</a:t>
              </a:r>
              <a:endParaRPr sz="2800" b="1" dirty="0">
                <a:latin typeface="Calibri" panose="020F0502020204030204" pitchFamily="34" charset="0"/>
                <a:cs typeface="Calibri" panose="020F0502020204030204" pitchFamily="34" charset="0"/>
              </a:endParaRPr>
            </a:p>
          </p:txBody>
        </p:sp>
        <p:sp>
          <p:nvSpPr>
            <p:cNvPr id="12" name="Google Shape;1021;p29">
              <a:extLst>
                <a:ext uri="{FF2B5EF4-FFF2-40B4-BE49-F238E27FC236}">
                  <a16:creationId xmlns:a16="http://schemas.microsoft.com/office/drawing/2014/main" id="{ABF90F36-E77A-0B4D-B952-CE1F6FCB8C06}"/>
                </a:ext>
              </a:extLst>
            </p:cNvPr>
            <p:cNvSpPr/>
            <p:nvPr/>
          </p:nvSpPr>
          <p:spPr>
            <a:xfrm>
              <a:off x="4889013" y="3221450"/>
              <a:ext cx="1042400" cy="926625"/>
            </a:xfrm>
            <a:custGeom>
              <a:avLst/>
              <a:gdLst/>
              <a:ahLst/>
              <a:cxnLst/>
              <a:rect l="l" t="t" r="r" b="b"/>
              <a:pathLst>
                <a:path w="41696" h="37065" fill="none" extrusionOk="0">
                  <a:moveTo>
                    <a:pt x="28659" y="1"/>
                  </a:moveTo>
                  <a:lnTo>
                    <a:pt x="13026" y="1"/>
                  </a:lnTo>
                  <a:cubicBezTo>
                    <a:pt x="11240" y="1"/>
                    <a:pt x="9597" y="953"/>
                    <a:pt x="8704" y="2501"/>
                  </a:cubicBezTo>
                  <a:lnTo>
                    <a:pt x="881" y="16038"/>
                  </a:lnTo>
                  <a:cubicBezTo>
                    <a:pt x="0" y="17586"/>
                    <a:pt x="0" y="19491"/>
                    <a:pt x="881" y="21027"/>
                  </a:cubicBezTo>
                  <a:lnTo>
                    <a:pt x="8704" y="34576"/>
                  </a:lnTo>
                  <a:cubicBezTo>
                    <a:pt x="9597" y="36112"/>
                    <a:pt x="11240" y="37065"/>
                    <a:pt x="13026" y="37065"/>
                  </a:cubicBezTo>
                  <a:lnTo>
                    <a:pt x="28659" y="37065"/>
                  </a:lnTo>
                  <a:cubicBezTo>
                    <a:pt x="30445" y="37065"/>
                    <a:pt x="32088" y="36112"/>
                    <a:pt x="32981" y="34576"/>
                  </a:cubicBezTo>
                  <a:lnTo>
                    <a:pt x="40803" y="21027"/>
                  </a:lnTo>
                  <a:cubicBezTo>
                    <a:pt x="41696" y="19491"/>
                    <a:pt x="41696" y="17586"/>
                    <a:pt x="40803" y="16038"/>
                  </a:cubicBezTo>
                  <a:lnTo>
                    <a:pt x="32981" y="2501"/>
                  </a:lnTo>
                  <a:cubicBezTo>
                    <a:pt x="32088" y="953"/>
                    <a:pt x="30445"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2;p29">
              <a:extLst>
                <a:ext uri="{FF2B5EF4-FFF2-40B4-BE49-F238E27FC236}">
                  <a16:creationId xmlns:a16="http://schemas.microsoft.com/office/drawing/2014/main" id="{CB8EBCB8-D1B2-AC48-BDB4-65B83D860A9D}"/>
                </a:ext>
              </a:extLst>
            </p:cNvPr>
            <p:cNvSpPr/>
            <p:nvPr/>
          </p:nvSpPr>
          <p:spPr>
            <a:xfrm>
              <a:off x="4907763" y="3238125"/>
              <a:ext cx="1004900" cy="893275"/>
            </a:xfrm>
            <a:custGeom>
              <a:avLst/>
              <a:gdLst/>
              <a:ahLst/>
              <a:cxnLst/>
              <a:rect l="l" t="t" r="r" b="b"/>
              <a:pathLst>
                <a:path w="40196" h="35731" fill="none" extrusionOk="0">
                  <a:moveTo>
                    <a:pt x="27635" y="0"/>
                  </a:moveTo>
                  <a:lnTo>
                    <a:pt x="12561" y="0"/>
                  </a:lnTo>
                  <a:cubicBezTo>
                    <a:pt x="10835" y="0"/>
                    <a:pt x="9252" y="917"/>
                    <a:pt x="8394" y="2405"/>
                  </a:cubicBezTo>
                  <a:lnTo>
                    <a:pt x="858" y="15466"/>
                  </a:lnTo>
                  <a:cubicBezTo>
                    <a:pt x="0" y="16955"/>
                    <a:pt x="0" y="18788"/>
                    <a:pt x="858" y="20277"/>
                  </a:cubicBezTo>
                  <a:lnTo>
                    <a:pt x="8394" y="33326"/>
                  </a:lnTo>
                  <a:cubicBezTo>
                    <a:pt x="9252" y="34814"/>
                    <a:pt x="10835" y="35731"/>
                    <a:pt x="12561" y="35731"/>
                  </a:cubicBezTo>
                  <a:lnTo>
                    <a:pt x="27635" y="35731"/>
                  </a:lnTo>
                  <a:cubicBezTo>
                    <a:pt x="29349" y="35731"/>
                    <a:pt x="30933" y="34814"/>
                    <a:pt x="31802" y="33326"/>
                  </a:cubicBezTo>
                  <a:lnTo>
                    <a:pt x="39339" y="20277"/>
                  </a:lnTo>
                  <a:cubicBezTo>
                    <a:pt x="40196" y="18788"/>
                    <a:pt x="40196" y="16955"/>
                    <a:pt x="39339" y="15466"/>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3;p29">
              <a:extLst>
                <a:ext uri="{FF2B5EF4-FFF2-40B4-BE49-F238E27FC236}">
                  <a16:creationId xmlns:a16="http://schemas.microsoft.com/office/drawing/2014/main" id="{D4AB326C-E4A6-E140-886F-8BD152283D11}"/>
                </a:ext>
              </a:extLst>
            </p:cNvPr>
            <p:cNvSpPr/>
            <p:nvPr/>
          </p:nvSpPr>
          <p:spPr>
            <a:xfrm>
              <a:off x="4967288" y="31857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16"/>
                    <a:pt x="882" y="12240"/>
                    <a:pt x="2299" y="12240"/>
                  </a:cubicBezTo>
                  <a:cubicBezTo>
                    <a:pt x="2941" y="12240"/>
                    <a:pt x="3549" y="11883"/>
                    <a:pt x="3882" y="11324"/>
                  </a:cubicBezTo>
                  <a:lnTo>
                    <a:pt x="6501" y="6775"/>
                  </a:lnTo>
                  <a:cubicBezTo>
                    <a:pt x="7621" y="4847"/>
                    <a:pt x="9669" y="3656"/>
                    <a:pt x="11895" y="3656"/>
                  </a:cubicBezTo>
                  <a:lnTo>
                    <a:pt x="23539" y="3656"/>
                  </a:lnTo>
                  <a:cubicBezTo>
                    <a:pt x="25754" y="3656"/>
                    <a:pt x="27814" y="4847"/>
                    <a:pt x="28921" y="6775"/>
                  </a:cubicBezTo>
                  <a:lnTo>
                    <a:pt x="31552" y="11324"/>
                  </a:lnTo>
                  <a:cubicBezTo>
                    <a:pt x="31874" y="11883"/>
                    <a:pt x="32481" y="12240"/>
                    <a:pt x="33136" y="12240"/>
                  </a:cubicBezTo>
                  <a:cubicBezTo>
                    <a:pt x="34541" y="12240"/>
                    <a:pt x="35422" y="10716"/>
                    <a:pt x="34719" y="9490"/>
                  </a:cubicBezTo>
                  <a:lnTo>
                    <a:pt x="31326" y="3608"/>
                  </a:lnTo>
                  <a:cubicBezTo>
                    <a:pt x="30028" y="1370"/>
                    <a:pt x="27659" y="1"/>
                    <a:pt x="25075" y="1"/>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24;p29">
              <a:extLst>
                <a:ext uri="{FF2B5EF4-FFF2-40B4-BE49-F238E27FC236}">
                  <a16:creationId xmlns:a16="http://schemas.microsoft.com/office/drawing/2014/main" id="{82C2E478-567D-DC4B-A683-C49FD11D04A5}"/>
                </a:ext>
              </a:extLst>
            </p:cNvPr>
            <p:cNvSpPr/>
            <p:nvPr/>
          </p:nvSpPr>
          <p:spPr>
            <a:xfrm>
              <a:off x="4951213" y="3850100"/>
              <a:ext cx="917700" cy="334000"/>
            </a:xfrm>
            <a:custGeom>
              <a:avLst/>
              <a:gdLst/>
              <a:ahLst/>
              <a:cxnLst/>
              <a:rect l="l" t="t" r="r" b="b"/>
              <a:pathLst>
                <a:path w="36708" h="13360" extrusionOk="0">
                  <a:moveTo>
                    <a:pt x="2287" y="0"/>
                  </a:moveTo>
                  <a:cubicBezTo>
                    <a:pt x="882" y="0"/>
                    <a:pt x="1" y="1524"/>
                    <a:pt x="703" y="2751"/>
                  </a:cubicBezTo>
                  <a:lnTo>
                    <a:pt x="4751" y="9752"/>
                  </a:lnTo>
                  <a:cubicBezTo>
                    <a:pt x="6037" y="11978"/>
                    <a:pt x="8418" y="13359"/>
                    <a:pt x="10990" y="13359"/>
                  </a:cubicBezTo>
                  <a:lnTo>
                    <a:pt x="25718" y="13359"/>
                  </a:lnTo>
                  <a:cubicBezTo>
                    <a:pt x="28302" y="13359"/>
                    <a:pt x="30671" y="11978"/>
                    <a:pt x="31957" y="9752"/>
                  </a:cubicBezTo>
                  <a:lnTo>
                    <a:pt x="36005" y="2751"/>
                  </a:lnTo>
                  <a:cubicBezTo>
                    <a:pt x="36708" y="1524"/>
                    <a:pt x="35827" y="0"/>
                    <a:pt x="34422" y="0"/>
                  </a:cubicBezTo>
                  <a:cubicBezTo>
                    <a:pt x="33767" y="0"/>
                    <a:pt x="33160" y="346"/>
                    <a:pt x="32838" y="917"/>
                  </a:cubicBezTo>
                  <a:lnTo>
                    <a:pt x="29564" y="6585"/>
                  </a:lnTo>
                  <a:cubicBezTo>
                    <a:pt x="28457" y="8513"/>
                    <a:pt x="26397" y="9692"/>
                    <a:pt x="24182" y="9692"/>
                  </a:cubicBezTo>
                  <a:lnTo>
                    <a:pt x="12538" y="9692"/>
                  </a:lnTo>
                  <a:cubicBezTo>
                    <a:pt x="10312" y="9692"/>
                    <a:pt x="8264" y="8513"/>
                    <a:pt x="7144" y="6585"/>
                  </a:cubicBezTo>
                  <a:lnTo>
                    <a:pt x="3870" y="917"/>
                  </a:lnTo>
                  <a:cubicBezTo>
                    <a:pt x="3549" y="346"/>
                    <a:pt x="2942" y="0"/>
                    <a:pt x="2287" y="0"/>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
        <p:nvSpPr>
          <p:cNvPr id="16" name="عنصر نائب للنص 5">
            <a:extLst>
              <a:ext uri="{FF2B5EF4-FFF2-40B4-BE49-F238E27FC236}">
                <a16:creationId xmlns:a16="http://schemas.microsoft.com/office/drawing/2014/main" id="{C33BFD71-5C8D-9A41-A009-063CC5C08A3A}"/>
              </a:ext>
            </a:extLst>
          </p:cNvPr>
          <p:cNvSpPr>
            <a:spLocks noGrp="1"/>
          </p:cNvSpPr>
          <p:nvPr>
            <p:ph type="body" sz="half" idx="2"/>
          </p:nvPr>
        </p:nvSpPr>
        <p:spPr>
          <a:xfrm>
            <a:off x="886957" y="1448354"/>
            <a:ext cx="10847386" cy="4386264"/>
          </a:xfrm>
        </p:spPr>
        <p:txBody>
          <a:bodyPr>
            <a:normAutofit/>
          </a:bodyPr>
          <a:lstStyle/>
          <a:p>
            <a:pPr algn="r" defTabSz="914400" rtl="1" eaLnBrk="1" latinLnBrk="0" hangingPunct="1">
              <a:lnSpc>
                <a:spcPct val="90000"/>
              </a:lnSpc>
              <a:spcBef>
                <a:spcPts val="1000"/>
              </a:spcBef>
            </a:pPr>
            <a:r>
              <a:rPr lang="ar-SA" sz="2400" b="1" dirty="0">
                <a:latin typeface="Calibri" panose="020F0502020204030204" pitchFamily="34" charset="0"/>
                <a:cs typeface="Calibri" panose="020F0502020204030204" pitchFamily="34" charset="0"/>
              </a:rPr>
              <a:t>أسس الضبط الداخلي:</a:t>
            </a:r>
            <a:r>
              <a:rPr lang="ar-SA" sz="2400" dirty="0">
                <a:latin typeface="Calibri" panose="020F0502020204030204" pitchFamily="34" charset="0"/>
                <a:cs typeface="Calibri" panose="020F0502020204030204" pitchFamily="34" charset="0"/>
              </a:rPr>
              <a:t/>
            </a:r>
            <a:br>
              <a:rPr lang="ar-SA" sz="2400" dirty="0">
                <a:latin typeface="Calibri" panose="020F0502020204030204" pitchFamily="34" charset="0"/>
                <a:cs typeface="Calibri" panose="020F0502020204030204" pitchFamily="34" charset="0"/>
              </a:rPr>
            </a:br>
            <a:endParaRPr lang="ar-SA" sz="24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r>
              <a:rPr lang="ar-SA" sz="2400" dirty="0">
                <a:latin typeface="Calibri" panose="020F0502020204030204" pitchFamily="34" charset="0"/>
                <a:cs typeface="Calibri" panose="020F0502020204030204" pitchFamily="34" charset="0"/>
              </a:rPr>
              <a:t>وهي الأسس التي تبنى عليها الأنشطة الرقابية، وتعتبر القواعد الاساسية التي يجب التقيد بها قبل بدء العمل بتنفيذ العمليات وفيما يلي بعض من أسس الرقابة والضبط الداخلي في الجهات الحكومية:</a:t>
            </a:r>
          </a:p>
          <a:p>
            <a:pPr marL="0" indent="0" algn="r" defTabSz="914400" rtl="1" eaLnBrk="1" latinLnBrk="0" hangingPunct="1">
              <a:lnSpc>
                <a:spcPct val="90000"/>
              </a:lnSpc>
              <a:spcBef>
                <a:spcPts val="1000"/>
              </a:spcBef>
              <a:buFont typeface="Arial" panose="020B0604020202020204" pitchFamily="34" charset="0"/>
              <a:buNone/>
            </a:pPr>
            <a:endParaRPr lang="ar-SA" sz="24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endParaRPr lang="ar-SA" sz="2400" dirty="0">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endParaRPr lang="ar-SA" sz="2400" dirty="0">
              <a:latin typeface="Calibri" panose="020F0502020204030204" pitchFamily="34" charset="0"/>
              <a:cs typeface="Calibri" panose="020F0502020204030204" pitchFamily="34" charset="0"/>
            </a:endParaRPr>
          </a:p>
        </p:txBody>
      </p:sp>
      <p:graphicFrame>
        <p:nvGraphicFramePr>
          <p:cNvPr id="17" name="رسم تخطيطي 16">
            <a:extLst>
              <a:ext uri="{FF2B5EF4-FFF2-40B4-BE49-F238E27FC236}">
                <a16:creationId xmlns:a16="http://schemas.microsoft.com/office/drawing/2014/main" id="{BA24CBAC-74DE-B343-B7AF-5C94F7681142}"/>
              </a:ext>
            </a:extLst>
          </p:cNvPr>
          <p:cNvGraphicFramePr/>
          <p:nvPr>
            <p:extLst>
              <p:ext uri="{D42A27DB-BD31-4B8C-83A1-F6EECF244321}">
                <p14:modId xmlns:p14="http://schemas.microsoft.com/office/powerpoint/2010/main" val="4223073877"/>
              </p:ext>
            </p:extLst>
          </p:nvPr>
        </p:nvGraphicFramePr>
        <p:xfrm>
          <a:off x="839580" y="3429000"/>
          <a:ext cx="10512840" cy="279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صورة 17">
            <a:extLst>
              <a:ext uri="{FF2B5EF4-FFF2-40B4-BE49-F238E27FC236}">
                <a16:creationId xmlns:a16="http://schemas.microsoft.com/office/drawing/2014/main" id="{5EDA767A-B576-6444-8BC6-3ADA43BF1464}"/>
              </a:ext>
            </a:extLst>
          </p:cNvPr>
          <p:cNvPicPr>
            <a:picLocks noChangeAspect="1"/>
          </p:cNvPicPr>
          <p:nvPr/>
        </p:nvPicPr>
        <p:blipFill rotWithShape="1">
          <a:blip r:embed="rId7">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3638022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D5544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0" name="Google Shape;1019;p29">
            <a:extLst>
              <a:ext uri="{FF2B5EF4-FFF2-40B4-BE49-F238E27FC236}">
                <a16:creationId xmlns:a16="http://schemas.microsoft.com/office/drawing/2014/main" id="{2A908DF9-EF1B-C947-95FD-246E0BE7DC76}"/>
              </a:ext>
            </a:extLst>
          </p:cNvPr>
          <p:cNvGrpSpPr/>
          <p:nvPr/>
        </p:nvGrpSpPr>
        <p:grpSpPr>
          <a:xfrm>
            <a:off x="0" y="261892"/>
            <a:ext cx="1668025" cy="1482693"/>
            <a:chOff x="4787513" y="3131250"/>
            <a:chExt cx="1245400" cy="1107025"/>
          </a:xfrm>
        </p:grpSpPr>
        <p:sp>
          <p:nvSpPr>
            <p:cNvPr id="11" name="Google Shape;1020;p29">
              <a:extLst>
                <a:ext uri="{FF2B5EF4-FFF2-40B4-BE49-F238E27FC236}">
                  <a16:creationId xmlns:a16="http://schemas.microsoft.com/office/drawing/2014/main" id="{9F312BAF-A7D0-2543-B97A-123868C1DA96}"/>
                </a:ext>
              </a:extLst>
            </p:cNvPr>
            <p:cNvSpPr/>
            <p:nvPr/>
          </p:nvSpPr>
          <p:spPr>
            <a:xfrm>
              <a:off x="4787513" y="3131250"/>
              <a:ext cx="1245400" cy="1107025"/>
            </a:xfrm>
            <a:custGeom>
              <a:avLst/>
              <a:gdLst/>
              <a:ahLst/>
              <a:cxnLst/>
              <a:rect l="l" t="t" r="r" b="b"/>
              <a:pathLst>
                <a:path w="49816" h="44281" extrusionOk="0">
                  <a:moveTo>
                    <a:pt x="15562" y="1"/>
                  </a:moveTo>
                  <a:cubicBezTo>
                    <a:pt x="13431" y="1"/>
                    <a:pt x="11466" y="1144"/>
                    <a:pt x="10406" y="2989"/>
                  </a:cubicBezTo>
                  <a:lnTo>
                    <a:pt x="1060" y="19158"/>
                  </a:lnTo>
                  <a:cubicBezTo>
                    <a:pt x="0" y="21004"/>
                    <a:pt x="0" y="23278"/>
                    <a:pt x="1060" y="25123"/>
                  </a:cubicBezTo>
                  <a:lnTo>
                    <a:pt x="10406" y="41304"/>
                  </a:lnTo>
                  <a:cubicBezTo>
                    <a:pt x="11466" y="43149"/>
                    <a:pt x="13431" y="44280"/>
                    <a:pt x="15562" y="44280"/>
                  </a:cubicBezTo>
                  <a:lnTo>
                    <a:pt x="34243" y="44280"/>
                  </a:lnTo>
                  <a:cubicBezTo>
                    <a:pt x="36374" y="44280"/>
                    <a:pt x="38338" y="43149"/>
                    <a:pt x="39410" y="41304"/>
                  </a:cubicBezTo>
                  <a:lnTo>
                    <a:pt x="48744" y="25123"/>
                  </a:lnTo>
                  <a:cubicBezTo>
                    <a:pt x="49816" y="23278"/>
                    <a:pt x="49816" y="21004"/>
                    <a:pt x="48744" y="19158"/>
                  </a:cubicBezTo>
                  <a:lnTo>
                    <a:pt x="39410" y="2989"/>
                  </a:lnTo>
                  <a:cubicBezTo>
                    <a:pt x="38338" y="1144"/>
                    <a:pt x="36374" y="1"/>
                    <a:pt x="34243"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الأنشطة الرقابية</a:t>
              </a:r>
              <a:endParaRPr sz="2800" b="1" dirty="0">
                <a:latin typeface="Calibri" panose="020F0502020204030204" pitchFamily="34" charset="0"/>
                <a:cs typeface="Calibri" panose="020F0502020204030204" pitchFamily="34" charset="0"/>
              </a:endParaRPr>
            </a:p>
          </p:txBody>
        </p:sp>
        <p:sp>
          <p:nvSpPr>
            <p:cNvPr id="12" name="Google Shape;1021;p29">
              <a:extLst>
                <a:ext uri="{FF2B5EF4-FFF2-40B4-BE49-F238E27FC236}">
                  <a16:creationId xmlns:a16="http://schemas.microsoft.com/office/drawing/2014/main" id="{ABF90F36-E77A-0B4D-B952-CE1F6FCB8C06}"/>
                </a:ext>
              </a:extLst>
            </p:cNvPr>
            <p:cNvSpPr/>
            <p:nvPr/>
          </p:nvSpPr>
          <p:spPr>
            <a:xfrm>
              <a:off x="4889013" y="3221450"/>
              <a:ext cx="1042400" cy="926625"/>
            </a:xfrm>
            <a:custGeom>
              <a:avLst/>
              <a:gdLst/>
              <a:ahLst/>
              <a:cxnLst/>
              <a:rect l="l" t="t" r="r" b="b"/>
              <a:pathLst>
                <a:path w="41696" h="37065" fill="none" extrusionOk="0">
                  <a:moveTo>
                    <a:pt x="28659" y="1"/>
                  </a:moveTo>
                  <a:lnTo>
                    <a:pt x="13026" y="1"/>
                  </a:lnTo>
                  <a:cubicBezTo>
                    <a:pt x="11240" y="1"/>
                    <a:pt x="9597" y="953"/>
                    <a:pt x="8704" y="2501"/>
                  </a:cubicBezTo>
                  <a:lnTo>
                    <a:pt x="881" y="16038"/>
                  </a:lnTo>
                  <a:cubicBezTo>
                    <a:pt x="0" y="17586"/>
                    <a:pt x="0" y="19491"/>
                    <a:pt x="881" y="21027"/>
                  </a:cubicBezTo>
                  <a:lnTo>
                    <a:pt x="8704" y="34576"/>
                  </a:lnTo>
                  <a:cubicBezTo>
                    <a:pt x="9597" y="36112"/>
                    <a:pt x="11240" y="37065"/>
                    <a:pt x="13026" y="37065"/>
                  </a:cubicBezTo>
                  <a:lnTo>
                    <a:pt x="28659" y="37065"/>
                  </a:lnTo>
                  <a:cubicBezTo>
                    <a:pt x="30445" y="37065"/>
                    <a:pt x="32088" y="36112"/>
                    <a:pt x="32981" y="34576"/>
                  </a:cubicBezTo>
                  <a:lnTo>
                    <a:pt x="40803" y="21027"/>
                  </a:lnTo>
                  <a:cubicBezTo>
                    <a:pt x="41696" y="19491"/>
                    <a:pt x="41696" y="17586"/>
                    <a:pt x="40803" y="16038"/>
                  </a:cubicBezTo>
                  <a:lnTo>
                    <a:pt x="32981" y="2501"/>
                  </a:lnTo>
                  <a:cubicBezTo>
                    <a:pt x="32088" y="953"/>
                    <a:pt x="30445"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2;p29">
              <a:extLst>
                <a:ext uri="{FF2B5EF4-FFF2-40B4-BE49-F238E27FC236}">
                  <a16:creationId xmlns:a16="http://schemas.microsoft.com/office/drawing/2014/main" id="{CB8EBCB8-D1B2-AC48-BDB4-65B83D860A9D}"/>
                </a:ext>
              </a:extLst>
            </p:cNvPr>
            <p:cNvSpPr/>
            <p:nvPr/>
          </p:nvSpPr>
          <p:spPr>
            <a:xfrm>
              <a:off x="4907763" y="3238125"/>
              <a:ext cx="1004900" cy="893275"/>
            </a:xfrm>
            <a:custGeom>
              <a:avLst/>
              <a:gdLst/>
              <a:ahLst/>
              <a:cxnLst/>
              <a:rect l="l" t="t" r="r" b="b"/>
              <a:pathLst>
                <a:path w="40196" h="35731" fill="none" extrusionOk="0">
                  <a:moveTo>
                    <a:pt x="27635" y="0"/>
                  </a:moveTo>
                  <a:lnTo>
                    <a:pt x="12561" y="0"/>
                  </a:lnTo>
                  <a:cubicBezTo>
                    <a:pt x="10835" y="0"/>
                    <a:pt x="9252" y="917"/>
                    <a:pt x="8394" y="2405"/>
                  </a:cubicBezTo>
                  <a:lnTo>
                    <a:pt x="858" y="15466"/>
                  </a:lnTo>
                  <a:cubicBezTo>
                    <a:pt x="0" y="16955"/>
                    <a:pt x="0" y="18788"/>
                    <a:pt x="858" y="20277"/>
                  </a:cubicBezTo>
                  <a:lnTo>
                    <a:pt x="8394" y="33326"/>
                  </a:lnTo>
                  <a:cubicBezTo>
                    <a:pt x="9252" y="34814"/>
                    <a:pt x="10835" y="35731"/>
                    <a:pt x="12561" y="35731"/>
                  </a:cubicBezTo>
                  <a:lnTo>
                    <a:pt x="27635" y="35731"/>
                  </a:lnTo>
                  <a:cubicBezTo>
                    <a:pt x="29349" y="35731"/>
                    <a:pt x="30933" y="34814"/>
                    <a:pt x="31802" y="33326"/>
                  </a:cubicBezTo>
                  <a:lnTo>
                    <a:pt x="39339" y="20277"/>
                  </a:lnTo>
                  <a:cubicBezTo>
                    <a:pt x="40196" y="18788"/>
                    <a:pt x="40196" y="16955"/>
                    <a:pt x="39339" y="15466"/>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3;p29">
              <a:extLst>
                <a:ext uri="{FF2B5EF4-FFF2-40B4-BE49-F238E27FC236}">
                  <a16:creationId xmlns:a16="http://schemas.microsoft.com/office/drawing/2014/main" id="{D4AB326C-E4A6-E140-886F-8BD152283D11}"/>
                </a:ext>
              </a:extLst>
            </p:cNvPr>
            <p:cNvSpPr/>
            <p:nvPr/>
          </p:nvSpPr>
          <p:spPr>
            <a:xfrm>
              <a:off x="4967288" y="31857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16"/>
                    <a:pt x="882" y="12240"/>
                    <a:pt x="2299" y="12240"/>
                  </a:cubicBezTo>
                  <a:cubicBezTo>
                    <a:pt x="2941" y="12240"/>
                    <a:pt x="3549" y="11883"/>
                    <a:pt x="3882" y="11324"/>
                  </a:cubicBezTo>
                  <a:lnTo>
                    <a:pt x="6501" y="6775"/>
                  </a:lnTo>
                  <a:cubicBezTo>
                    <a:pt x="7621" y="4847"/>
                    <a:pt x="9669" y="3656"/>
                    <a:pt x="11895" y="3656"/>
                  </a:cubicBezTo>
                  <a:lnTo>
                    <a:pt x="23539" y="3656"/>
                  </a:lnTo>
                  <a:cubicBezTo>
                    <a:pt x="25754" y="3656"/>
                    <a:pt x="27814" y="4847"/>
                    <a:pt x="28921" y="6775"/>
                  </a:cubicBezTo>
                  <a:lnTo>
                    <a:pt x="31552" y="11324"/>
                  </a:lnTo>
                  <a:cubicBezTo>
                    <a:pt x="31874" y="11883"/>
                    <a:pt x="32481" y="12240"/>
                    <a:pt x="33136" y="12240"/>
                  </a:cubicBezTo>
                  <a:cubicBezTo>
                    <a:pt x="34541" y="12240"/>
                    <a:pt x="35422" y="10716"/>
                    <a:pt x="34719" y="9490"/>
                  </a:cubicBezTo>
                  <a:lnTo>
                    <a:pt x="31326" y="3608"/>
                  </a:lnTo>
                  <a:cubicBezTo>
                    <a:pt x="30028" y="1370"/>
                    <a:pt x="27659" y="1"/>
                    <a:pt x="25075" y="1"/>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24;p29">
              <a:extLst>
                <a:ext uri="{FF2B5EF4-FFF2-40B4-BE49-F238E27FC236}">
                  <a16:creationId xmlns:a16="http://schemas.microsoft.com/office/drawing/2014/main" id="{82C2E478-567D-DC4B-A683-C49FD11D04A5}"/>
                </a:ext>
              </a:extLst>
            </p:cNvPr>
            <p:cNvSpPr/>
            <p:nvPr/>
          </p:nvSpPr>
          <p:spPr>
            <a:xfrm>
              <a:off x="4951213" y="3850100"/>
              <a:ext cx="917700" cy="334000"/>
            </a:xfrm>
            <a:custGeom>
              <a:avLst/>
              <a:gdLst/>
              <a:ahLst/>
              <a:cxnLst/>
              <a:rect l="l" t="t" r="r" b="b"/>
              <a:pathLst>
                <a:path w="36708" h="13360" extrusionOk="0">
                  <a:moveTo>
                    <a:pt x="2287" y="0"/>
                  </a:moveTo>
                  <a:cubicBezTo>
                    <a:pt x="882" y="0"/>
                    <a:pt x="1" y="1524"/>
                    <a:pt x="703" y="2751"/>
                  </a:cubicBezTo>
                  <a:lnTo>
                    <a:pt x="4751" y="9752"/>
                  </a:lnTo>
                  <a:cubicBezTo>
                    <a:pt x="6037" y="11978"/>
                    <a:pt x="8418" y="13359"/>
                    <a:pt x="10990" y="13359"/>
                  </a:cubicBezTo>
                  <a:lnTo>
                    <a:pt x="25718" y="13359"/>
                  </a:lnTo>
                  <a:cubicBezTo>
                    <a:pt x="28302" y="13359"/>
                    <a:pt x="30671" y="11978"/>
                    <a:pt x="31957" y="9752"/>
                  </a:cubicBezTo>
                  <a:lnTo>
                    <a:pt x="36005" y="2751"/>
                  </a:lnTo>
                  <a:cubicBezTo>
                    <a:pt x="36708" y="1524"/>
                    <a:pt x="35827" y="0"/>
                    <a:pt x="34422" y="0"/>
                  </a:cubicBezTo>
                  <a:cubicBezTo>
                    <a:pt x="33767" y="0"/>
                    <a:pt x="33160" y="346"/>
                    <a:pt x="32838" y="917"/>
                  </a:cubicBezTo>
                  <a:lnTo>
                    <a:pt x="29564" y="6585"/>
                  </a:lnTo>
                  <a:cubicBezTo>
                    <a:pt x="28457" y="8513"/>
                    <a:pt x="26397" y="9692"/>
                    <a:pt x="24182" y="9692"/>
                  </a:cubicBezTo>
                  <a:lnTo>
                    <a:pt x="12538" y="9692"/>
                  </a:lnTo>
                  <a:cubicBezTo>
                    <a:pt x="10312" y="9692"/>
                    <a:pt x="8264" y="8513"/>
                    <a:pt x="7144" y="6585"/>
                  </a:cubicBezTo>
                  <a:lnTo>
                    <a:pt x="3870" y="917"/>
                  </a:lnTo>
                  <a:cubicBezTo>
                    <a:pt x="3549" y="346"/>
                    <a:pt x="2942" y="0"/>
                    <a:pt x="2287" y="0"/>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aphicFrame>
        <p:nvGraphicFramePr>
          <p:cNvPr id="4" name="جدول 4">
            <a:extLst>
              <a:ext uri="{FF2B5EF4-FFF2-40B4-BE49-F238E27FC236}">
                <a16:creationId xmlns:a16="http://schemas.microsoft.com/office/drawing/2014/main" id="{14078480-1C58-854D-A52F-72C30B6C8DED}"/>
              </a:ext>
            </a:extLst>
          </p:cNvPr>
          <p:cNvGraphicFramePr>
            <a:graphicFrameLocks noGrp="1"/>
          </p:cNvGraphicFramePr>
          <p:nvPr>
            <p:extLst>
              <p:ext uri="{D42A27DB-BD31-4B8C-83A1-F6EECF244321}">
                <p14:modId xmlns:p14="http://schemas.microsoft.com/office/powerpoint/2010/main" val="1020478006"/>
              </p:ext>
            </p:extLst>
          </p:nvPr>
        </p:nvGraphicFramePr>
        <p:xfrm>
          <a:off x="657225" y="1744584"/>
          <a:ext cx="11077118" cy="4427615"/>
        </p:xfrm>
        <a:graphic>
          <a:graphicData uri="http://schemas.openxmlformats.org/drawingml/2006/table">
            <a:tbl>
              <a:tblPr rtl="1" firstRow="1" bandRow="1">
                <a:tableStyleId>{5C22544A-7EE6-4342-B048-85BDC9FD1C3A}</a:tableStyleId>
              </a:tblPr>
              <a:tblGrid>
                <a:gridCol w="1237146">
                  <a:extLst>
                    <a:ext uri="{9D8B030D-6E8A-4147-A177-3AD203B41FA5}">
                      <a16:colId xmlns:a16="http://schemas.microsoft.com/office/drawing/2014/main" val="518065131"/>
                    </a:ext>
                  </a:extLst>
                </a:gridCol>
                <a:gridCol w="9839972">
                  <a:extLst>
                    <a:ext uri="{9D8B030D-6E8A-4147-A177-3AD203B41FA5}">
                      <a16:colId xmlns:a16="http://schemas.microsoft.com/office/drawing/2014/main" val="464796637"/>
                    </a:ext>
                  </a:extLst>
                </a:gridCol>
              </a:tblGrid>
              <a:tr h="1839041">
                <a:tc>
                  <a:txBody>
                    <a:bodyPr/>
                    <a:lstStyle/>
                    <a:p>
                      <a:pPr algn="ctr" rtl="1"/>
                      <a:r>
                        <a:rPr lang="ar-SA" sz="2000" b="0" i="0" dirty="0">
                          <a:solidFill>
                            <a:schemeClr val="bg1"/>
                          </a:solidFill>
                          <a:latin typeface="Calibri" panose="020F0502020204030204" pitchFamily="34" charset="0"/>
                          <a:cs typeface="Calibri" panose="020F0502020204030204" pitchFamily="34" charset="0"/>
                        </a:rPr>
                        <a:t>الفصل بين المهام المتعارضة</a:t>
                      </a:r>
                    </a:p>
                  </a:txBody>
                  <a:tcPr anchor="ctr">
                    <a:solidFill>
                      <a:srgbClr val="3D4B4D"/>
                    </a:solidFill>
                  </a:tcPr>
                </a:tc>
                <a:tc>
                  <a:txBody>
                    <a:bodyPr/>
                    <a:lstStyle/>
                    <a:p>
                      <a:r>
                        <a:rPr lang="ar-SA" sz="1800" b="0" i="0" dirty="0">
                          <a:solidFill>
                            <a:schemeClr val="tx1"/>
                          </a:solidFill>
                          <a:latin typeface="Calibri" panose="020F0502020204030204" pitchFamily="34" charset="0"/>
                          <a:cs typeface="Calibri" panose="020F0502020204030204" pitchFamily="34" charset="0"/>
                        </a:rPr>
                        <a:t>على المنظمة أن تراعي فصل الاختصاصات و المهام ، بحيث لا يقوم موظف بمهام متعارضة قد تؤدي إلى إيجاد فرصة لعمليات الاحتيال، وكذلك فصل اختصاص الوحدات التنظيمية ، بحيث لا تقوم نفس الوحدة بمهام متعارضة، ومن الأمثلة على ذلك :</a:t>
                      </a:r>
                    </a:p>
                    <a:p>
                      <a:pPr marL="285750" indent="-285750">
                        <a:buFont typeface="Wingdings" pitchFamily="2" charset="2"/>
                        <a:buChar char="§"/>
                      </a:pPr>
                      <a:endParaRPr lang="ar-SA" sz="1800" b="0" i="0" dirty="0">
                        <a:solidFill>
                          <a:schemeClr val="tx1"/>
                        </a:solidFill>
                        <a:latin typeface="Calibri" panose="020F0502020204030204" pitchFamily="34" charset="0"/>
                        <a:cs typeface="Calibri" panose="020F0502020204030204" pitchFamily="34" charset="0"/>
                      </a:endParaRPr>
                    </a:p>
                    <a:p>
                      <a:r>
                        <a:rPr lang="ar-SA" sz="1800" b="0" i="0" dirty="0">
                          <a:solidFill>
                            <a:schemeClr val="tx1"/>
                          </a:solidFill>
                          <a:latin typeface="Calibri" panose="020F0502020204030204" pitchFamily="34" charset="0"/>
                          <a:cs typeface="Calibri" panose="020F0502020204030204" pitchFamily="34" charset="0"/>
                        </a:rPr>
                        <a:t>ـ فصل وظيفة ماسك الدفاتر المحاسبية وماسك حسابات البنوك عن وظيفة إجراء التسويات لحسابات البنوك .</a:t>
                      </a:r>
                      <a:endParaRPr lang="en-US" sz="1800" b="0" i="0" dirty="0">
                        <a:solidFill>
                          <a:schemeClr val="tx1"/>
                        </a:solidFill>
                        <a:latin typeface="Calibri" panose="020F0502020204030204" pitchFamily="34" charset="0"/>
                        <a:cs typeface="Calibri" panose="020F0502020204030204" pitchFamily="34" charset="0"/>
                      </a:endParaRPr>
                    </a:p>
                    <a:p>
                      <a:r>
                        <a:rPr lang="ar-SA" sz="1800" b="0" i="0" dirty="0">
                          <a:solidFill>
                            <a:schemeClr val="tx1"/>
                          </a:solidFill>
                          <a:latin typeface="Calibri" panose="020F0502020204030204" pitchFamily="34" charset="0"/>
                          <a:cs typeface="Calibri" panose="020F0502020204030204" pitchFamily="34" charset="0"/>
                        </a:rPr>
                        <a:t>ـ فصل وظيفة الشراء عن وظيفة استلام المشتريات . </a:t>
                      </a:r>
                      <a:endParaRPr lang="en-US" sz="1800" b="0" i="0" dirty="0">
                        <a:solidFill>
                          <a:schemeClr val="tx1"/>
                        </a:solidFill>
                        <a:latin typeface="Calibri" panose="020F0502020204030204" pitchFamily="34" charset="0"/>
                        <a:cs typeface="Calibri" panose="020F0502020204030204" pitchFamily="34" charset="0"/>
                      </a:endParaRPr>
                    </a:p>
                    <a:p>
                      <a:r>
                        <a:rPr lang="ar-SA" sz="1800" b="0" i="0" dirty="0">
                          <a:solidFill>
                            <a:schemeClr val="tx1"/>
                          </a:solidFill>
                          <a:latin typeface="Calibri" panose="020F0502020204030204" pitchFamily="34" charset="0"/>
                          <a:cs typeface="Calibri" panose="020F0502020204030204" pitchFamily="34" charset="0"/>
                        </a:rPr>
                        <a:t>ـ فصل وظيفة محلل النظم / مبرمج الحاسب الآلي عن وظيفة مستخدم الحاسب الآلي .</a:t>
                      </a:r>
                      <a:endParaRPr lang="en-US" sz="1800" b="0" i="0" dirty="0">
                        <a:solidFill>
                          <a:schemeClr val="tx1"/>
                        </a:solidFill>
                        <a:latin typeface="Calibri" panose="020F0502020204030204" pitchFamily="34" charset="0"/>
                        <a:cs typeface="Calibri" panose="020F0502020204030204" pitchFamily="34" charset="0"/>
                      </a:endParaRPr>
                    </a:p>
                  </a:txBody>
                  <a:tcPr>
                    <a:solidFill>
                      <a:srgbClr val="3D4B4D">
                        <a:alpha val="10980"/>
                      </a:srgbClr>
                    </a:solidFill>
                  </a:tcPr>
                </a:tc>
                <a:extLst>
                  <a:ext uri="{0D108BD9-81ED-4DB2-BD59-A6C34878D82A}">
                    <a16:rowId xmlns:a16="http://schemas.microsoft.com/office/drawing/2014/main" val="1893497555"/>
                  </a:ext>
                </a:extLst>
              </a:tr>
              <a:tr h="129428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800" b="0" i="0" dirty="0">
                          <a:solidFill>
                            <a:schemeClr val="bg1"/>
                          </a:solidFill>
                          <a:latin typeface="Calibri" panose="020F0502020204030204" pitchFamily="34" charset="0"/>
                          <a:cs typeface="Calibri" panose="020F0502020204030204" pitchFamily="34" charset="0"/>
                        </a:rPr>
                        <a:t>تفويض الصلاحيات</a:t>
                      </a:r>
                    </a:p>
                  </a:txBody>
                  <a:tcPr anchor="ctr">
                    <a:solidFill>
                      <a:srgbClr val="3D4B4D"/>
                    </a:solidFill>
                  </a:tcPr>
                </a:tc>
                <a:tc>
                  <a:txBody>
                    <a:bodyPr/>
                    <a:lstStyle/>
                    <a:p>
                      <a:pPr marL="0" indent="0" algn="r" defTabSz="914400" rtl="1" eaLnBrk="1" latinLnBrk="0" hangingPunct="1">
                        <a:lnSpc>
                          <a:spcPct val="90000"/>
                        </a:lnSpc>
                        <a:spcBef>
                          <a:spcPts val="1000"/>
                        </a:spcBef>
                        <a:buFont typeface="Arial" panose="020B0604020202020204" pitchFamily="34" charset="0"/>
                        <a:buNone/>
                      </a:pPr>
                      <a:r>
                        <a:rPr lang="ar-SA" sz="1800" b="0" i="0" dirty="0">
                          <a:latin typeface="Calibri" panose="020F0502020204030204" pitchFamily="34" charset="0"/>
                          <a:cs typeface="Calibri" panose="020F0502020204030204" pitchFamily="34" charset="0"/>
                        </a:rPr>
                        <a:t>كل عمل إداري أو مالي على مستوى الجهة لابد وأن يتم بموجب قرار أو اعتماد صاحب الصلاحية المخول وفق النظام بالترخيص بتنفيذ العمل. وهناك مجموعة من الاهداف الرقابية من تفويض الصلاحيات من ابرزها انه لا يتيح للأفراد باتخاذ قرارات تحقق مصالحهم الذاتية او ارتكاب المخالفات</a:t>
                      </a:r>
                      <a:endParaRPr lang="ar-SA" b="0" i="0" dirty="0">
                        <a:latin typeface="Calibri" panose="020F0502020204030204" pitchFamily="34" charset="0"/>
                        <a:cs typeface="Calibri" panose="020F0502020204030204" pitchFamily="34" charset="0"/>
                      </a:endParaRPr>
                    </a:p>
                  </a:txBody>
                  <a:tcPr anchor="ctr">
                    <a:solidFill>
                      <a:srgbClr val="3D4B4D">
                        <a:alpha val="10980"/>
                      </a:srgbClr>
                    </a:solidFill>
                  </a:tcPr>
                </a:tc>
                <a:extLst>
                  <a:ext uri="{0D108BD9-81ED-4DB2-BD59-A6C34878D82A}">
                    <a16:rowId xmlns:a16="http://schemas.microsoft.com/office/drawing/2014/main" val="3707289848"/>
                  </a:ext>
                </a:extLst>
              </a:tr>
              <a:tr h="129428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800" b="0" i="0" dirty="0">
                          <a:solidFill>
                            <a:schemeClr val="bg1"/>
                          </a:solidFill>
                          <a:latin typeface="Calibri" panose="020F0502020204030204" pitchFamily="34" charset="0"/>
                          <a:cs typeface="Calibri" panose="020F0502020204030204" pitchFamily="34" charset="0"/>
                        </a:rPr>
                        <a:t>دليل للإجراءات</a:t>
                      </a:r>
                    </a:p>
                  </a:txBody>
                  <a:tcPr anchor="ctr">
                    <a:solidFill>
                      <a:srgbClr val="3D4B4D"/>
                    </a:solidFill>
                  </a:tcPr>
                </a:tc>
                <a:tc>
                  <a:txBody>
                    <a:bodyPr/>
                    <a:lstStyle/>
                    <a:p>
                      <a:pPr marL="0" indent="0" algn="r" defTabSz="914400" rtl="1" eaLnBrk="1" latinLnBrk="0" hangingPunct="1">
                        <a:lnSpc>
                          <a:spcPct val="90000"/>
                        </a:lnSpc>
                        <a:spcBef>
                          <a:spcPts val="1000"/>
                        </a:spcBef>
                        <a:buFont typeface="Arial" panose="020B0604020202020204" pitchFamily="34" charset="0"/>
                        <a:buNone/>
                      </a:pPr>
                      <a:r>
                        <a:rPr lang="ar-SA" sz="1800" b="0" i="0" dirty="0">
                          <a:latin typeface="Calibri" panose="020F0502020204030204" pitchFamily="34" charset="0"/>
                          <a:cs typeface="Calibri" panose="020F0502020204030204" pitchFamily="34" charset="0"/>
                        </a:rPr>
                        <a:t>يوفر إطاراً مرجعياً لتسيير الاعمال بما يضمن تدعيماً شاملاً لنظم الرقابة الداخلية.</a:t>
                      </a:r>
                      <a:endParaRPr lang="ar-SA" b="0" i="0" dirty="0">
                        <a:latin typeface="Calibri" panose="020F0502020204030204" pitchFamily="34" charset="0"/>
                        <a:cs typeface="Calibri" panose="020F0502020204030204" pitchFamily="34" charset="0"/>
                      </a:endParaRPr>
                    </a:p>
                  </a:txBody>
                  <a:tcPr anchor="ctr">
                    <a:solidFill>
                      <a:srgbClr val="3D4B4D">
                        <a:alpha val="10980"/>
                      </a:srgbClr>
                    </a:solidFill>
                  </a:tcPr>
                </a:tc>
                <a:extLst>
                  <a:ext uri="{0D108BD9-81ED-4DB2-BD59-A6C34878D82A}">
                    <a16:rowId xmlns:a16="http://schemas.microsoft.com/office/drawing/2014/main" val="2695808025"/>
                  </a:ext>
                </a:extLst>
              </a:tr>
            </a:tbl>
          </a:graphicData>
        </a:graphic>
      </p:graphicFrame>
      <p:pic>
        <p:nvPicPr>
          <p:cNvPr id="16" name="صورة 15">
            <a:extLst>
              <a:ext uri="{FF2B5EF4-FFF2-40B4-BE49-F238E27FC236}">
                <a16:creationId xmlns:a16="http://schemas.microsoft.com/office/drawing/2014/main" id="{8B324A6E-9622-064E-9DC7-DE9EF1734D97}"/>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93977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D5544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0" name="Google Shape;1019;p29">
            <a:extLst>
              <a:ext uri="{FF2B5EF4-FFF2-40B4-BE49-F238E27FC236}">
                <a16:creationId xmlns:a16="http://schemas.microsoft.com/office/drawing/2014/main" id="{2A908DF9-EF1B-C947-95FD-246E0BE7DC76}"/>
              </a:ext>
            </a:extLst>
          </p:cNvPr>
          <p:cNvGrpSpPr/>
          <p:nvPr/>
        </p:nvGrpSpPr>
        <p:grpSpPr>
          <a:xfrm>
            <a:off x="0" y="261892"/>
            <a:ext cx="1668025" cy="1482693"/>
            <a:chOff x="4787513" y="3131250"/>
            <a:chExt cx="1245400" cy="1107025"/>
          </a:xfrm>
        </p:grpSpPr>
        <p:sp>
          <p:nvSpPr>
            <p:cNvPr id="11" name="Google Shape;1020;p29">
              <a:extLst>
                <a:ext uri="{FF2B5EF4-FFF2-40B4-BE49-F238E27FC236}">
                  <a16:creationId xmlns:a16="http://schemas.microsoft.com/office/drawing/2014/main" id="{9F312BAF-A7D0-2543-B97A-123868C1DA96}"/>
                </a:ext>
              </a:extLst>
            </p:cNvPr>
            <p:cNvSpPr/>
            <p:nvPr/>
          </p:nvSpPr>
          <p:spPr>
            <a:xfrm>
              <a:off x="4787513" y="3131250"/>
              <a:ext cx="1245400" cy="1107025"/>
            </a:xfrm>
            <a:custGeom>
              <a:avLst/>
              <a:gdLst/>
              <a:ahLst/>
              <a:cxnLst/>
              <a:rect l="l" t="t" r="r" b="b"/>
              <a:pathLst>
                <a:path w="49816" h="44281" extrusionOk="0">
                  <a:moveTo>
                    <a:pt x="15562" y="1"/>
                  </a:moveTo>
                  <a:cubicBezTo>
                    <a:pt x="13431" y="1"/>
                    <a:pt x="11466" y="1144"/>
                    <a:pt x="10406" y="2989"/>
                  </a:cubicBezTo>
                  <a:lnTo>
                    <a:pt x="1060" y="19158"/>
                  </a:lnTo>
                  <a:cubicBezTo>
                    <a:pt x="0" y="21004"/>
                    <a:pt x="0" y="23278"/>
                    <a:pt x="1060" y="25123"/>
                  </a:cubicBezTo>
                  <a:lnTo>
                    <a:pt x="10406" y="41304"/>
                  </a:lnTo>
                  <a:cubicBezTo>
                    <a:pt x="11466" y="43149"/>
                    <a:pt x="13431" y="44280"/>
                    <a:pt x="15562" y="44280"/>
                  </a:cubicBezTo>
                  <a:lnTo>
                    <a:pt x="34243" y="44280"/>
                  </a:lnTo>
                  <a:cubicBezTo>
                    <a:pt x="36374" y="44280"/>
                    <a:pt x="38338" y="43149"/>
                    <a:pt x="39410" y="41304"/>
                  </a:cubicBezTo>
                  <a:lnTo>
                    <a:pt x="48744" y="25123"/>
                  </a:lnTo>
                  <a:cubicBezTo>
                    <a:pt x="49816" y="23278"/>
                    <a:pt x="49816" y="21004"/>
                    <a:pt x="48744" y="19158"/>
                  </a:cubicBezTo>
                  <a:lnTo>
                    <a:pt x="39410" y="2989"/>
                  </a:lnTo>
                  <a:cubicBezTo>
                    <a:pt x="38338" y="1144"/>
                    <a:pt x="36374" y="1"/>
                    <a:pt x="34243"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الأنشطة الرقابية</a:t>
              </a:r>
              <a:endParaRPr sz="2800" b="1" dirty="0">
                <a:latin typeface="Calibri" panose="020F0502020204030204" pitchFamily="34" charset="0"/>
                <a:cs typeface="Calibri" panose="020F0502020204030204" pitchFamily="34" charset="0"/>
              </a:endParaRPr>
            </a:p>
          </p:txBody>
        </p:sp>
        <p:sp>
          <p:nvSpPr>
            <p:cNvPr id="12" name="Google Shape;1021;p29">
              <a:extLst>
                <a:ext uri="{FF2B5EF4-FFF2-40B4-BE49-F238E27FC236}">
                  <a16:creationId xmlns:a16="http://schemas.microsoft.com/office/drawing/2014/main" id="{ABF90F36-E77A-0B4D-B952-CE1F6FCB8C06}"/>
                </a:ext>
              </a:extLst>
            </p:cNvPr>
            <p:cNvSpPr/>
            <p:nvPr/>
          </p:nvSpPr>
          <p:spPr>
            <a:xfrm>
              <a:off x="4889013" y="3221450"/>
              <a:ext cx="1042400" cy="926625"/>
            </a:xfrm>
            <a:custGeom>
              <a:avLst/>
              <a:gdLst/>
              <a:ahLst/>
              <a:cxnLst/>
              <a:rect l="l" t="t" r="r" b="b"/>
              <a:pathLst>
                <a:path w="41696" h="37065" fill="none" extrusionOk="0">
                  <a:moveTo>
                    <a:pt x="28659" y="1"/>
                  </a:moveTo>
                  <a:lnTo>
                    <a:pt x="13026" y="1"/>
                  </a:lnTo>
                  <a:cubicBezTo>
                    <a:pt x="11240" y="1"/>
                    <a:pt x="9597" y="953"/>
                    <a:pt x="8704" y="2501"/>
                  </a:cubicBezTo>
                  <a:lnTo>
                    <a:pt x="881" y="16038"/>
                  </a:lnTo>
                  <a:cubicBezTo>
                    <a:pt x="0" y="17586"/>
                    <a:pt x="0" y="19491"/>
                    <a:pt x="881" y="21027"/>
                  </a:cubicBezTo>
                  <a:lnTo>
                    <a:pt x="8704" y="34576"/>
                  </a:lnTo>
                  <a:cubicBezTo>
                    <a:pt x="9597" y="36112"/>
                    <a:pt x="11240" y="37065"/>
                    <a:pt x="13026" y="37065"/>
                  </a:cubicBezTo>
                  <a:lnTo>
                    <a:pt x="28659" y="37065"/>
                  </a:lnTo>
                  <a:cubicBezTo>
                    <a:pt x="30445" y="37065"/>
                    <a:pt x="32088" y="36112"/>
                    <a:pt x="32981" y="34576"/>
                  </a:cubicBezTo>
                  <a:lnTo>
                    <a:pt x="40803" y="21027"/>
                  </a:lnTo>
                  <a:cubicBezTo>
                    <a:pt x="41696" y="19491"/>
                    <a:pt x="41696" y="17586"/>
                    <a:pt x="40803" y="16038"/>
                  </a:cubicBezTo>
                  <a:lnTo>
                    <a:pt x="32981" y="2501"/>
                  </a:lnTo>
                  <a:cubicBezTo>
                    <a:pt x="32088" y="953"/>
                    <a:pt x="30445"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2;p29">
              <a:extLst>
                <a:ext uri="{FF2B5EF4-FFF2-40B4-BE49-F238E27FC236}">
                  <a16:creationId xmlns:a16="http://schemas.microsoft.com/office/drawing/2014/main" id="{CB8EBCB8-D1B2-AC48-BDB4-65B83D860A9D}"/>
                </a:ext>
              </a:extLst>
            </p:cNvPr>
            <p:cNvSpPr/>
            <p:nvPr/>
          </p:nvSpPr>
          <p:spPr>
            <a:xfrm>
              <a:off x="4907763" y="3238125"/>
              <a:ext cx="1004900" cy="893275"/>
            </a:xfrm>
            <a:custGeom>
              <a:avLst/>
              <a:gdLst/>
              <a:ahLst/>
              <a:cxnLst/>
              <a:rect l="l" t="t" r="r" b="b"/>
              <a:pathLst>
                <a:path w="40196" h="35731" fill="none" extrusionOk="0">
                  <a:moveTo>
                    <a:pt x="27635" y="0"/>
                  </a:moveTo>
                  <a:lnTo>
                    <a:pt x="12561" y="0"/>
                  </a:lnTo>
                  <a:cubicBezTo>
                    <a:pt x="10835" y="0"/>
                    <a:pt x="9252" y="917"/>
                    <a:pt x="8394" y="2405"/>
                  </a:cubicBezTo>
                  <a:lnTo>
                    <a:pt x="858" y="15466"/>
                  </a:lnTo>
                  <a:cubicBezTo>
                    <a:pt x="0" y="16955"/>
                    <a:pt x="0" y="18788"/>
                    <a:pt x="858" y="20277"/>
                  </a:cubicBezTo>
                  <a:lnTo>
                    <a:pt x="8394" y="33326"/>
                  </a:lnTo>
                  <a:cubicBezTo>
                    <a:pt x="9252" y="34814"/>
                    <a:pt x="10835" y="35731"/>
                    <a:pt x="12561" y="35731"/>
                  </a:cubicBezTo>
                  <a:lnTo>
                    <a:pt x="27635" y="35731"/>
                  </a:lnTo>
                  <a:cubicBezTo>
                    <a:pt x="29349" y="35731"/>
                    <a:pt x="30933" y="34814"/>
                    <a:pt x="31802" y="33326"/>
                  </a:cubicBezTo>
                  <a:lnTo>
                    <a:pt x="39339" y="20277"/>
                  </a:lnTo>
                  <a:cubicBezTo>
                    <a:pt x="40196" y="18788"/>
                    <a:pt x="40196" y="16955"/>
                    <a:pt x="39339" y="15466"/>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3;p29">
              <a:extLst>
                <a:ext uri="{FF2B5EF4-FFF2-40B4-BE49-F238E27FC236}">
                  <a16:creationId xmlns:a16="http://schemas.microsoft.com/office/drawing/2014/main" id="{D4AB326C-E4A6-E140-886F-8BD152283D11}"/>
                </a:ext>
              </a:extLst>
            </p:cNvPr>
            <p:cNvSpPr/>
            <p:nvPr/>
          </p:nvSpPr>
          <p:spPr>
            <a:xfrm>
              <a:off x="4967288" y="31857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16"/>
                    <a:pt x="882" y="12240"/>
                    <a:pt x="2299" y="12240"/>
                  </a:cubicBezTo>
                  <a:cubicBezTo>
                    <a:pt x="2941" y="12240"/>
                    <a:pt x="3549" y="11883"/>
                    <a:pt x="3882" y="11324"/>
                  </a:cubicBezTo>
                  <a:lnTo>
                    <a:pt x="6501" y="6775"/>
                  </a:lnTo>
                  <a:cubicBezTo>
                    <a:pt x="7621" y="4847"/>
                    <a:pt x="9669" y="3656"/>
                    <a:pt x="11895" y="3656"/>
                  </a:cubicBezTo>
                  <a:lnTo>
                    <a:pt x="23539" y="3656"/>
                  </a:lnTo>
                  <a:cubicBezTo>
                    <a:pt x="25754" y="3656"/>
                    <a:pt x="27814" y="4847"/>
                    <a:pt x="28921" y="6775"/>
                  </a:cubicBezTo>
                  <a:lnTo>
                    <a:pt x="31552" y="11324"/>
                  </a:lnTo>
                  <a:cubicBezTo>
                    <a:pt x="31874" y="11883"/>
                    <a:pt x="32481" y="12240"/>
                    <a:pt x="33136" y="12240"/>
                  </a:cubicBezTo>
                  <a:cubicBezTo>
                    <a:pt x="34541" y="12240"/>
                    <a:pt x="35422" y="10716"/>
                    <a:pt x="34719" y="9490"/>
                  </a:cubicBezTo>
                  <a:lnTo>
                    <a:pt x="31326" y="3608"/>
                  </a:lnTo>
                  <a:cubicBezTo>
                    <a:pt x="30028" y="1370"/>
                    <a:pt x="27659" y="1"/>
                    <a:pt x="25075" y="1"/>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24;p29">
              <a:extLst>
                <a:ext uri="{FF2B5EF4-FFF2-40B4-BE49-F238E27FC236}">
                  <a16:creationId xmlns:a16="http://schemas.microsoft.com/office/drawing/2014/main" id="{82C2E478-567D-DC4B-A683-C49FD11D04A5}"/>
                </a:ext>
              </a:extLst>
            </p:cNvPr>
            <p:cNvSpPr/>
            <p:nvPr/>
          </p:nvSpPr>
          <p:spPr>
            <a:xfrm>
              <a:off x="4951213" y="3850100"/>
              <a:ext cx="917700" cy="334000"/>
            </a:xfrm>
            <a:custGeom>
              <a:avLst/>
              <a:gdLst/>
              <a:ahLst/>
              <a:cxnLst/>
              <a:rect l="l" t="t" r="r" b="b"/>
              <a:pathLst>
                <a:path w="36708" h="13360" extrusionOk="0">
                  <a:moveTo>
                    <a:pt x="2287" y="0"/>
                  </a:moveTo>
                  <a:cubicBezTo>
                    <a:pt x="882" y="0"/>
                    <a:pt x="1" y="1524"/>
                    <a:pt x="703" y="2751"/>
                  </a:cubicBezTo>
                  <a:lnTo>
                    <a:pt x="4751" y="9752"/>
                  </a:lnTo>
                  <a:cubicBezTo>
                    <a:pt x="6037" y="11978"/>
                    <a:pt x="8418" y="13359"/>
                    <a:pt x="10990" y="13359"/>
                  </a:cubicBezTo>
                  <a:lnTo>
                    <a:pt x="25718" y="13359"/>
                  </a:lnTo>
                  <a:cubicBezTo>
                    <a:pt x="28302" y="13359"/>
                    <a:pt x="30671" y="11978"/>
                    <a:pt x="31957" y="9752"/>
                  </a:cubicBezTo>
                  <a:lnTo>
                    <a:pt x="36005" y="2751"/>
                  </a:lnTo>
                  <a:cubicBezTo>
                    <a:pt x="36708" y="1524"/>
                    <a:pt x="35827" y="0"/>
                    <a:pt x="34422" y="0"/>
                  </a:cubicBezTo>
                  <a:cubicBezTo>
                    <a:pt x="33767" y="0"/>
                    <a:pt x="33160" y="346"/>
                    <a:pt x="32838" y="917"/>
                  </a:cubicBezTo>
                  <a:lnTo>
                    <a:pt x="29564" y="6585"/>
                  </a:lnTo>
                  <a:cubicBezTo>
                    <a:pt x="28457" y="8513"/>
                    <a:pt x="26397" y="9692"/>
                    <a:pt x="24182" y="9692"/>
                  </a:cubicBezTo>
                  <a:lnTo>
                    <a:pt x="12538" y="9692"/>
                  </a:lnTo>
                  <a:cubicBezTo>
                    <a:pt x="10312" y="9692"/>
                    <a:pt x="8264" y="8513"/>
                    <a:pt x="7144" y="6585"/>
                  </a:cubicBezTo>
                  <a:lnTo>
                    <a:pt x="3870" y="917"/>
                  </a:lnTo>
                  <a:cubicBezTo>
                    <a:pt x="3549" y="346"/>
                    <a:pt x="2942" y="0"/>
                    <a:pt x="2287" y="0"/>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aphicFrame>
        <p:nvGraphicFramePr>
          <p:cNvPr id="4" name="جدول 4">
            <a:extLst>
              <a:ext uri="{FF2B5EF4-FFF2-40B4-BE49-F238E27FC236}">
                <a16:creationId xmlns:a16="http://schemas.microsoft.com/office/drawing/2014/main" id="{14078480-1C58-854D-A52F-72C30B6C8DED}"/>
              </a:ext>
            </a:extLst>
          </p:cNvPr>
          <p:cNvGraphicFramePr>
            <a:graphicFrameLocks noGrp="1"/>
          </p:cNvGraphicFramePr>
          <p:nvPr>
            <p:extLst>
              <p:ext uri="{D42A27DB-BD31-4B8C-83A1-F6EECF244321}">
                <p14:modId xmlns:p14="http://schemas.microsoft.com/office/powerpoint/2010/main" val="1636570899"/>
              </p:ext>
            </p:extLst>
          </p:nvPr>
        </p:nvGraphicFramePr>
        <p:xfrm>
          <a:off x="657225" y="1744585"/>
          <a:ext cx="11077118" cy="4273147"/>
        </p:xfrm>
        <a:graphic>
          <a:graphicData uri="http://schemas.openxmlformats.org/drawingml/2006/table">
            <a:tbl>
              <a:tblPr rtl="1" firstRow="1" bandRow="1">
                <a:tableStyleId>{5C22544A-7EE6-4342-B048-85BDC9FD1C3A}</a:tableStyleId>
              </a:tblPr>
              <a:tblGrid>
                <a:gridCol w="1237146">
                  <a:extLst>
                    <a:ext uri="{9D8B030D-6E8A-4147-A177-3AD203B41FA5}">
                      <a16:colId xmlns:a16="http://schemas.microsoft.com/office/drawing/2014/main" val="518065131"/>
                    </a:ext>
                  </a:extLst>
                </a:gridCol>
                <a:gridCol w="9839972">
                  <a:extLst>
                    <a:ext uri="{9D8B030D-6E8A-4147-A177-3AD203B41FA5}">
                      <a16:colId xmlns:a16="http://schemas.microsoft.com/office/drawing/2014/main" val="464796637"/>
                    </a:ext>
                  </a:extLst>
                </a:gridCol>
              </a:tblGrid>
              <a:tr h="792673">
                <a:tc>
                  <a:txBody>
                    <a:bodyPr/>
                    <a:lstStyle/>
                    <a:p>
                      <a:pPr marL="0" indent="0" algn="ctr" defTabSz="914400" rtl="1" eaLnBrk="1" latinLnBrk="0" hangingPunct="1">
                        <a:lnSpc>
                          <a:spcPct val="90000"/>
                        </a:lnSpc>
                        <a:spcBef>
                          <a:spcPts val="1000"/>
                        </a:spcBef>
                        <a:buFont typeface="Arial" panose="020B0604020202020204" pitchFamily="34" charset="0"/>
                        <a:buNone/>
                      </a:pPr>
                      <a:r>
                        <a:rPr lang="ar-SA" sz="2000" b="0" i="0" dirty="0">
                          <a:solidFill>
                            <a:schemeClr val="bg1"/>
                          </a:solidFill>
                          <a:latin typeface="Calibri" panose="020F0502020204030204" pitchFamily="34" charset="0"/>
                          <a:cs typeface="Calibri" panose="020F0502020204030204" pitchFamily="34" charset="0"/>
                        </a:rPr>
                        <a:t>الرقابة المزدوجة</a:t>
                      </a:r>
                    </a:p>
                  </a:txBody>
                  <a:tcPr anchor="ctr">
                    <a:solidFill>
                      <a:srgbClr val="3D4B4D"/>
                    </a:solidFill>
                  </a:tcPr>
                </a:tc>
                <a:tc>
                  <a:txBody>
                    <a:bodyPr/>
                    <a:lstStyle/>
                    <a:p>
                      <a:pPr marL="0" indent="0" algn="r" defTabSz="914400" rtl="1" eaLnBrk="1" latinLnBrk="0" hangingPunct="1">
                        <a:lnSpc>
                          <a:spcPct val="90000"/>
                        </a:lnSpc>
                        <a:spcBef>
                          <a:spcPts val="1000"/>
                        </a:spcBef>
                        <a:buFont typeface="Arial" panose="020B0604020202020204" pitchFamily="34" charset="0"/>
                        <a:buNone/>
                      </a:pPr>
                      <a:r>
                        <a:rPr lang="ar-SA" sz="1800" b="0" i="0" dirty="0">
                          <a:solidFill>
                            <a:schemeClr val="tx1"/>
                          </a:solidFill>
                          <a:latin typeface="Calibri" panose="020F0502020204030204" pitchFamily="34" charset="0"/>
                          <a:cs typeface="Calibri" panose="020F0502020204030204" pitchFamily="34" charset="0"/>
                        </a:rPr>
                        <a:t>تكون بتطبيق نفس الاجراء من أكثر من موظف، فمثلا وسائل الدفع توقع من أكثر من مسؤول لحمايتها، كذلك إعداد مستندات الصرف توقع من عدة موظفين لضمان تدقيقها والتأكد من صحتها.</a:t>
                      </a:r>
                    </a:p>
                  </a:txBody>
                  <a:tcPr anchor="ctr">
                    <a:solidFill>
                      <a:srgbClr val="3D4B4D">
                        <a:alpha val="10980"/>
                      </a:srgbClr>
                    </a:solidFill>
                  </a:tcPr>
                </a:tc>
                <a:extLst>
                  <a:ext uri="{0D108BD9-81ED-4DB2-BD59-A6C34878D82A}">
                    <a16:rowId xmlns:a16="http://schemas.microsoft.com/office/drawing/2014/main" val="1893497555"/>
                  </a:ext>
                </a:extLst>
              </a:tr>
              <a:tr h="1160158">
                <a:tc>
                  <a:txBody>
                    <a:bodyPr/>
                    <a:lstStyle/>
                    <a:p>
                      <a:pPr marL="0" indent="0" algn="ctr" defTabSz="914400" rtl="1" eaLnBrk="1" latinLnBrk="0" hangingPunct="1">
                        <a:lnSpc>
                          <a:spcPct val="90000"/>
                        </a:lnSpc>
                        <a:spcBef>
                          <a:spcPts val="1000"/>
                        </a:spcBef>
                        <a:buFont typeface="Arial" panose="020B0604020202020204" pitchFamily="34" charset="0"/>
                        <a:buNone/>
                      </a:pPr>
                      <a:r>
                        <a:rPr lang="ar-SA" sz="1800" b="0" i="0" dirty="0">
                          <a:solidFill>
                            <a:schemeClr val="bg1"/>
                          </a:solidFill>
                          <a:latin typeface="Calibri" panose="020F0502020204030204" pitchFamily="34" charset="0"/>
                          <a:cs typeface="Calibri" panose="020F0502020204030204" pitchFamily="34" charset="0"/>
                        </a:rPr>
                        <a:t>تدوير المهام بين الموظفين</a:t>
                      </a:r>
                    </a:p>
                  </a:txBody>
                  <a:tcPr anchor="ctr">
                    <a:solidFill>
                      <a:srgbClr val="3D4B4D"/>
                    </a:solidFill>
                  </a:tcPr>
                </a:tc>
                <a:tc>
                  <a:txBody>
                    <a:bodyPr/>
                    <a:lstStyle/>
                    <a:p>
                      <a:pPr marL="0" indent="0" algn="r" defTabSz="914400" rtl="1" eaLnBrk="1" latinLnBrk="0" hangingPunct="1">
                        <a:lnSpc>
                          <a:spcPct val="90000"/>
                        </a:lnSpc>
                        <a:spcBef>
                          <a:spcPts val="1000"/>
                        </a:spcBef>
                        <a:buFont typeface="Arial" panose="020B0604020202020204" pitchFamily="34" charset="0"/>
                        <a:buNone/>
                      </a:pPr>
                      <a:r>
                        <a:rPr lang="ar-SA" sz="1800" b="0" i="0" dirty="0">
                          <a:solidFill>
                            <a:schemeClr val="tx1"/>
                          </a:solidFill>
                          <a:latin typeface="Calibri" panose="020F0502020204030204" pitchFamily="34" charset="0"/>
                          <a:cs typeface="Calibri" panose="020F0502020204030204" pitchFamily="34" charset="0"/>
                        </a:rPr>
                        <a:t>تدوير المهام بين الموظفين يكسبهم المهارات المتعددة ويزيد من خبرتهم، وفي نفس الوقت يظهر أي انحرافات كانت موجودة وكانت تغطي من قبل مقترفيها.</a:t>
                      </a:r>
                    </a:p>
                  </a:txBody>
                  <a:tcPr anchor="ctr">
                    <a:solidFill>
                      <a:srgbClr val="3D4B4D">
                        <a:alpha val="10980"/>
                      </a:srgbClr>
                    </a:solidFill>
                  </a:tcPr>
                </a:tc>
                <a:extLst>
                  <a:ext uri="{0D108BD9-81ED-4DB2-BD59-A6C34878D82A}">
                    <a16:rowId xmlns:a16="http://schemas.microsoft.com/office/drawing/2014/main" val="3707289848"/>
                  </a:ext>
                </a:extLst>
              </a:tr>
              <a:tr h="1160158">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800" b="0" i="0" dirty="0">
                          <a:solidFill>
                            <a:schemeClr val="bg1"/>
                          </a:solidFill>
                          <a:latin typeface="Calibri" panose="020F0502020204030204" pitchFamily="34" charset="0"/>
                          <a:cs typeface="Calibri" panose="020F0502020204030204" pitchFamily="34" charset="0"/>
                        </a:rPr>
                        <a:t>الاجازات الالزامية</a:t>
                      </a:r>
                      <a:endParaRPr lang="ar-SA" b="0" i="0" dirty="0">
                        <a:solidFill>
                          <a:schemeClr val="bg1"/>
                        </a:solidFill>
                        <a:latin typeface="Calibri" panose="020F0502020204030204" pitchFamily="34" charset="0"/>
                        <a:cs typeface="Calibri" panose="020F0502020204030204" pitchFamily="34" charset="0"/>
                      </a:endParaRPr>
                    </a:p>
                  </a:txBody>
                  <a:tcPr anchor="ctr">
                    <a:solidFill>
                      <a:srgbClr val="3D4B4D"/>
                    </a:solidFill>
                  </a:tcPr>
                </a:tc>
                <a:tc>
                  <a:txBody>
                    <a:bodyPr/>
                    <a:lstStyle/>
                    <a:p>
                      <a:r>
                        <a:rPr lang="ar-SA" sz="1800" b="0" i="0" dirty="0">
                          <a:solidFill>
                            <a:schemeClr val="tx1"/>
                          </a:solidFill>
                          <a:latin typeface="Calibri" panose="020F0502020204030204" pitchFamily="34" charset="0"/>
                          <a:cs typeface="Calibri" panose="020F0502020204030204" pitchFamily="34" charset="0"/>
                        </a:rPr>
                        <a:t>بعض الاخطاء والمخالفات تكتشف بعد اخذ الموظفين لإجازاتهم، وعند اكتشاف موظفين لم يحصلوا على إجازاتهم لفترة طويلة يعطي مؤشر بأن هناك ما يراد إخفاؤه.</a:t>
                      </a:r>
                    </a:p>
                  </a:txBody>
                  <a:tcPr anchor="ctr">
                    <a:solidFill>
                      <a:srgbClr val="3D4B4D">
                        <a:alpha val="10980"/>
                      </a:srgbClr>
                    </a:solidFill>
                  </a:tcPr>
                </a:tc>
                <a:extLst>
                  <a:ext uri="{0D108BD9-81ED-4DB2-BD59-A6C34878D82A}">
                    <a16:rowId xmlns:a16="http://schemas.microsoft.com/office/drawing/2014/main" val="2695808025"/>
                  </a:ext>
                </a:extLst>
              </a:tr>
              <a:tr h="1160158">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800" b="0" i="0" dirty="0">
                          <a:solidFill>
                            <a:schemeClr val="bg1"/>
                          </a:solidFill>
                          <a:latin typeface="Calibri" panose="020F0502020204030204" pitchFamily="34" charset="0"/>
                          <a:cs typeface="Calibri" panose="020F0502020204030204" pitchFamily="34" charset="0"/>
                        </a:rPr>
                        <a:t>الجرد الدوري</a:t>
                      </a:r>
                    </a:p>
                  </a:txBody>
                  <a:tcPr anchor="ctr">
                    <a:solidFill>
                      <a:srgbClr val="3D4B4D"/>
                    </a:solidFill>
                  </a:tcPr>
                </a:tc>
                <a:tc>
                  <a:txBody>
                    <a:bodyPr/>
                    <a:lstStyle/>
                    <a:p>
                      <a:pPr marL="0" indent="0" algn="r" defTabSz="914400" rtl="1" eaLnBrk="1" latinLnBrk="0" hangingPunct="1">
                        <a:lnSpc>
                          <a:spcPct val="90000"/>
                        </a:lnSpc>
                        <a:spcBef>
                          <a:spcPts val="1000"/>
                        </a:spcBef>
                        <a:buFont typeface="Arial" panose="020B0604020202020204" pitchFamily="34" charset="0"/>
                        <a:buNone/>
                      </a:pPr>
                      <a:r>
                        <a:rPr lang="ar-SA" sz="1800" b="0" i="0" dirty="0">
                          <a:latin typeface="Calibri" panose="020F0502020204030204" pitchFamily="34" charset="0"/>
                          <a:cs typeface="Calibri" panose="020F0502020204030204" pitchFamily="34" charset="0"/>
                        </a:rPr>
                        <a:t>إجراء الجرد من أدوات الضبط الداخلي سواء كان دوري او مفاجئ. ويتم ذلك على الصناديق والمستودعات والعهد التي لدى الموظفين.</a:t>
                      </a:r>
                    </a:p>
                  </a:txBody>
                  <a:tcPr anchor="ctr">
                    <a:solidFill>
                      <a:srgbClr val="3D4B4D">
                        <a:alpha val="10980"/>
                      </a:srgbClr>
                    </a:solidFill>
                  </a:tcPr>
                </a:tc>
                <a:extLst>
                  <a:ext uri="{0D108BD9-81ED-4DB2-BD59-A6C34878D82A}">
                    <a16:rowId xmlns:a16="http://schemas.microsoft.com/office/drawing/2014/main" val="3004324773"/>
                  </a:ext>
                </a:extLst>
              </a:tr>
            </a:tbl>
          </a:graphicData>
        </a:graphic>
      </p:graphicFrame>
    </p:spTree>
    <p:extLst>
      <p:ext uri="{BB962C8B-B14F-4D97-AF65-F5344CB8AC3E}">
        <p14:creationId xmlns:p14="http://schemas.microsoft.com/office/powerpoint/2010/main" val="2420697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D5544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0" name="Google Shape;1019;p29">
            <a:extLst>
              <a:ext uri="{FF2B5EF4-FFF2-40B4-BE49-F238E27FC236}">
                <a16:creationId xmlns:a16="http://schemas.microsoft.com/office/drawing/2014/main" id="{2A908DF9-EF1B-C947-95FD-246E0BE7DC76}"/>
              </a:ext>
            </a:extLst>
          </p:cNvPr>
          <p:cNvGrpSpPr/>
          <p:nvPr/>
        </p:nvGrpSpPr>
        <p:grpSpPr>
          <a:xfrm>
            <a:off x="0" y="261892"/>
            <a:ext cx="1668025" cy="1482693"/>
            <a:chOff x="4787513" y="3131250"/>
            <a:chExt cx="1245400" cy="1107025"/>
          </a:xfrm>
        </p:grpSpPr>
        <p:sp>
          <p:nvSpPr>
            <p:cNvPr id="11" name="Google Shape;1020;p29">
              <a:extLst>
                <a:ext uri="{FF2B5EF4-FFF2-40B4-BE49-F238E27FC236}">
                  <a16:creationId xmlns:a16="http://schemas.microsoft.com/office/drawing/2014/main" id="{9F312BAF-A7D0-2543-B97A-123868C1DA96}"/>
                </a:ext>
              </a:extLst>
            </p:cNvPr>
            <p:cNvSpPr/>
            <p:nvPr/>
          </p:nvSpPr>
          <p:spPr>
            <a:xfrm>
              <a:off x="4787513" y="3131250"/>
              <a:ext cx="1245400" cy="1107025"/>
            </a:xfrm>
            <a:custGeom>
              <a:avLst/>
              <a:gdLst/>
              <a:ahLst/>
              <a:cxnLst/>
              <a:rect l="l" t="t" r="r" b="b"/>
              <a:pathLst>
                <a:path w="49816" h="44281" extrusionOk="0">
                  <a:moveTo>
                    <a:pt x="15562" y="1"/>
                  </a:moveTo>
                  <a:cubicBezTo>
                    <a:pt x="13431" y="1"/>
                    <a:pt x="11466" y="1144"/>
                    <a:pt x="10406" y="2989"/>
                  </a:cubicBezTo>
                  <a:lnTo>
                    <a:pt x="1060" y="19158"/>
                  </a:lnTo>
                  <a:cubicBezTo>
                    <a:pt x="0" y="21004"/>
                    <a:pt x="0" y="23278"/>
                    <a:pt x="1060" y="25123"/>
                  </a:cubicBezTo>
                  <a:lnTo>
                    <a:pt x="10406" y="41304"/>
                  </a:lnTo>
                  <a:cubicBezTo>
                    <a:pt x="11466" y="43149"/>
                    <a:pt x="13431" y="44280"/>
                    <a:pt x="15562" y="44280"/>
                  </a:cubicBezTo>
                  <a:lnTo>
                    <a:pt x="34243" y="44280"/>
                  </a:lnTo>
                  <a:cubicBezTo>
                    <a:pt x="36374" y="44280"/>
                    <a:pt x="38338" y="43149"/>
                    <a:pt x="39410" y="41304"/>
                  </a:cubicBezTo>
                  <a:lnTo>
                    <a:pt x="48744" y="25123"/>
                  </a:lnTo>
                  <a:cubicBezTo>
                    <a:pt x="49816" y="23278"/>
                    <a:pt x="49816" y="21004"/>
                    <a:pt x="48744" y="19158"/>
                  </a:cubicBezTo>
                  <a:lnTo>
                    <a:pt x="39410" y="2989"/>
                  </a:lnTo>
                  <a:cubicBezTo>
                    <a:pt x="38338" y="1144"/>
                    <a:pt x="36374" y="1"/>
                    <a:pt x="34243"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الأنشطة الرقابية</a:t>
              </a:r>
              <a:endParaRPr sz="2800" b="1" dirty="0">
                <a:latin typeface="Calibri" panose="020F0502020204030204" pitchFamily="34" charset="0"/>
                <a:cs typeface="Calibri" panose="020F0502020204030204" pitchFamily="34" charset="0"/>
              </a:endParaRPr>
            </a:p>
          </p:txBody>
        </p:sp>
        <p:sp>
          <p:nvSpPr>
            <p:cNvPr id="12" name="Google Shape;1021;p29">
              <a:extLst>
                <a:ext uri="{FF2B5EF4-FFF2-40B4-BE49-F238E27FC236}">
                  <a16:creationId xmlns:a16="http://schemas.microsoft.com/office/drawing/2014/main" id="{ABF90F36-E77A-0B4D-B952-CE1F6FCB8C06}"/>
                </a:ext>
              </a:extLst>
            </p:cNvPr>
            <p:cNvSpPr/>
            <p:nvPr/>
          </p:nvSpPr>
          <p:spPr>
            <a:xfrm>
              <a:off x="4889013" y="3221450"/>
              <a:ext cx="1042400" cy="926625"/>
            </a:xfrm>
            <a:custGeom>
              <a:avLst/>
              <a:gdLst/>
              <a:ahLst/>
              <a:cxnLst/>
              <a:rect l="l" t="t" r="r" b="b"/>
              <a:pathLst>
                <a:path w="41696" h="37065" fill="none" extrusionOk="0">
                  <a:moveTo>
                    <a:pt x="28659" y="1"/>
                  </a:moveTo>
                  <a:lnTo>
                    <a:pt x="13026" y="1"/>
                  </a:lnTo>
                  <a:cubicBezTo>
                    <a:pt x="11240" y="1"/>
                    <a:pt x="9597" y="953"/>
                    <a:pt x="8704" y="2501"/>
                  </a:cubicBezTo>
                  <a:lnTo>
                    <a:pt x="881" y="16038"/>
                  </a:lnTo>
                  <a:cubicBezTo>
                    <a:pt x="0" y="17586"/>
                    <a:pt x="0" y="19491"/>
                    <a:pt x="881" y="21027"/>
                  </a:cubicBezTo>
                  <a:lnTo>
                    <a:pt x="8704" y="34576"/>
                  </a:lnTo>
                  <a:cubicBezTo>
                    <a:pt x="9597" y="36112"/>
                    <a:pt x="11240" y="37065"/>
                    <a:pt x="13026" y="37065"/>
                  </a:cubicBezTo>
                  <a:lnTo>
                    <a:pt x="28659" y="37065"/>
                  </a:lnTo>
                  <a:cubicBezTo>
                    <a:pt x="30445" y="37065"/>
                    <a:pt x="32088" y="36112"/>
                    <a:pt x="32981" y="34576"/>
                  </a:cubicBezTo>
                  <a:lnTo>
                    <a:pt x="40803" y="21027"/>
                  </a:lnTo>
                  <a:cubicBezTo>
                    <a:pt x="41696" y="19491"/>
                    <a:pt x="41696" y="17586"/>
                    <a:pt x="40803" y="16038"/>
                  </a:cubicBezTo>
                  <a:lnTo>
                    <a:pt x="32981" y="2501"/>
                  </a:lnTo>
                  <a:cubicBezTo>
                    <a:pt x="32088" y="953"/>
                    <a:pt x="30445"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2;p29">
              <a:extLst>
                <a:ext uri="{FF2B5EF4-FFF2-40B4-BE49-F238E27FC236}">
                  <a16:creationId xmlns:a16="http://schemas.microsoft.com/office/drawing/2014/main" id="{CB8EBCB8-D1B2-AC48-BDB4-65B83D860A9D}"/>
                </a:ext>
              </a:extLst>
            </p:cNvPr>
            <p:cNvSpPr/>
            <p:nvPr/>
          </p:nvSpPr>
          <p:spPr>
            <a:xfrm>
              <a:off x="4907763" y="3238125"/>
              <a:ext cx="1004900" cy="893275"/>
            </a:xfrm>
            <a:custGeom>
              <a:avLst/>
              <a:gdLst/>
              <a:ahLst/>
              <a:cxnLst/>
              <a:rect l="l" t="t" r="r" b="b"/>
              <a:pathLst>
                <a:path w="40196" h="35731" fill="none" extrusionOk="0">
                  <a:moveTo>
                    <a:pt x="27635" y="0"/>
                  </a:moveTo>
                  <a:lnTo>
                    <a:pt x="12561" y="0"/>
                  </a:lnTo>
                  <a:cubicBezTo>
                    <a:pt x="10835" y="0"/>
                    <a:pt x="9252" y="917"/>
                    <a:pt x="8394" y="2405"/>
                  </a:cubicBezTo>
                  <a:lnTo>
                    <a:pt x="858" y="15466"/>
                  </a:lnTo>
                  <a:cubicBezTo>
                    <a:pt x="0" y="16955"/>
                    <a:pt x="0" y="18788"/>
                    <a:pt x="858" y="20277"/>
                  </a:cubicBezTo>
                  <a:lnTo>
                    <a:pt x="8394" y="33326"/>
                  </a:lnTo>
                  <a:cubicBezTo>
                    <a:pt x="9252" y="34814"/>
                    <a:pt x="10835" y="35731"/>
                    <a:pt x="12561" y="35731"/>
                  </a:cubicBezTo>
                  <a:lnTo>
                    <a:pt x="27635" y="35731"/>
                  </a:lnTo>
                  <a:cubicBezTo>
                    <a:pt x="29349" y="35731"/>
                    <a:pt x="30933" y="34814"/>
                    <a:pt x="31802" y="33326"/>
                  </a:cubicBezTo>
                  <a:lnTo>
                    <a:pt x="39339" y="20277"/>
                  </a:lnTo>
                  <a:cubicBezTo>
                    <a:pt x="40196" y="18788"/>
                    <a:pt x="40196" y="16955"/>
                    <a:pt x="39339" y="15466"/>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3;p29">
              <a:extLst>
                <a:ext uri="{FF2B5EF4-FFF2-40B4-BE49-F238E27FC236}">
                  <a16:creationId xmlns:a16="http://schemas.microsoft.com/office/drawing/2014/main" id="{D4AB326C-E4A6-E140-886F-8BD152283D11}"/>
                </a:ext>
              </a:extLst>
            </p:cNvPr>
            <p:cNvSpPr/>
            <p:nvPr/>
          </p:nvSpPr>
          <p:spPr>
            <a:xfrm>
              <a:off x="4967288" y="31857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16"/>
                    <a:pt x="882" y="12240"/>
                    <a:pt x="2299" y="12240"/>
                  </a:cubicBezTo>
                  <a:cubicBezTo>
                    <a:pt x="2941" y="12240"/>
                    <a:pt x="3549" y="11883"/>
                    <a:pt x="3882" y="11324"/>
                  </a:cubicBezTo>
                  <a:lnTo>
                    <a:pt x="6501" y="6775"/>
                  </a:lnTo>
                  <a:cubicBezTo>
                    <a:pt x="7621" y="4847"/>
                    <a:pt x="9669" y="3656"/>
                    <a:pt x="11895" y="3656"/>
                  </a:cubicBezTo>
                  <a:lnTo>
                    <a:pt x="23539" y="3656"/>
                  </a:lnTo>
                  <a:cubicBezTo>
                    <a:pt x="25754" y="3656"/>
                    <a:pt x="27814" y="4847"/>
                    <a:pt x="28921" y="6775"/>
                  </a:cubicBezTo>
                  <a:lnTo>
                    <a:pt x="31552" y="11324"/>
                  </a:lnTo>
                  <a:cubicBezTo>
                    <a:pt x="31874" y="11883"/>
                    <a:pt x="32481" y="12240"/>
                    <a:pt x="33136" y="12240"/>
                  </a:cubicBezTo>
                  <a:cubicBezTo>
                    <a:pt x="34541" y="12240"/>
                    <a:pt x="35422" y="10716"/>
                    <a:pt x="34719" y="9490"/>
                  </a:cubicBezTo>
                  <a:lnTo>
                    <a:pt x="31326" y="3608"/>
                  </a:lnTo>
                  <a:cubicBezTo>
                    <a:pt x="30028" y="1370"/>
                    <a:pt x="27659" y="1"/>
                    <a:pt x="25075" y="1"/>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24;p29">
              <a:extLst>
                <a:ext uri="{FF2B5EF4-FFF2-40B4-BE49-F238E27FC236}">
                  <a16:creationId xmlns:a16="http://schemas.microsoft.com/office/drawing/2014/main" id="{82C2E478-567D-DC4B-A683-C49FD11D04A5}"/>
                </a:ext>
              </a:extLst>
            </p:cNvPr>
            <p:cNvSpPr/>
            <p:nvPr/>
          </p:nvSpPr>
          <p:spPr>
            <a:xfrm>
              <a:off x="4951213" y="3850100"/>
              <a:ext cx="917700" cy="334000"/>
            </a:xfrm>
            <a:custGeom>
              <a:avLst/>
              <a:gdLst/>
              <a:ahLst/>
              <a:cxnLst/>
              <a:rect l="l" t="t" r="r" b="b"/>
              <a:pathLst>
                <a:path w="36708" h="13360" extrusionOk="0">
                  <a:moveTo>
                    <a:pt x="2287" y="0"/>
                  </a:moveTo>
                  <a:cubicBezTo>
                    <a:pt x="882" y="0"/>
                    <a:pt x="1" y="1524"/>
                    <a:pt x="703" y="2751"/>
                  </a:cubicBezTo>
                  <a:lnTo>
                    <a:pt x="4751" y="9752"/>
                  </a:lnTo>
                  <a:cubicBezTo>
                    <a:pt x="6037" y="11978"/>
                    <a:pt x="8418" y="13359"/>
                    <a:pt x="10990" y="13359"/>
                  </a:cubicBezTo>
                  <a:lnTo>
                    <a:pt x="25718" y="13359"/>
                  </a:lnTo>
                  <a:cubicBezTo>
                    <a:pt x="28302" y="13359"/>
                    <a:pt x="30671" y="11978"/>
                    <a:pt x="31957" y="9752"/>
                  </a:cubicBezTo>
                  <a:lnTo>
                    <a:pt x="36005" y="2751"/>
                  </a:lnTo>
                  <a:cubicBezTo>
                    <a:pt x="36708" y="1524"/>
                    <a:pt x="35827" y="0"/>
                    <a:pt x="34422" y="0"/>
                  </a:cubicBezTo>
                  <a:cubicBezTo>
                    <a:pt x="33767" y="0"/>
                    <a:pt x="33160" y="346"/>
                    <a:pt x="32838" y="917"/>
                  </a:cubicBezTo>
                  <a:lnTo>
                    <a:pt x="29564" y="6585"/>
                  </a:lnTo>
                  <a:cubicBezTo>
                    <a:pt x="28457" y="8513"/>
                    <a:pt x="26397" y="9692"/>
                    <a:pt x="24182" y="9692"/>
                  </a:cubicBezTo>
                  <a:lnTo>
                    <a:pt x="12538" y="9692"/>
                  </a:lnTo>
                  <a:cubicBezTo>
                    <a:pt x="10312" y="9692"/>
                    <a:pt x="8264" y="8513"/>
                    <a:pt x="7144" y="6585"/>
                  </a:cubicBezTo>
                  <a:lnTo>
                    <a:pt x="3870" y="917"/>
                  </a:lnTo>
                  <a:cubicBezTo>
                    <a:pt x="3549" y="346"/>
                    <a:pt x="2942" y="0"/>
                    <a:pt x="2287" y="0"/>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aphicFrame>
        <p:nvGraphicFramePr>
          <p:cNvPr id="4" name="جدول 4">
            <a:extLst>
              <a:ext uri="{FF2B5EF4-FFF2-40B4-BE49-F238E27FC236}">
                <a16:creationId xmlns:a16="http://schemas.microsoft.com/office/drawing/2014/main" id="{14078480-1C58-854D-A52F-72C30B6C8DED}"/>
              </a:ext>
            </a:extLst>
          </p:cNvPr>
          <p:cNvGraphicFramePr>
            <a:graphicFrameLocks noGrp="1"/>
          </p:cNvGraphicFramePr>
          <p:nvPr>
            <p:extLst>
              <p:ext uri="{D42A27DB-BD31-4B8C-83A1-F6EECF244321}">
                <p14:modId xmlns:p14="http://schemas.microsoft.com/office/powerpoint/2010/main" val="1324649946"/>
              </p:ext>
            </p:extLst>
          </p:nvPr>
        </p:nvGraphicFramePr>
        <p:xfrm>
          <a:off x="657225" y="1744585"/>
          <a:ext cx="11077118" cy="4273147"/>
        </p:xfrm>
        <a:graphic>
          <a:graphicData uri="http://schemas.openxmlformats.org/drawingml/2006/table">
            <a:tbl>
              <a:tblPr rtl="1" firstRow="1" bandRow="1">
                <a:tableStyleId>{5C22544A-7EE6-4342-B048-85BDC9FD1C3A}</a:tableStyleId>
              </a:tblPr>
              <a:tblGrid>
                <a:gridCol w="1237146">
                  <a:extLst>
                    <a:ext uri="{9D8B030D-6E8A-4147-A177-3AD203B41FA5}">
                      <a16:colId xmlns:a16="http://schemas.microsoft.com/office/drawing/2014/main" val="518065131"/>
                    </a:ext>
                  </a:extLst>
                </a:gridCol>
                <a:gridCol w="9839972">
                  <a:extLst>
                    <a:ext uri="{9D8B030D-6E8A-4147-A177-3AD203B41FA5}">
                      <a16:colId xmlns:a16="http://schemas.microsoft.com/office/drawing/2014/main" val="464796637"/>
                    </a:ext>
                  </a:extLst>
                </a:gridCol>
              </a:tblGrid>
              <a:tr h="792673">
                <a:tc>
                  <a:txBody>
                    <a:bodyPr/>
                    <a:lstStyle/>
                    <a:p>
                      <a:pPr marL="0" indent="0" algn="ctr" defTabSz="914400" rtl="1" eaLnBrk="1" latinLnBrk="0" hangingPunct="1">
                        <a:lnSpc>
                          <a:spcPct val="90000"/>
                        </a:lnSpc>
                        <a:spcBef>
                          <a:spcPts val="1000"/>
                        </a:spcBef>
                        <a:buFont typeface="Arial" panose="020B0604020202020204" pitchFamily="34" charset="0"/>
                        <a:buNone/>
                      </a:pPr>
                      <a:r>
                        <a:rPr lang="ar-SA" sz="2000" b="0" i="0" dirty="0">
                          <a:solidFill>
                            <a:schemeClr val="bg1"/>
                          </a:solidFill>
                          <a:latin typeface="Calibri" panose="020F0502020204030204" pitchFamily="34" charset="0"/>
                          <a:cs typeface="Calibri" panose="020F0502020204030204" pitchFamily="34" charset="0"/>
                        </a:rPr>
                        <a:t>الرقابة الحدية</a:t>
                      </a:r>
                    </a:p>
                  </a:txBody>
                  <a:tcPr anchor="ctr">
                    <a:solidFill>
                      <a:srgbClr val="3D4B4D"/>
                    </a:solidFill>
                  </a:tcPr>
                </a:tc>
                <a:tc>
                  <a:txBody>
                    <a:bodyPr/>
                    <a:lstStyle/>
                    <a:p>
                      <a:pPr marL="0" indent="0" algn="r" defTabSz="914400" rtl="1" eaLnBrk="1" latinLnBrk="0" hangingPunct="1">
                        <a:lnSpc>
                          <a:spcPct val="90000"/>
                        </a:lnSpc>
                        <a:spcBef>
                          <a:spcPts val="1000"/>
                        </a:spcBef>
                        <a:buFont typeface="Arial" panose="020B0604020202020204" pitchFamily="34" charset="0"/>
                        <a:buNone/>
                      </a:pPr>
                      <a:r>
                        <a:rPr lang="ar-SA" sz="1800" b="0" i="0" dirty="0">
                          <a:solidFill>
                            <a:schemeClr val="tx1"/>
                          </a:solidFill>
                          <a:latin typeface="Calibri" panose="020F0502020204030204" pitchFamily="34" charset="0"/>
                          <a:cs typeface="Calibri" panose="020F0502020204030204" pitchFamily="34" charset="0"/>
                        </a:rPr>
                        <a:t>وهي وضع حدود لأنواع وسائل الدفع وحدود لصلاحيات التوقيع على الشيكات واعتماد المشتريات.</a:t>
                      </a:r>
                    </a:p>
                  </a:txBody>
                  <a:tcPr anchor="ctr">
                    <a:solidFill>
                      <a:srgbClr val="3D4B4D">
                        <a:alpha val="10980"/>
                      </a:srgbClr>
                    </a:solidFill>
                  </a:tcPr>
                </a:tc>
                <a:extLst>
                  <a:ext uri="{0D108BD9-81ED-4DB2-BD59-A6C34878D82A}">
                    <a16:rowId xmlns:a16="http://schemas.microsoft.com/office/drawing/2014/main" val="1893497555"/>
                  </a:ext>
                </a:extLst>
              </a:tr>
              <a:tr h="1160158">
                <a:tc>
                  <a:txBody>
                    <a:bodyPr/>
                    <a:lstStyle/>
                    <a:p>
                      <a:pPr marL="0" indent="0" algn="ctr" defTabSz="914400" rtl="1" eaLnBrk="1" latinLnBrk="0" hangingPunct="1">
                        <a:lnSpc>
                          <a:spcPct val="90000"/>
                        </a:lnSpc>
                        <a:spcBef>
                          <a:spcPts val="1000"/>
                        </a:spcBef>
                        <a:buFont typeface="Arial" panose="020B0604020202020204" pitchFamily="34" charset="0"/>
                        <a:buNone/>
                      </a:pPr>
                      <a:r>
                        <a:rPr lang="ar-SA" sz="1800" b="0" i="0" dirty="0">
                          <a:solidFill>
                            <a:schemeClr val="bg1"/>
                          </a:solidFill>
                          <a:latin typeface="Calibri" panose="020F0502020204030204" pitchFamily="34" charset="0"/>
                          <a:cs typeface="Calibri" panose="020F0502020204030204" pitchFamily="34" charset="0"/>
                        </a:rPr>
                        <a:t>المطابقات الدورية</a:t>
                      </a:r>
                    </a:p>
                  </a:txBody>
                  <a:tcPr anchor="ctr">
                    <a:solidFill>
                      <a:srgbClr val="3D4B4D"/>
                    </a:solidFill>
                  </a:tcPr>
                </a:tc>
                <a:tc>
                  <a:txBody>
                    <a:bodyPr/>
                    <a:lstStyle/>
                    <a:p>
                      <a:pPr marL="0" indent="0" algn="r" defTabSz="914400" rtl="1" eaLnBrk="1" latinLnBrk="0" hangingPunct="1">
                        <a:lnSpc>
                          <a:spcPct val="90000"/>
                        </a:lnSpc>
                        <a:spcBef>
                          <a:spcPts val="1000"/>
                        </a:spcBef>
                        <a:buFont typeface="Arial" panose="020B0604020202020204" pitchFamily="34" charset="0"/>
                        <a:buNone/>
                      </a:pPr>
                      <a:r>
                        <a:rPr lang="ar-SA" sz="1800" b="0" i="0" dirty="0">
                          <a:solidFill>
                            <a:schemeClr val="tx1"/>
                          </a:solidFill>
                          <a:latin typeface="Calibri" panose="020F0502020204030204" pitchFamily="34" charset="0"/>
                          <a:cs typeface="Calibri" panose="020F0502020204030204" pitchFamily="34" charset="0"/>
                        </a:rPr>
                        <a:t>وهي مطابقات بين الحسابات والكشوفات والأرصدة داخلة الجهة ومع الجهات الخارجية بهدف التأكد من صحة العمليات التي اجريت داخل الجهة.</a:t>
                      </a:r>
                    </a:p>
                  </a:txBody>
                  <a:tcPr anchor="ctr">
                    <a:solidFill>
                      <a:srgbClr val="3D4B4D">
                        <a:alpha val="10980"/>
                      </a:srgbClr>
                    </a:solidFill>
                  </a:tcPr>
                </a:tc>
                <a:extLst>
                  <a:ext uri="{0D108BD9-81ED-4DB2-BD59-A6C34878D82A}">
                    <a16:rowId xmlns:a16="http://schemas.microsoft.com/office/drawing/2014/main" val="3707289848"/>
                  </a:ext>
                </a:extLst>
              </a:tr>
              <a:tr h="1160158">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800" b="0" i="0" dirty="0">
                          <a:solidFill>
                            <a:schemeClr val="bg1"/>
                          </a:solidFill>
                          <a:latin typeface="Calibri" panose="020F0502020204030204" pitchFamily="34" charset="0"/>
                          <a:cs typeface="Calibri" panose="020F0502020204030204" pitchFamily="34" charset="0"/>
                        </a:rPr>
                        <a:t>الضوابط المادية</a:t>
                      </a:r>
                      <a:endParaRPr lang="ar-SA" b="0" i="0" dirty="0">
                        <a:solidFill>
                          <a:schemeClr val="bg1"/>
                        </a:solidFill>
                        <a:latin typeface="Calibri" panose="020F0502020204030204" pitchFamily="34" charset="0"/>
                        <a:cs typeface="Calibri" panose="020F0502020204030204" pitchFamily="34" charset="0"/>
                      </a:endParaRPr>
                    </a:p>
                  </a:txBody>
                  <a:tcPr anchor="ctr">
                    <a:solidFill>
                      <a:srgbClr val="3D4B4D"/>
                    </a:solidFill>
                  </a:tcPr>
                </a:tc>
                <a:tc>
                  <a:txBody>
                    <a:bodyPr/>
                    <a:lstStyle/>
                    <a:p>
                      <a:r>
                        <a:rPr lang="ar-SA" sz="1800" b="0" i="0" dirty="0">
                          <a:solidFill>
                            <a:schemeClr val="tx1"/>
                          </a:solidFill>
                          <a:latin typeface="Calibri" panose="020F0502020204030204" pitchFamily="34" charset="0"/>
                          <a:cs typeface="Calibri" panose="020F0502020204030204" pitchFamily="34" charset="0"/>
                        </a:rPr>
                        <a:t>وضع الأصول الهامه في أماكن آمنة ضمن ضوابط معينة للوصول إليها ، مثال ذلك يتم حفظ النقدية والأوراق المالية والاتفاقيات الهامه في خزائن حديديه تحت الرقابة الثنائية، بحيث يتم الوصول إليها من قبل المفوضين بالمفاتيح الخاصة بهذه الخزائن . أو حفظ المخزون السلعي في أماكن آمنة ضمن ظروف تخزين ملائمة، مع الأخذ بعين الاعتبار صلاحية الوصول اليه .</a:t>
                      </a:r>
                      <a:endParaRPr lang="en-US" sz="1800" b="0" i="0" dirty="0">
                        <a:solidFill>
                          <a:schemeClr val="tx1"/>
                        </a:solidFill>
                        <a:latin typeface="Calibri" panose="020F0502020204030204" pitchFamily="34" charset="0"/>
                        <a:cs typeface="Calibri" panose="020F0502020204030204" pitchFamily="34" charset="0"/>
                      </a:endParaRPr>
                    </a:p>
                  </a:txBody>
                  <a:tcPr anchor="ctr">
                    <a:solidFill>
                      <a:srgbClr val="3D4B4D">
                        <a:alpha val="10980"/>
                      </a:srgbClr>
                    </a:solidFill>
                  </a:tcPr>
                </a:tc>
                <a:extLst>
                  <a:ext uri="{0D108BD9-81ED-4DB2-BD59-A6C34878D82A}">
                    <a16:rowId xmlns:a16="http://schemas.microsoft.com/office/drawing/2014/main" val="2695808025"/>
                  </a:ext>
                </a:extLst>
              </a:tr>
              <a:tr h="1160158">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800" b="0" i="0" dirty="0">
                          <a:solidFill>
                            <a:schemeClr val="bg1"/>
                          </a:solidFill>
                          <a:latin typeface="Calibri" panose="020F0502020204030204" pitchFamily="34" charset="0"/>
                          <a:cs typeface="Calibri" panose="020F0502020204030204" pitchFamily="34" charset="0"/>
                        </a:rPr>
                        <a:t>الضوابط الإشرافية </a:t>
                      </a:r>
                      <a:endParaRPr lang="ar-SA" b="0" i="0" dirty="0">
                        <a:solidFill>
                          <a:schemeClr val="bg1"/>
                        </a:solidFill>
                        <a:latin typeface="Calibri" panose="020F0502020204030204" pitchFamily="34" charset="0"/>
                        <a:cs typeface="Calibri" panose="020F0502020204030204" pitchFamily="34" charset="0"/>
                      </a:endParaRPr>
                    </a:p>
                  </a:txBody>
                  <a:tcPr anchor="ctr">
                    <a:solidFill>
                      <a:srgbClr val="3D4B4D"/>
                    </a:solidFill>
                  </a:tcPr>
                </a:tc>
                <a:tc>
                  <a:txBody>
                    <a:bodyPr/>
                    <a:lstStyle/>
                    <a:p>
                      <a:pPr marL="0" indent="0" algn="r" defTabSz="914400" rtl="1" eaLnBrk="1" latinLnBrk="0" hangingPunct="1">
                        <a:lnSpc>
                          <a:spcPct val="90000"/>
                        </a:lnSpc>
                        <a:spcBef>
                          <a:spcPts val="1000"/>
                        </a:spcBef>
                        <a:buFont typeface="Arial" panose="020B0604020202020204" pitchFamily="34" charset="0"/>
                        <a:buNone/>
                      </a:pPr>
                      <a:r>
                        <a:rPr lang="ar-SA" sz="1800" b="0" i="0" dirty="0">
                          <a:solidFill>
                            <a:schemeClr val="tx1"/>
                          </a:solidFill>
                          <a:latin typeface="Calibri" panose="020F0502020204030204" pitchFamily="34" charset="0"/>
                          <a:cs typeface="Calibri" panose="020F0502020204030204" pitchFamily="34" charset="0"/>
                        </a:rPr>
                        <a:t>وهي ضرورة وجود وحدة تعمل على الرقابة على المعاملات من حيث التحقق و التأكد من الاعتماد والموافقة ....الخ.</a:t>
                      </a:r>
                    </a:p>
                  </a:txBody>
                  <a:tcPr anchor="ctr">
                    <a:solidFill>
                      <a:srgbClr val="3D4B4D">
                        <a:alpha val="10980"/>
                      </a:srgbClr>
                    </a:solidFill>
                  </a:tcPr>
                </a:tc>
                <a:extLst>
                  <a:ext uri="{0D108BD9-81ED-4DB2-BD59-A6C34878D82A}">
                    <a16:rowId xmlns:a16="http://schemas.microsoft.com/office/drawing/2014/main" val="3004324773"/>
                  </a:ext>
                </a:extLst>
              </a:tr>
            </a:tbl>
          </a:graphicData>
        </a:graphic>
      </p:graphicFrame>
    </p:spTree>
    <p:extLst>
      <p:ext uri="{BB962C8B-B14F-4D97-AF65-F5344CB8AC3E}">
        <p14:creationId xmlns:p14="http://schemas.microsoft.com/office/powerpoint/2010/main" val="293624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028824"/>
            <a:ext cx="10847386" cy="4386264"/>
          </a:xfrm>
        </p:spPr>
        <p:txBody>
          <a:bodyPr>
            <a:normAutofit/>
          </a:bodyPr>
          <a:lstStyle/>
          <a:p>
            <a:endParaRPr lang="ar-SA" sz="2800" dirty="0">
              <a:solidFill>
                <a:srgbClr val="C00000"/>
              </a:solidFill>
              <a:latin typeface="Calibri" panose="020F0502020204030204" pitchFamily="34" charset="0"/>
              <a:cs typeface="Calibri" panose="020F0502020204030204" pitchFamily="34" charset="0"/>
            </a:endParaRPr>
          </a:p>
          <a:p>
            <a:endParaRPr lang="en-US" sz="2800" dirty="0">
              <a:solidFill>
                <a:srgbClr val="C00000"/>
              </a:solidFill>
              <a:latin typeface="Calibri" panose="020F0502020204030204" pitchFamily="34" charset="0"/>
              <a:cs typeface="Calibri" panose="020F0502020204030204" pitchFamily="34" charset="0"/>
            </a:endParaRPr>
          </a:p>
          <a:p>
            <a:endParaRPr lang="en-US" sz="2800" dirty="0">
              <a:solidFill>
                <a:srgbClr val="C00000"/>
              </a:solidFill>
              <a:latin typeface="Calibri" panose="020F0502020204030204" pitchFamily="34" charset="0"/>
              <a:cs typeface="Calibri" panose="020F0502020204030204" pitchFamily="34" charset="0"/>
            </a:endParaRPr>
          </a:p>
          <a:p>
            <a:pPr algn="ctr"/>
            <a:r>
              <a:rPr lang="en-US" sz="4000" dirty="0">
                <a:solidFill>
                  <a:srgbClr val="C00000"/>
                </a:solidFill>
                <a:latin typeface="Calibri" panose="020F0502020204030204" pitchFamily="34" charset="0"/>
                <a:cs typeface="Calibri" panose="020F0502020204030204" pitchFamily="34" charset="0"/>
              </a:rPr>
              <a:t/>
            </a:r>
            <a:br>
              <a:rPr lang="en-US" sz="4000" dirty="0">
                <a:solidFill>
                  <a:srgbClr val="C00000"/>
                </a:solidFill>
                <a:latin typeface="Calibri" panose="020F0502020204030204" pitchFamily="34" charset="0"/>
                <a:cs typeface="Calibri" panose="020F0502020204030204" pitchFamily="34" charset="0"/>
              </a:rPr>
            </a:br>
            <a:r>
              <a:rPr lang="ar-SA" sz="4000" dirty="0">
                <a:solidFill>
                  <a:srgbClr val="C00000"/>
                </a:solidFill>
                <a:latin typeface="Calibri" panose="020F0502020204030204" pitchFamily="34" charset="0"/>
                <a:cs typeface="Calibri" panose="020F0502020204030204" pitchFamily="34" charset="0"/>
              </a:rPr>
              <a:t>ماهي العوامل التي ساعدت على تطور الرقابة الداخلية ...؟</a:t>
            </a:r>
          </a:p>
          <a:p>
            <a:pPr marL="0" indent="0" algn="r" defTabSz="914400" rtl="1" eaLnBrk="1" latinLnBrk="0" hangingPunct="1">
              <a:lnSpc>
                <a:spcPct val="90000"/>
              </a:lnSpc>
              <a:spcBef>
                <a:spcPts val="1000"/>
              </a:spcBef>
              <a:buFont typeface="Arial" panose="020B0604020202020204" pitchFamily="34" charset="0"/>
              <a:buNone/>
            </a:pPr>
            <a:endParaRPr lang="ar-SA" sz="2800" dirty="0">
              <a:latin typeface="Calibri" panose="020F0502020204030204" pitchFamily="34" charset="0"/>
              <a:cs typeface="Calibri" panose="020F0502020204030204" pitchFamily="34" charset="0"/>
            </a:endParaRPr>
          </a:p>
        </p:txBody>
      </p:sp>
      <p:pic>
        <p:nvPicPr>
          <p:cNvPr id="5" name="صورة 4">
            <a:extLst>
              <a:ext uri="{FF2B5EF4-FFF2-40B4-BE49-F238E27FC236}">
                <a16:creationId xmlns:a16="http://schemas.microsoft.com/office/drawing/2014/main" id="{52059466-712E-E84A-9ADB-C97BD217FB4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4761420" y="962315"/>
            <a:ext cx="2669159" cy="2669159"/>
          </a:xfrm>
          <a:prstGeom prst="rect">
            <a:avLst/>
          </a:prstGeom>
        </p:spPr>
      </p:pic>
      <p:pic>
        <p:nvPicPr>
          <p:cNvPr id="7" name="صورة 6">
            <a:extLst>
              <a:ext uri="{FF2B5EF4-FFF2-40B4-BE49-F238E27FC236}">
                <a16:creationId xmlns:a16="http://schemas.microsoft.com/office/drawing/2014/main" id="{1B597978-507F-0845-ACB8-5F4BD5FF1441}"/>
              </a:ext>
            </a:extLst>
          </p:cNvPr>
          <p:cNvPicPr>
            <a:picLocks noChangeAspect="1"/>
          </p:cNvPicPr>
          <p:nvPr/>
        </p:nvPicPr>
        <p:blipFill rotWithShape="1">
          <a:blip r:embed="rId4">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01110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D5544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0" name="Google Shape;1019;p29">
            <a:extLst>
              <a:ext uri="{FF2B5EF4-FFF2-40B4-BE49-F238E27FC236}">
                <a16:creationId xmlns:a16="http://schemas.microsoft.com/office/drawing/2014/main" id="{2A908DF9-EF1B-C947-95FD-246E0BE7DC76}"/>
              </a:ext>
            </a:extLst>
          </p:cNvPr>
          <p:cNvGrpSpPr/>
          <p:nvPr/>
        </p:nvGrpSpPr>
        <p:grpSpPr>
          <a:xfrm>
            <a:off x="0" y="261892"/>
            <a:ext cx="1668025" cy="1482693"/>
            <a:chOff x="4787513" y="3131250"/>
            <a:chExt cx="1245400" cy="1107025"/>
          </a:xfrm>
        </p:grpSpPr>
        <p:sp>
          <p:nvSpPr>
            <p:cNvPr id="11" name="Google Shape;1020;p29">
              <a:extLst>
                <a:ext uri="{FF2B5EF4-FFF2-40B4-BE49-F238E27FC236}">
                  <a16:creationId xmlns:a16="http://schemas.microsoft.com/office/drawing/2014/main" id="{9F312BAF-A7D0-2543-B97A-123868C1DA96}"/>
                </a:ext>
              </a:extLst>
            </p:cNvPr>
            <p:cNvSpPr/>
            <p:nvPr/>
          </p:nvSpPr>
          <p:spPr>
            <a:xfrm>
              <a:off x="4787513" y="3131250"/>
              <a:ext cx="1245400" cy="1107025"/>
            </a:xfrm>
            <a:custGeom>
              <a:avLst/>
              <a:gdLst/>
              <a:ahLst/>
              <a:cxnLst/>
              <a:rect l="l" t="t" r="r" b="b"/>
              <a:pathLst>
                <a:path w="49816" h="44281" extrusionOk="0">
                  <a:moveTo>
                    <a:pt x="15562" y="1"/>
                  </a:moveTo>
                  <a:cubicBezTo>
                    <a:pt x="13431" y="1"/>
                    <a:pt x="11466" y="1144"/>
                    <a:pt x="10406" y="2989"/>
                  </a:cubicBezTo>
                  <a:lnTo>
                    <a:pt x="1060" y="19158"/>
                  </a:lnTo>
                  <a:cubicBezTo>
                    <a:pt x="0" y="21004"/>
                    <a:pt x="0" y="23278"/>
                    <a:pt x="1060" y="25123"/>
                  </a:cubicBezTo>
                  <a:lnTo>
                    <a:pt x="10406" y="41304"/>
                  </a:lnTo>
                  <a:cubicBezTo>
                    <a:pt x="11466" y="43149"/>
                    <a:pt x="13431" y="44280"/>
                    <a:pt x="15562" y="44280"/>
                  </a:cubicBezTo>
                  <a:lnTo>
                    <a:pt x="34243" y="44280"/>
                  </a:lnTo>
                  <a:cubicBezTo>
                    <a:pt x="36374" y="44280"/>
                    <a:pt x="38338" y="43149"/>
                    <a:pt x="39410" y="41304"/>
                  </a:cubicBezTo>
                  <a:lnTo>
                    <a:pt x="48744" y="25123"/>
                  </a:lnTo>
                  <a:cubicBezTo>
                    <a:pt x="49816" y="23278"/>
                    <a:pt x="49816" y="21004"/>
                    <a:pt x="48744" y="19158"/>
                  </a:cubicBezTo>
                  <a:lnTo>
                    <a:pt x="39410" y="2989"/>
                  </a:lnTo>
                  <a:cubicBezTo>
                    <a:pt x="38338" y="1144"/>
                    <a:pt x="36374" y="1"/>
                    <a:pt x="34243"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الأنشطة الرقابية</a:t>
              </a:r>
              <a:endParaRPr sz="2800" b="1" dirty="0">
                <a:latin typeface="Calibri" panose="020F0502020204030204" pitchFamily="34" charset="0"/>
                <a:cs typeface="Calibri" panose="020F0502020204030204" pitchFamily="34" charset="0"/>
              </a:endParaRPr>
            </a:p>
          </p:txBody>
        </p:sp>
        <p:sp>
          <p:nvSpPr>
            <p:cNvPr id="12" name="Google Shape;1021;p29">
              <a:extLst>
                <a:ext uri="{FF2B5EF4-FFF2-40B4-BE49-F238E27FC236}">
                  <a16:creationId xmlns:a16="http://schemas.microsoft.com/office/drawing/2014/main" id="{ABF90F36-E77A-0B4D-B952-CE1F6FCB8C06}"/>
                </a:ext>
              </a:extLst>
            </p:cNvPr>
            <p:cNvSpPr/>
            <p:nvPr/>
          </p:nvSpPr>
          <p:spPr>
            <a:xfrm>
              <a:off x="4889013" y="3221450"/>
              <a:ext cx="1042400" cy="926625"/>
            </a:xfrm>
            <a:custGeom>
              <a:avLst/>
              <a:gdLst/>
              <a:ahLst/>
              <a:cxnLst/>
              <a:rect l="l" t="t" r="r" b="b"/>
              <a:pathLst>
                <a:path w="41696" h="37065" fill="none" extrusionOk="0">
                  <a:moveTo>
                    <a:pt x="28659" y="1"/>
                  </a:moveTo>
                  <a:lnTo>
                    <a:pt x="13026" y="1"/>
                  </a:lnTo>
                  <a:cubicBezTo>
                    <a:pt x="11240" y="1"/>
                    <a:pt x="9597" y="953"/>
                    <a:pt x="8704" y="2501"/>
                  </a:cubicBezTo>
                  <a:lnTo>
                    <a:pt x="881" y="16038"/>
                  </a:lnTo>
                  <a:cubicBezTo>
                    <a:pt x="0" y="17586"/>
                    <a:pt x="0" y="19491"/>
                    <a:pt x="881" y="21027"/>
                  </a:cubicBezTo>
                  <a:lnTo>
                    <a:pt x="8704" y="34576"/>
                  </a:lnTo>
                  <a:cubicBezTo>
                    <a:pt x="9597" y="36112"/>
                    <a:pt x="11240" y="37065"/>
                    <a:pt x="13026" y="37065"/>
                  </a:cubicBezTo>
                  <a:lnTo>
                    <a:pt x="28659" y="37065"/>
                  </a:lnTo>
                  <a:cubicBezTo>
                    <a:pt x="30445" y="37065"/>
                    <a:pt x="32088" y="36112"/>
                    <a:pt x="32981" y="34576"/>
                  </a:cubicBezTo>
                  <a:lnTo>
                    <a:pt x="40803" y="21027"/>
                  </a:lnTo>
                  <a:cubicBezTo>
                    <a:pt x="41696" y="19491"/>
                    <a:pt x="41696" y="17586"/>
                    <a:pt x="40803" y="16038"/>
                  </a:cubicBezTo>
                  <a:lnTo>
                    <a:pt x="32981" y="2501"/>
                  </a:lnTo>
                  <a:cubicBezTo>
                    <a:pt x="32088" y="953"/>
                    <a:pt x="30445"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2;p29">
              <a:extLst>
                <a:ext uri="{FF2B5EF4-FFF2-40B4-BE49-F238E27FC236}">
                  <a16:creationId xmlns:a16="http://schemas.microsoft.com/office/drawing/2014/main" id="{CB8EBCB8-D1B2-AC48-BDB4-65B83D860A9D}"/>
                </a:ext>
              </a:extLst>
            </p:cNvPr>
            <p:cNvSpPr/>
            <p:nvPr/>
          </p:nvSpPr>
          <p:spPr>
            <a:xfrm>
              <a:off x="4907763" y="3238125"/>
              <a:ext cx="1004900" cy="893275"/>
            </a:xfrm>
            <a:custGeom>
              <a:avLst/>
              <a:gdLst/>
              <a:ahLst/>
              <a:cxnLst/>
              <a:rect l="l" t="t" r="r" b="b"/>
              <a:pathLst>
                <a:path w="40196" h="35731" fill="none" extrusionOk="0">
                  <a:moveTo>
                    <a:pt x="27635" y="0"/>
                  </a:moveTo>
                  <a:lnTo>
                    <a:pt x="12561" y="0"/>
                  </a:lnTo>
                  <a:cubicBezTo>
                    <a:pt x="10835" y="0"/>
                    <a:pt x="9252" y="917"/>
                    <a:pt x="8394" y="2405"/>
                  </a:cubicBezTo>
                  <a:lnTo>
                    <a:pt x="858" y="15466"/>
                  </a:lnTo>
                  <a:cubicBezTo>
                    <a:pt x="0" y="16955"/>
                    <a:pt x="0" y="18788"/>
                    <a:pt x="858" y="20277"/>
                  </a:cubicBezTo>
                  <a:lnTo>
                    <a:pt x="8394" y="33326"/>
                  </a:lnTo>
                  <a:cubicBezTo>
                    <a:pt x="9252" y="34814"/>
                    <a:pt x="10835" y="35731"/>
                    <a:pt x="12561" y="35731"/>
                  </a:cubicBezTo>
                  <a:lnTo>
                    <a:pt x="27635" y="35731"/>
                  </a:lnTo>
                  <a:cubicBezTo>
                    <a:pt x="29349" y="35731"/>
                    <a:pt x="30933" y="34814"/>
                    <a:pt x="31802" y="33326"/>
                  </a:cubicBezTo>
                  <a:lnTo>
                    <a:pt x="39339" y="20277"/>
                  </a:lnTo>
                  <a:cubicBezTo>
                    <a:pt x="40196" y="18788"/>
                    <a:pt x="40196" y="16955"/>
                    <a:pt x="39339" y="15466"/>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3;p29">
              <a:extLst>
                <a:ext uri="{FF2B5EF4-FFF2-40B4-BE49-F238E27FC236}">
                  <a16:creationId xmlns:a16="http://schemas.microsoft.com/office/drawing/2014/main" id="{D4AB326C-E4A6-E140-886F-8BD152283D11}"/>
                </a:ext>
              </a:extLst>
            </p:cNvPr>
            <p:cNvSpPr/>
            <p:nvPr/>
          </p:nvSpPr>
          <p:spPr>
            <a:xfrm>
              <a:off x="4967288" y="31857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16"/>
                    <a:pt x="882" y="12240"/>
                    <a:pt x="2299" y="12240"/>
                  </a:cubicBezTo>
                  <a:cubicBezTo>
                    <a:pt x="2941" y="12240"/>
                    <a:pt x="3549" y="11883"/>
                    <a:pt x="3882" y="11324"/>
                  </a:cubicBezTo>
                  <a:lnTo>
                    <a:pt x="6501" y="6775"/>
                  </a:lnTo>
                  <a:cubicBezTo>
                    <a:pt x="7621" y="4847"/>
                    <a:pt x="9669" y="3656"/>
                    <a:pt x="11895" y="3656"/>
                  </a:cubicBezTo>
                  <a:lnTo>
                    <a:pt x="23539" y="3656"/>
                  </a:lnTo>
                  <a:cubicBezTo>
                    <a:pt x="25754" y="3656"/>
                    <a:pt x="27814" y="4847"/>
                    <a:pt x="28921" y="6775"/>
                  </a:cubicBezTo>
                  <a:lnTo>
                    <a:pt x="31552" y="11324"/>
                  </a:lnTo>
                  <a:cubicBezTo>
                    <a:pt x="31874" y="11883"/>
                    <a:pt x="32481" y="12240"/>
                    <a:pt x="33136" y="12240"/>
                  </a:cubicBezTo>
                  <a:cubicBezTo>
                    <a:pt x="34541" y="12240"/>
                    <a:pt x="35422" y="10716"/>
                    <a:pt x="34719" y="9490"/>
                  </a:cubicBezTo>
                  <a:lnTo>
                    <a:pt x="31326" y="3608"/>
                  </a:lnTo>
                  <a:cubicBezTo>
                    <a:pt x="30028" y="1370"/>
                    <a:pt x="27659" y="1"/>
                    <a:pt x="25075" y="1"/>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24;p29">
              <a:extLst>
                <a:ext uri="{FF2B5EF4-FFF2-40B4-BE49-F238E27FC236}">
                  <a16:creationId xmlns:a16="http://schemas.microsoft.com/office/drawing/2014/main" id="{82C2E478-567D-DC4B-A683-C49FD11D04A5}"/>
                </a:ext>
              </a:extLst>
            </p:cNvPr>
            <p:cNvSpPr/>
            <p:nvPr/>
          </p:nvSpPr>
          <p:spPr>
            <a:xfrm>
              <a:off x="4951213" y="3850100"/>
              <a:ext cx="917700" cy="334000"/>
            </a:xfrm>
            <a:custGeom>
              <a:avLst/>
              <a:gdLst/>
              <a:ahLst/>
              <a:cxnLst/>
              <a:rect l="l" t="t" r="r" b="b"/>
              <a:pathLst>
                <a:path w="36708" h="13360" extrusionOk="0">
                  <a:moveTo>
                    <a:pt x="2287" y="0"/>
                  </a:moveTo>
                  <a:cubicBezTo>
                    <a:pt x="882" y="0"/>
                    <a:pt x="1" y="1524"/>
                    <a:pt x="703" y="2751"/>
                  </a:cubicBezTo>
                  <a:lnTo>
                    <a:pt x="4751" y="9752"/>
                  </a:lnTo>
                  <a:cubicBezTo>
                    <a:pt x="6037" y="11978"/>
                    <a:pt x="8418" y="13359"/>
                    <a:pt x="10990" y="13359"/>
                  </a:cubicBezTo>
                  <a:lnTo>
                    <a:pt x="25718" y="13359"/>
                  </a:lnTo>
                  <a:cubicBezTo>
                    <a:pt x="28302" y="13359"/>
                    <a:pt x="30671" y="11978"/>
                    <a:pt x="31957" y="9752"/>
                  </a:cubicBezTo>
                  <a:lnTo>
                    <a:pt x="36005" y="2751"/>
                  </a:lnTo>
                  <a:cubicBezTo>
                    <a:pt x="36708" y="1524"/>
                    <a:pt x="35827" y="0"/>
                    <a:pt x="34422" y="0"/>
                  </a:cubicBezTo>
                  <a:cubicBezTo>
                    <a:pt x="33767" y="0"/>
                    <a:pt x="33160" y="346"/>
                    <a:pt x="32838" y="917"/>
                  </a:cubicBezTo>
                  <a:lnTo>
                    <a:pt x="29564" y="6585"/>
                  </a:lnTo>
                  <a:cubicBezTo>
                    <a:pt x="28457" y="8513"/>
                    <a:pt x="26397" y="9692"/>
                    <a:pt x="24182" y="9692"/>
                  </a:cubicBezTo>
                  <a:lnTo>
                    <a:pt x="12538" y="9692"/>
                  </a:lnTo>
                  <a:cubicBezTo>
                    <a:pt x="10312" y="9692"/>
                    <a:pt x="8264" y="8513"/>
                    <a:pt x="7144" y="6585"/>
                  </a:cubicBezTo>
                  <a:lnTo>
                    <a:pt x="3870" y="917"/>
                  </a:lnTo>
                  <a:cubicBezTo>
                    <a:pt x="3549" y="346"/>
                    <a:pt x="2942" y="0"/>
                    <a:pt x="2287" y="0"/>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pSp>
        <p:nvGrpSpPr>
          <p:cNvPr id="4" name="مجموعة 3">
            <a:extLst>
              <a:ext uri="{FF2B5EF4-FFF2-40B4-BE49-F238E27FC236}">
                <a16:creationId xmlns:a16="http://schemas.microsoft.com/office/drawing/2014/main" id="{0B0E74C8-DC82-CA44-8DA7-69CB0D1094FC}"/>
              </a:ext>
            </a:extLst>
          </p:cNvPr>
          <p:cNvGrpSpPr/>
          <p:nvPr/>
        </p:nvGrpSpPr>
        <p:grpSpPr>
          <a:xfrm>
            <a:off x="1050828" y="2064647"/>
            <a:ext cx="10090344" cy="4166143"/>
            <a:chOff x="1071563" y="2357004"/>
            <a:chExt cx="10090344" cy="4166143"/>
          </a:xfrm>
        </p:grpSpPr>
        <p:grpSp>
          <p:nvGrpSpPr>
            <p:cNvPr id="60" name="Google Shape;945;p26">
              <a:extLst>
                <a:ext uri="{FF2B5EF4-FFF2-40B4-BE49-F238E27FC236}">
                  <a16:creationId xmlns:a16="http://schemas.microsoft.com/office/drawing/2014/main" id="{8ADCC5A9-B4C4-0C4A-8B60-F7A430CC4A57}"/>
                </a:ext>
              </a:extLst>
            </p:cNvPr>
            <p:cNvGrpSpPr/>
            <p:nvPr/>
          </p:nvGrpSpPr>
          <p:grpSpPr>
            <a:xfrm>
              <a:off x="1308368" y="3948019"/>
              <a:ext cx="9694468" cy="890862"/>
              <a:chOff x="460200" y="2572575"/>
              <a:chExt cx="8257900" cy="758850"/>
            </a:xfrm>
          </p:grpSpPr>
          <p:sp>
            <p:nvSpPr>
              <p:cNvPr id="180" name="Google Shape;946;p26">
                <a:extLst>
                  <a:ext uri="{FF2B5EF4-FFF2-40B4-BE49-F238E27FC236}">
                    <a16:creationId xmlns:a16="http://schemas.microsoft.com/office/drawing/2014/main" id="{7A593B45-84BE-8548-A25C-BAA368ACCE85}"/>
                  </a:ext>
                </a:extLst>
              </p:cNvPr>
              <p:cNvSpPr/>
              <p:nvPr/>
            </p:nvSpPr>
            <p:spPr>
              <a:xfrm>
                <a:off x="460200" y="2572575"/>
                <a:ext cx="8257900" cy="682650"/>
              </a:xfrm>
              <a:custGeom>
                <a:avLst/>
                <a:gdLst/>
                <a:ahLst/>
                <a:cxnLst/>
                <a:rect l="l" t="t" r="r" b="b"/>
                <a:pathLst>
                  <a:path w="330316" h="27306" extrusionOk="0">
                    <a:moveTo>
                      <a:pt x="0" y="0"/>
                    </a:moveTo>
                    <a:cubicBezTo>
                      <a:pt x="6803" y="4549"/>
                      <a:pt x="23671" y="26596"/>
                      <a:pt x="40816" y="27291"/>
                    </a:cubicBezTo>
                    <a:cubicBezTo>
                      <a:pt x="57961" y="27986"/>
                      <a:pt x="82188" y="4287"/>
                      <a:pt x="102869" y="4169"/>
                    </a:cubicBezTo>
                    <a:cubicBezTo>
                      <a:pt x="123550" y="4051"/>
                      <a:pt x="144222" y="26504"/>
                      <a:pt x="164903" y="26583"/>
                    </a:cubicBezTo>
                    <a:cubicBezTo>
                      <a:pt x="185584" y="26662"/>
                      <a:pt x="206252" y="4602"/>
                      <a:pt x="226956" y="4641"/>
                    </a:cubicBezTo>
                    <a:cubicBezTo>
                      <a:pt x="247661" y="4680"/>
                      <a:pt x="271903" y="27514"/>
                      <a:pt x="289130" y="26819"/>
                    </a:cubicBezTo>
                    <a:cubicBezTo>
                      <a:pt x="306357" y="26124"/>
                      <a:pt x="323452" y="4863"/>
                      <a:pt x="330316" y="472"/>
                    </a:cubicBezTo>
                  </a:path>
                </a:pathLst>
              </a:custGeom>
              <a:noFill/>
              <a:ln w="9525" cap="rnd" cmpd="sng">
                <a:solidFill>
                  <a:schemeClr val="dk1"/>
                </a:solidFill>
                <a:prstDash val="dash"/>
                <a:round/>
                <a:headEnd type="none" w="med" len="med"/>
                <a:tailEnd type="none" w="med" len="med"/>
              </a:ln>
            </p:spPr>
          </p:sp>
          <p:sp>
            <p:nvSpPr>
              <p:cNvPr id="181" name="Google Shape;947;p26">
                <a:extLst>
                  <a:ext uri="{FF2B5EF4-FFF2-40B4-BE49-F238E27FC236}">
                    <a16:creationId xmlns:a16="http://schemas.microsoft.com/office/drawing/2014/main" id="{FFD37C6B-C7B7-4A41-9A41-4D3DA9471770}"/>
                  </a:ext>
                </a:extLst>
              </p:cNvPr>
              <p:cNvSpPr/>
              <p:nvPr/>
            </p:nvSpPr>
            <p:spPr>
              <a:xfrm>
                <a:off x="460200" y="2648775"/>
                <a:ext cx="8257900" cy="682650"/>
              </a:xfrm>
              <a:custGeom>
                <a:avLst/>
                <a:gdLst/>
                <a:ahLst/>
                <a:cxnLst/>
                <a:rect l="l" t="t" r="r" b="b"/>
                <a:pathLst>
                  <a:path w="330316" h="27306" extrusionOk="0">
                    <a:moveTo>
                      <a:pt x="0" y="0"/>
                    </a:moveTo>
                    <a:cubicBezTo>
                      <a:pt x="6803" y="4549"/>
                      <a:pt x="23671" y="26596"/>
                      <a:pt x="40816" y="27291"/>
                    </a:cubicBezTo>
                    <a:cubicBezTo>
                      <a:pt x="57961" y="27986"/>
                      <a:pt x="82188" y="4287"/>
                      <a:pt x="102869" y="4169"/>
                    </a:cubicBezTo>
                    <a:cubicBezTo>
                      <a:pt x="123550" y="4051"/>
                      <a:pt x="144222" y="26504"/>
                      <a:pt x="164903" y="26583"/>
                    </a:cubicBezTo>
                    <a:cubicBezTo>
                      <a:pt x="185584" y="26662"/>
                      <a:pt x="206252" y="4602"/>
                      <a:pt x="226956" y="4641"/>
                    </a:cubicBezTo>
                    <a:cubicBezTo>
                      <a:pt x="247661" y="4680"/>
                      <a:pt x="271903" y="27514"/>
                      <a:pt x="289130" y="26819"/>
                    </a:cubicBezTo>
                    <a:cubicBezTo>
                      <a:pt x="306357" y="26124"/>
                      <a:pt x="323452" y="4863"/>
                      <a:pt x="330316" y="472"/>
                    </a:cubicBezTo>
                  </a:path>
                </a:pathLst>
              </a:custGeom>
              <a:noFill/>
              <a:ln w="9525" cap="rnd" cmpd="sng">
                <a:solidFill>
                  <a:srgbClr val="D9D9D9"/>
                </a:solidFill>
                <a:prstDash val="dash"/>
                <a:round/>
                <a:headEnd type="none" w="med" len="med"/>
                <a:tailEnd type="none" w="med" len="med"/>
              </a:ln>
            </p:spPr>
          </p:sp>
        </p:grpSp>
        <p:sp>
          <p:nvSpPr>
            <p:cNvPr id="152" name="Google Shape;950;p26">
              <a:extLst>
                <a:ext uri="{FF2B5EF4-FFF2-40B4-BE49-F238E27FC236}">
                  <a16:creationId xmlns:a16="http://schemas.microsoft.com/office/drawing/2014/main" id="{72164186-01E3-1446-B38D-76BFF1A4161D}"/>
                </a:ext>
              </a:extLst>
            </p:cNvPr>
            <p:cNvSpPr/>
            <p:nvPr/>
          </p:nvSpPr>
          <p:spPr>
            <a:xfrm>
              <a:off x="3766296" y="4161575"/>
              <a:ext cx="884666" cy="490331"/>
            </a:xfrm>
            <a:custGeom>
              <a:avLst/>
              <a:gdLst/>
              <a:ahLst/>
              <a:cxnLst/>
              <a:rect l="l" t="t" r="r" b="b"/>
              <a:pathLst>
                <a:path w="19697" h="17347" extrusionOk="0">
                  <a:moveTo>
                    <a:pt x="9849" y="0"/>
                  </a:moveTo>
                  <a:cubicBezTo>
                    <a:pt x="8744" y="0"/>
                    <a:pt x="7621" y="212"/>
                    <a:pt x="6535" y="658"/>
                  </a:cubicBezTo>
                  <a:cubicBezTo>
                    <a:pt x="2128" y="2481"/>
                    <a:pt x="0" y="7527"/>
                    <a:pt x="1824" y="11965"/>
                  </a:cubicBezTo>
                  <a:cubicBezTo>
                    <a:pt x="3206" y="15328"/>
                    <a:pt x="6456" y="17347"/>
                    <a:pt x="9867" y="17347"/>
                  </a:cubicBezTo>
                  <a:cubicBezTo>
                    <a:pt x="10957" y="17347"/>
                    <a:pt x="12064" y="17141"/>
                    <a:pt x="13131" y="16707"/>
                  </a:cubicBezTo>
                  <a:cubicBezTo>
                    <a:pt x="17569" y="14883"/>
                    <a:pt x="19697" y="9807"/>
                    <a:pt x="17873" y="5369"/>
                  </a:cubicBezTo>
                  <a:cubicBezTo>
                    <a:pt x="16495" y="2017"/>
                    <a:pt x="13262" y="0"/>
                    <a:pt x="9849"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51;p26">
              <a:extLst>
                <a:ext uri="{FF2B5EF4-FFF2-40B4-BE49-F238E27FC236}">
                  <a16:creationId xmlns:a16="http://schemas.microsoft.com/office/drawing/2014/main" id="{2BE30416-246C-F04E-927F-BB147829AA48}"/>
                </a:ext>
              </a:extLst>
            </p:cNvPr>
            <p:cNvSpPr/>
            <p:nvPr/>
          </p:nvSpPr>
          <p:spPr>
            <a:xfrm>
              <a:off x="3954664" y="4086500"/>
              <a:ext cx="779566" cy="490614"/>
            </a:xfrm>
            <a:custGeom>
              <a:avLst/>
              <a:gdLst/>
              <a:ahLst/>
              <a:cxnLst/>
              <a:rect l="l" t="t" r="r" b="b"/>
              <a:pathLst>
                <a:path w="17357" h="17357" extrusionOk="0">
                  <a:moveTo>
                    <a:pt x="8694" y="1"/>
                  </a:moveTo>
                  <a:cubicBezTo>
                    <a:pt x="3891" y="1"/>
                    <a:pt x="1" y="3891"/>
                    <a:pt x="1" y="8663"/>
                  </a:cubicBezTo>
                  <a:cubicBezTo>
                    <a:pt x="1" y="13466"/>
                    <a:pt x="3891" y="17356"/>
                    <a:pt x="8694" y="17356"/>
                  </a:cubicBezTo>
                  <a:cubicBezTo>
                    <a:pt x="13466" y="17356"/>
                    <a:pt x="17357" y="13466"/>
                    <a:pt x="17357" y="8663"/>
                  </a:cubicBezTo>
                  <a:cubicBezTo>
                    <a:pt x="17357" y="3891"/>
                    <a:pt x="13466" y="1"/>
                    <a:pt x="8694" y="1"/>
                  </a:cubicBezTo>
                  <a:close/>
                </a:path>
              </a:pathLst>
            </a:custGeom>
            <a:solidFill>
              <a:srgbClr val="F6434A"/>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r>
                <a:rPr lang="ar-SA" sz="2400" b="1" dirty="0">
                  <a:solidFill>
                    <a:schemeClr val="bg1"/>
                  </a:solidFill>
                  <a:latin typeface="Calibri" panose="020F0502020204030204" pitchFamily="34" charset="0"/>
                  <a:cs typeface="Calibri" panose="020F0502020204030204" pitchFamily="34" charset="0"/>
                </a:rPr>
                <a:t>٢</a:t>
              </a:r>
              <a:endParaRPr b="1" dirty="0">
                <a:solidFill>
                  <a:schemeClr val="bg1"/>
                </a:solidFill>
                <a:latin typeface="Calibri" panose="020F0502020204030204" pitchFamily="34" charset="0"/>
                <a:cs typeface="Calibri" panose="020F0502020204030204" pitchFamily="34" charset="0"/>
              </a:endParaRPr>
            </a:p>
          </p:txBody>
        </p:sp>
        <p:grpSp>
          <p:nvGrpSpPr>
            <p:cNvPr id="154" name="Google Shape;952;p26">
              <a:extLst>
                <a:ext uri="{FF2B5EF4-FFF2-40B4-BE49-F238E27FC236}">
                  <a16:creationId xmlns:a16="http://schemas.microsoft.com/office/drawing/2014/main" id="{547F0ABA-18EC-9A4C-8105-D2B92251FC59}"/>
                </a:ext>
              </a:extLst>
            </p:cNvPr>
            <p:cNvGrpSpPr/>
            <p:nvPr/>
          </p:nvGrpSpPr>
          <p:grpSpPr>
            <a:xfrm>
              <a:off x="2911359" y="2357005"/>
              <a:ext cx="2823840" cy="1318846"/>
              <a:chOff x="2245802" y="1217325"/>
              <a:chExt cx="1513815" cy="1123414"/>
            </a:xfrm>
          </p:grpSpPr>
          <p:sp>
            <p:nvSpPr>
              <p:cNvPr id="174" name="Google Shape;953;p26">
                <a:extLst>
                  <a:ext uri="{FF2B5EF4-FFF2-40B4-BE49-F238E27FC236}">
                    <a16:creationId xmlns:a16="http://schemas.microsoft.com/office/drawing/2014/main" id="{A054D288-2965-0A49-8FAB-37676FF783AF}"/>
                  </a:ext>
                </a:extLst>
              </p:cNvPr>
              <p:cNvSpPr/>
              <p:nvPr/>
            </p:nvSpPr>
            <p:spPr>
              <a:xfrm>
                <a:off x="2245802" y="1291225"/>
                <a:ext cx="1448724" cy="1049514"/>
              </a:xfrm>
              <a:custGeom>
                <a:avLst/>
                <a:gdLst/>
                <a:ahLst/>
                <a:cxnLst/>
                <a:rect l="l" t="t" r="r" b="b"/>
                <a:pathLst>
                  <a:path w="46112" h="43589" extrusionOk="0">
                    <a:moveTo>
                      <a:pt x="3618" y="1"/>
                    </a:moveTo>
                    <a:cubicBezTo>
                      <a:pt x="1612" y="1"/>
                      <a:pt x="1" y="1612"/>
                      <a:pt x="1" y="3618"/>
                    </a:cubicBezTo>
                    <a:lnTo>
                      <a:pt x="1" y="37813"/>
                    </a:lnTo>
                    <a:cubicBezTo>
                      <a:pt x="1" y="39819"/>
                      <a:pt x="1612" y="41430"/>
                      <a:pt x="3618" y="41430"/>
                    </a:cubicBezTo>
                    <a:lnTo>
                      <a:pt x="19272" y="41430"/>
                    </a:lnTo>
                    <a:cubicBezTo>
                      <a:pt x="20001" y="41430"/>
                      <a:pt x="20700" y="41704"/>
                      <a:pt x="21247" y="42190"/>
                    </a:cubicBezTo>
                    <a:lnTo>
                      <a:pt x="22676" y="43467"/>
                    </a:lnTo>
                    <a:cubicBezTo>
                      <a:pt x="22767" y="43558"/>
                      <a:pt x="22919" y="43588"/>
                      <a:pt x="23041" y="43588"/>
                    </a:cubicBezTo>
                    <a:cubicBezTo>
                      <a:pt x="23193" y="43588"/>
                      <a:pt x="23314" y="43558"/>
                      <a:pt x="23436" y="43467"/>
                    </a:cubicBezTo>
                    <a:lnTo>
                      <a:pt x="24834" y="42190"/>
                    </a:lnTo>
                    <a:cubicBezTo>
                      <a:pt x="25381" y="41704"/>
                      <a:pt x="26111" y="41430"/>
                      <a:pt x="26840" y="41430"/>
                    </a:cubicBezTo>
                    <a:lnTo>
                      <a:pt x="42494" y="41430"/>
                    </a:lnTo>
                    <a:cubicBezTo>
                      <a:pt x="44500" y="41430"/>
                      <a:pt x="46111" y="39819"/>
                      <a:pt x="46111" y="37813"/>
                    </a:cubicBezTo>
                    <a:lnTo>
                      <a:pt x="46111" y="3618"/>
                    </a:lnTo>
                    <a:cubicBezTo>
                      <a:pt x="46111" y="1612"/>
                      <a:pt x="44500" y="1"/>
                      <a:pt x="4249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954;p26">
                <a:extLst>
                  <a:ext uri="{FF2B5EF4-FFF2-40B4-BE49-F238E27FC236}">
                    <a16:creationId xmlns:a16="http://schemas.microsoft.com/office/drawing/2014/main" id="{D77C020B-C52E-C54D-B70A-E6675A831CD6}"/>
                  </a:ext>
                </a:extLst>
              </p:cNvPr>
              <p:cNvGrpSpPr/>
              <p:nvPr/>
            </p:nvGrpSpPr>
            <p:grpSpPr>
              <a:xfrm>
                <a:off x="2310925" y="1217325"/>
                <a:ext cx="1448692" cy="1063384"/>
                <a:chOff x="2463325" y="1217325"/>
                <a:chExt cx="1448692" cy="1063384"/>
              </a:xfrm>
            </p:grpSpPr>
            <p:sp>
              <p:nvSpPr>
                <p:cNvPr id="176" name="Google Shape;955;p26">
                  <a:extLst>
                    <a:ext uri="{FF2B5EF4-FFF2-40B4-BE49-F238E27FC236}">
                      <a16:creationId xmlns:a16="http://schemas.microsoft.com/office/drawing/2014/main" id="{4E6FED2C-2290-304A-AD6B-1F35A3EDD65B}"/>
                    </a:ext>
                  </a:extLst>
                </p:cNvPr>
                <p:cNvSpPr/>
                <p:nvPr/>
              </p:nvSpPr>
              <p:spPr>
                <a:xfrm>
                  <a:off x="2469925" y="1450775"/>
                  <a:ext cx="1408023" cy="821885"/>
                </a:xfrm>
                <a:custGeom>
                  <a:avLst/>
                  <a:gdLst/>
                  <a:ahLst/>
                  <a:cxnLst/>
                  <a:rect l="l" t="t" r="r" b="b"/>
                  <a:pathLst>
                    <a:path w="46142" h="34135" extrusionOk="0">
                      <a:moveTo>
                        <a:pt x="1" y="0"/>
                      </a:moveTo>
                      <a:lnTo>
                        <a:pt x="1" y="28329"/>
                      </a:lnTo>
                      <a:cubicBezTo>
                        <a:pt x="1" y="30335"/>
                        <a:pt x="1612" y="31976"/>
                        <a:pt x="3618" y="31976"/>
                      </a:cubicBezTo>
                      <a:lnTo>
                        <a:pt x="19302" y="31976"/>
                      </a:lnTo>
                      <a:cubicBezTo>
                        <a:pt x="20031" y="31976"/>
                        <a:pt x="20730" y="32250"/>
                        <a:pt x="21278" y="32736"/>
                      </a:cubicBezTo>
                      <a:lnTo>
                        <a:pt x="22706" y="33983"/>
                      </a:lnTo>
                      <a:cubicBezTo>
                        <a:pt x="22797" y="34074"/>
                        <a:pt x="22949" y="34135"/>
                        <a:pt x="23071" y="34135"/>
                      </a:cubicBezTo>
                      <a:cubicBezTo>
                        <a:pt x="23223" y="34135"/>
                        <a:pt x="23344" y="34074"/>
                        <a:pt x="23466" y="33983"/>
                      </a:cubicBezTo>
                      <a:lnTo>
                        <a:pt x="24864" y="32736"/>
                      </a:lnTo>
                      <a:cubicBezTo>
                        <a:pt x="25411" y="32250"/>
                        <a:pt x="26141" y="31976"/>
                        <a:pt x="26870" y="31976"/>
                      </a:cubicBezTo>
                      <a:lnTo>
                        <a:pt x="42524" y="31976"/>
                      </a:lnTo>
                      <a:cubicBezTo>
                        <a:pt x="44530" y="31976"/>
                        <a:pt x="46141" y="30335"/>
                        <a:pt x="46141" y="28329"/>
                      </a:cubicBezTo>
                      <a:lnTo>
                        <a:pt x="46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56;p26">
                  <a:extLst>
                    <a:ext uri="{FF2B5EF4-FFF2-40B4-BE49-F238E27FC236}">
                      <a16:creationId xmlns:a16="http://schemas.microsoft.com/office/drawing/2014/main" id="{9B8EE455-7648-6048-ACAD-68636EBC94B1}"/>
                    </a:ext>
                  </a:extLst>
                </p:cNvPr>
                <p:cNvSpPr/>
                <p:nvPr/>
              </p:nvSpPr>
              <p:spPr>
                <a:xfrm>
                  <a:off x="2469926" y="1222425"/>
                  <a:ext cx="1408023" cy="228375"/>
                </a:xfrm>
                <a:custGeom>
                  <a:avLst/>
                  <a:gdLst/>
                  <a:ahLst/>
                  <a:cxnLst/>
                  <a:rect l="l" t="t" r="r" b="b"/>
                  <a:pathLst>
                    <a:path w="46142" h="9485" extrusionOk="0">
                      <a:moveTo>
                        <a:pt x="3618" y="1"/>
                      </a:moveTo>
                      <a:cubicBezTo>
                        <a:pt x="1612" y="1"/>
                        <a:pt x="1" y="1642"/>
                        <a:pt x="1" y="3648"/>
                      </a:cubicBezTo>
                      <a:lnTo>
                        <a:pt x="1" y="9484"/>
                      </a:lnTo>
                      <a:lnTo>
                        <a:pt x="46141" y="9484"/>
                      </a:lnTo>
                      <a:lnTo>
                        <a:pt x="46141" y="3648"/>
                      </a:lnTo>
                      <a:cubicBezTo>
                        <a:pt x="46141" y="1642"/>
                        <a:pt x="44530" y="1"/>
                        <a:pt x="42524" y="1"/>
                      </a:cubicBezTo>
                      <a:close/>
                    </a:path>
                  </a:pathLst>
                </a:custGeom>
                <a:solidFill>
                  <a:srgbClr val="F6434A"/>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endParaRPr/>
                </a:p>
              </p:txBody>
            </p:sp>
            <p:sp>
              <p:nvSpPr>
                <p:cNvPr id="178" name="Google Shape;957;p26">
                  <a:extLst>
                    <a:ext uri="{FF2B5EF4-FFF2-40B4-BE49-F238E27FC236}">
                      <a16:creationId xmlns:a16="http://schemas.microsoft.com/office/drawing/2014/main" id="{008BD492-926E-0C48-8445-60355694BF25}"/>
                    </a:ext>
                  </a:extLst>
                </p:cNvPr>
                <p:cNvSpPr/>
                <p:nvPr/>
              </p:nvSpPr>
              <p:spPr>
                <a:xfrm>
                  <a:off x="2464280" y="1445316"/>
                  <a:ext cx="1447737" cy="835393"/>
                </a:xfrm>
                <a:custGeom>
                  <a:avLst/>
                  <a:gdLst/>
                  <a:ahLst/>
                  <a:cxnLst/>
                  <a:rect l="l" t="t" r="r" b="b"/>
                  <a:pathLst>
                    <a:path w="46993" h="34696" extrusionOk="0">
                      <a:moveTo>
                        <a:pt x="15580" y="1"/>
                      </a:moveTo>
                      <a:cubicBezTo>
                        <a:pt x="14546" y="1"/>
                        <a:pt x="13516" y="4"/>
                        <a:pt x="12493" y="14"/>
                      </a:cubicBezTo>
                      <a:lnTo>
                        <a:pt x="6383" y="75"/>
                      </a:lnTo>
                      <a:lnTo>
                        <a:pt x="0" y="75"/>
                      </a:lnTo>
                      <a:lnTo>
                        <a:pt x="0" y="7765"/>
                      </a:lnTo>
                      <a:lnTo>
                        <a:pt x="0" y="10653"/>
                      </a:lnTo>
                      <a:lnTo>
                        <a:pt x="0" y="24240"/>
                      </a:lnTo>
                      <a:lnTo>
                        <a:pt x="0" y="28708"/>
                      </a:lnTo>
                      <a:lnTo>
                        <a:pt x="31" y="29042"/>
                      </a:lnTo>
                      <a:cubicBezTo>
                        <a:pt x="31" y="29164"/>
                        <a:pt x="61" y="29255"/>
                        <a:pt x="61" y="29377"/>
                      </a:cubicBezTo>
                      <a:cubicBezTo>
                        <a:pt x="422" y="31210"/>
                        <a:pt x="2001" y="32538"/>
                        <a:pt x="3888" y="32538"/>
                      </a:cubicBezTo>
                      <a:cubicBezTo>
                        <a:pt x="3909" y="32538"/>
                        <a:pt x="3930" y="32538"/>
                        <a:pt x="3952" y="32538"/>
                      </a:cubicBezTo>
                      <a:lnTo>
                        <a:pt x="18815" y="32538"/>
                      </a:lnTo>
                      <a:cubicBezTo>
                        <a:pt x="18922" y="32529"/>
                        <a:pt x="19032" y="32525"/>
                        <a:pt x="19142" y="32525"/>
                      </a:cubicBezTo>
                      <a:cubicBezTo>
                        <a:pt x="19409" y="32525"/>
                        <a:pt x="19682" y="32547"/>
                        <a:pt x="19940" y="32568"/>
                      </a:cubicBezTo>
                      <a:cubicBezTo>
                        <a:pt x="20305" y="32629"/>
                        <a:pt x="20639" y="32751"/>
                        <a:pt x="20943" y="32933"/>
                      </a:cubicBezTo>
                      <a:cubicBezTo>
                        <a:pt x="21095" y="33024"/>
                        <a:pt x="21247" y="33146"/>
                        <a:pt x="21369" y="33267"/>
                      </a:cubicBezTo>
                      <a:lnTo>
                        <a:pt x="21824" y="33632"/>
                      </a:lnTo>
                      <a:lnTo>
                        <a:pt x="22676" y="34392"/>
                      </a:lnTo>
                      <a:lnTo>
                        <a:pt x="22797" y="34514"/>
                      </a:lnTo>
                      <a:cubicBezTo>
                        <a:pt x="22858" y="34544"/>
                        <a:pt x="22919" y="34574"/>
                        <a:pt x="22980" y="34605"/>
                      </a:cubicBezTo>
                      <a:cubicBezTo>
                        <a:pt x="23101" y="34666"/>
                        <a:pt x="23223" y="34696"/>
                        <a:pt x="23375" y="34696"/>
                      </a:cubicBezTo>
                      <a:cubicBezTo>
                        <a:pt x="23496" y="34666"/>
                        <a:pt x="23618" y="34635"/>
                        <a:pt x="23739" y="34574"/>
                      </a:cubicBezTo>
                      <a:cubicBezTo>
                        <a:pt x="23831" y="34514"/>
                        <a:pt x="23922" y="34422"/>
                        <a:pt x="23983" y="34362"/>
                      </a:cubicBezTo>
                      <a:lnTo>
                        <a:pt x="24864" y="33602"/>
                      </a:lnTo>
                      <a:lnTo>
                        <a:pt x="25290" y="33207"/>
                      </a:lnTo>
                      <a:cubicBezTo>
                        <a:pt x="25442" y="33085"/>
                        <a:pt x="25594" y="32994"/>
                        <a:pt x="25746" y="32903"/>
                      </a:cubicBezTo>
                      <a:cubicBezTo>
                        <a:pt x="26049" y="32720"/>
                        <a:pt x="26384" y="32629"/>
                        <a:pt x="26749" y="32568"/>
                      </a:cubicBezTo>
                      <a:lnTo>
                        <a:pt x="42524" y="32568"/>
                      </a:lnTo>
                      <a:cubicBezTo>
                        <a:pt x="42889" y="32568"/>
                        <a:pt x="43284" y="32538"/>
                        <a:pt x="43649" y="32447"/>
                      </a:cubicBezTo>
                      <a:cubicBezTo>
                        <a:pt x="45229" y="32052"/>
                        <a:pt x="46384" y="30744"/>
                        <a:pt x="46567" y="29164"/>
                      </a:cubicBezTo>
                      <a:cubicBezTo>
                        <a:pt x="46627" y="28799"/>
                        <a:pt x="46627" y="28404"/>
                        <a:pt x="46627" y="28039"/>
                      </a:cubicBezTo>
                      <a:lnTo>
                        <a:pt x="46627" y="26945"/>
                      </a:lnTo>
                      <a:cubicBezTo>
                        <a:pt x="46658" y="24027"/>
                        <a:pt x="46688" y="21109"/>
                        <a:pt x="46688" y="18191"/>
                      </a:cubicBezTo>
                      <a:cubicBezTo>
                        <a:pt x="46719" y="17006"/>
                        <a:pt x="46719" y="15759"/>
                        <a:pt x="46779" y="14665"/>
                      </a:cubicBezTo>
                      <a:cubicBezTo>
                        <a:pt x="46992" y="10592"/>
                        <a:pt x="46992" y="6550"/>
                        <a:pt x="46779" y="2477"/>
                      </a:cubicBezTo>
                      <a:lnTo>
                        <a:pt x="46779" y="2142"/>
                      </a:lnTo>
                      <a:cubicBezTo>
                        <a:pt x="46749" y="1261"/>
                        <a:pt x="46688" y="501"/>
                        <a:pt x="46567" y="379"/>
                      </a:cubicBezTo>
                      <a:cubicBezTo>
                        <a:pt x="46549" y="362"/>
                        <a:pt x="46532" y="353"/>
                        <a:pt x="46516" y="353"/>
                      </a:cubicBezTo>
                      <a:cubicBezTo>
                        <a:pt x="46420" y="353"/>
                        <a:pt x="46345" y="666"/>
                        <a:pt x="46293" y="1291"/>
                      </a:cubicBezTo>
                      <a:cubicBezTo>
                        <a:pt x="46202" y="2294"/>
                        <a:pt x="46141" y="3358"/>
                        <a:pt x="46080" y="4483"/>
                      </a:cubicBezTo>
                      <a:cubicBezTo>
                        <a:pt x="45928" y="7978"/>
                        <a:pt x="45867" y="11686"/>
                        <a:pt x="45867" y="16033"/>
                      </a:cubicBezTo>
                      <a:cubicBezTo>
                        <a:pt x="45867" y="19073"/>
                        <a:pt x="45807" y="22659"/>
                        <a:pt x="45837" y="26489"/>
                      </a:cubicBezTo>
                      <a:cubicBezTo>
                        <a:pt x="45867" y="27279"/>
                        <a:pt x="45867" y="28039"/>
                        <a:pt x="45867" y="28799"/>
                      </a:cubicBezTo>
                      <a:cubicBezTo>
                        <a:pt x="45867" y="30197"/>
                        <a:pt x="44956" y="31413"/>
                        <a:pt x="43618" y="31778"/>
                      </a:cubicBezTo>
                      <a:cubicBezTo>
                        <a:pt x="43343" y="31853"/>
                        <a:pt x="43068" y="31907"/>
                        <a:pt x="42793" y="31907"/>
                      </a:cubicBezTo>
                      <a:cubicBezTo>
                        <a:pt x="42734" y="31907"/>
                        <a:pt x="42674" y="31905"/>
                        <a:pt x="42615" y="31900"/>
                      </a:cubicBezTo>
                      <a:lnTo>
                        <a:pt x="26840" y="31900"/>
                      </a:lnTo>
                      <a:cubicBezTo>
                        <a:pt x="26688" y="31930"/>
                        <a:pt x="26536" y="31930"/>
                        <a:pt x="26384" y="31991"/>
                      </a:cubicBezTo>
                      <a:cubicBezTo>
                        <a:pt x="26080" y="32052"/>
                        <a:pt x="25776" y="32143"/>
                        <a:pt x="25502" y="32295"/>
                      </a:cubicBezTo>
                      <a:cubicBezTo>
                        <a:pt x="25290" y="32386"/>
                        <a:pt x="25107" y="32538"/>
                        <a:pt x="24925" y="32659"/>
                      </a:cubicBezTo>
                      <a:cubicBezTo>
                        <a:pt x="24712" y="32842"/>
                        <a:pt x="24590" y="32963"/>
                        <a:pt x="24439" y="33085"/>
                      </a:cubicBezTo>
                      <a:lnTo>
                        <a:pt x="23527" y="33906"/>
                      </a:lnTo>
                      <a:lnTo>
                        <a:pt x="23405" y="34027"/>
                      </a:lnTo>
                      <a:lnTo>
                        <a:pt x="23375" y="34027"/>
                      </a:lnTo>
                      <a:cubicBezTo>
                        <a:pt x="23359" y="34042"/>
                        <a:pt x="23344" y="34050"/>
                        <a:pt x="23333" y="34050"/>
                      </a:cubicBezTo>
                      <a:cubicBezTo>
                        <a:pt x="23321" y="34050"/>
                        <a:pt x="23314" y="34042"/>
                        <a:pt x="23314" y="34027"/>
                      </a:cubicBezTo>
                      <a:cubicBezTo>
                        <a:pt x="23299" y="34027"/>
                        <a:pt x="23289" y="34029"/>
                        <a:pt x="23280" y="34029"/>
                      </a:cubicBezTo>
                      <a:cubicBezTo>
                        <a:pt x="23253" y="34029"/>
                        <a:pt x="23230" y="34012"/>
                        <a:pt x="23071" y="33875"/>
                      </a:cubicBezTo>
                      <a:lnTo>
                        <a:pt x="22159" y="33055"/>
                      </a:lnTo>
                      <a:cubicBezTo>
                        <a:pt x="22007" y="32933"/>
                        <a:pt x="21855" y="32811"/>
                        <a:pt x="21673" y="32629"/>
                      </a:cubicBezTo>
                      <a:cubicBezTo>
                        <a:pt x="21490" y="32477"/>
                        <a:pt x="21277" y="32355"/>
                        <a:pt x="21065" y="32264"/>
                      </a:cubicBezTo>
                      <a:cubicBezTo>
                        <a:pt x="20639" y="32052"/>
                        <a:pt x="20183" y="31900"/>
                        <a:pt x="19697" y="31869"/>
                      </a:cubicBezTo>
                      <a:lnTo>
                        <a:pt x="17204" y="31869"/>
                      </a:lnTo>
                      <a:lnTo>
                        <a:pt x="7356" y="31930"/>
                      </a:lnTo>
                      <a:lnTo>
                        <a:pt x="3769" y="31930"/>
                      </a:lnTo>
                      <a:cubicBezTo>
                        <a:pt x="3405" y="31900"/>
                        <a:pt x="3040" y="31839"/>
                        <a:pt x="2706" y="31717"/>
                      </a:cubicBezTo>
                      <a:cubicBezTo>
                        <a:pt x="2037" y="31444"/>
                        <a:pt x="1459" y="30988"/>
                        <a:pt x="1064" y="30349"/>
                      </a:cubicBezTo>
                      <a:cubicBezTo>
                        <a:pt x="882" y="30045"/>
                        <a:pt x="760" y="29711"/>
                        <a:pt x="669" y="29377"/>
                      </a:cubicBezTo>
                      <a:cubicBezTo>
                        <a:pt x="608" y="28982"/>
                        <a:pt x="578" y="28617"/>
                        <a:pt x="578" y="28222"/>
                      </a:cubicBezTo>
                      <a:cubicBezTo>
                        <a:pt x="578" y="25000"/>
                        <a:pt x="547" y="21778"/>
                        <a:pt x="517" y="18556"/>
                      </a:cubicBezTo>
                      <a:cubicBezTo>
                        <a:pt x="487" y="15212"/>
                        <a:pt x="487" y="11899"/>
                        <a:pt x="487" y="8556"/>
                      </a:cubicBezTo>
                      <a:cubicBezTo>
                        <a:pt x="456" y="5881"/>
                        <a:pt x="456" y="3206"/>
                        <a:pt x="426" y="531"/>
                      </a:cubicBezTo>
                      <a:lnTo>
                        <a:pt x="7204" y="470"/>
                      </a:lnTo>
                      <a:lnTo>
                        <a:pt x="14226" y="470"/>
                      </a:lnTo>
                      <a:cubicBezTo>
                        <a:pt x="16961" y="470"/>
                        <a:pt x="19697" y="410"/>
                        <a:pt x="22432" y="410"/>
                      </a:cubicBezTo>
                      <a:lnTo>
                        <a:pt x="37448" y="318"/>
                      </a:lnTo>
                      <a:lnTo>
                        <a:pt x="44956" y="258"/>
                      </a:lnTo>
                      <a:cubicBezTo>
                        <a:pt x="45381" y="227"/>
                        <a:pt x="45807" y="197"/>
                        <a:pt x="46232" y="166"/>
                      </a:cubicBezTo>
                      <a:cubicBezTo>
                        <a:pt x="46293" y="166"/>
                        <a:pt x="46384" y="136"/>
                        <a:pt x="46384" y="136"/>
                      </a:cubicBezTo>
                      <a:cubicBezTo>
                        <a:pt x="46293" y="75"/>
                        <a:pt x="46202" y="75"/>
                        <a:pt x="46111" y="75"/>
                      </a:cubicBezTo>
                      <a:cubicBezTo>
                        <a:pt x="45533" y="45"/>
                        <a:pt x="44956" y="45"/>
                        <a:pt x="44348" y="45"/>
                      </a:cubicBezTo>
                      <a:lnTo>
                        <a:pt x="38633" y="45"/>
                      </a:lnTo>
                      <a:lnTo>
                        <a:pt x="21794" y="14"/>
                      </a:lnTo>
                      <a:cubicBezTo>
                        <a:pt x="19727" y="14"/>
                        <a:pt x="17647" y="1"/>
                        <a:pt x="15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58;p26">
                  <a:extLst>
                    <a:ext uri="{FF2B5EF4-FFF2-40B4-BE49-F238E27FC236}">
                      <a16:creationId xmlns:a16="http://schemas.microsoft.com/office/drawing/2014/main" id="{90434F16-252C-CB4C-BF73-DF587F5AB935}"/>
                    </a:ext>
                  </a:extLst>
                </p:cNvPr>
                <p:cNvSpPr/>
                <p:nvPr/>
              </p:nvSpPr>
              <p:spPr>
                <a:xfrm>
                  <a:off x="2463325" y="1217325"/>
                  <a:ext cx="1446813" cy="244459"/>
                </a:xfrm>
                <a:custGeom>
                  <a:avLst/>
                  <a:gdLst/>
                  <a:ahLst/>
                  <a:cxnLst/>
                  <a:rect l="l" t="t" r="r" b="b"/>
                  <a:pathLst>
                    <a:path w="46963" h="10153" extrusionOk="0">
                      <a:moveTo>
                        <a:pt x="41370" y="0"/>
                      </a:moveTo>
                      <a:lnTo>
                        <a:pt x="37357" y="61"/>
                      </a:lnTo>
                      <a:lnTo>
                        <a:pt x="25564" y="30"/>
                      </a:lnTo>
                      <a:cubicBezTo>
                        <a:pt x="24125" y="30"/>
                        <a:pt x="22673" y="17"/>
                        <a:pt x="21225" y="17"/>
                      </a:cubicBezTo>
                      <a:cubicBezTo>
                        <a:pt x="20501" y="17"/>
                        <a:pt x="19778" y="20"/>
                        <a:pt x="19059" y="30"/>
                      </a:cubicBezTo>
                      <a:cubicBezTo>
                        <a:pt x="14469" y="91"/>
                        <a:pt x="9910" y="91"/>
                        <a:pt x="5320" y="91"/>
                      </a:cubicBezTo>
                      <a:lnTo>
                        <a:pt x="4317" y="91"/>
                      </a:lnTo>
                      <a:cubicBezTo>
                        <a:pt x="4219" y="83"/>
                        <a:pt x="4124" y="79"/>
                        <a:pt x="4029" y="79"/>
                      </a:cubicBezTo>
                      <a:cubicBezTo>
                        <a:pt x="3771" y="79"/>
                        <a:pt x="3520" y="107"/>
                        <a:pt x="3253" y="152"/>
                      </a:cubicBezTo>
                      <a:cubicBezTo>
                        <a:pt x="1521" y="426"/>
                        <a:pt x="183" y="1854"/>
                        <a:pt x="31" y="3617"/>
                      </a:cubicBezTo>
                      <a:cubicBezTo>
                        <a:pt x="1" y="4043"/>
                        <a:pt x="31" y="4438"/>
                        <a:pt x="31" y="4833"/>
                      </a:cubicBezTo>
                      <a:lnTo>
                        <a:pt x="31" y="10091"/>
                      </a:lnTo>
                      <a:lnTo>
                        <a:pt x="33193" y="10091"/>
                      </a:lnTo>
                      <a:cubicBezTo>
                        <a:pt x="34395" y="10074"/>
                        <a:pt x="35597" y="10066"/>
                        <a:pt x="36798" y="10066"/>
                      </a:cubicBezTo>
                      <a:cubicBezTo>
                        <a:pt x="39698" y="10066"/>
                        <a:pt x="42593" y="10109"/>
                        <a:pt x="45473" y="10152"/>
                      </a:cubicBezTo>
                      <a:lnTo>
                        <a:pt x="46750" y="10152"/>
                      </a:lnTo>
                      <a:lnTo>
                        <a:pt x="46750" y="9514"/>
                      </a:lnTo>
                      <a:lnTo>
                        <a:pt x="46750" y="9028"/>
                      </a:lnTo>
                      <a:cubicBezTo>
                        <a:pt x="46780" y="8754"/>
                        <a:pt x="46780" y="8511"/>
                        <a:pt x="46780" y="8268"/>
                      </a:cubicBezTo>
                      <a:cubicBezTo>
                        <a:pt x="46902" y="6839"/>
                        <a:pt x="46962" y="5441"/>
                        <a:pt x="46962" y="4012"/>
                      </a:cubicBezTo>
                      <a:cubicBezTo>
                        <a:pt x="46962" y="3192"/>
                        <a:pt x="46719" y="2401"/>
                        <a:pt x="46263" y="1733"/>
                      </a:cubicBezTo>
                      <a:cubicBezTo>
                        <a:pt x="45777" y="1064"/>
                        <a:pt x="45139" y="547"/>
                        <a:pt x="44379" y="274"/>
                      </a:cubicBezTo>
                      <a:cubicBezTo>
                        <a:pt x="44318" y="243"/>
                        <a:pt x="44196" y="213"/>
                        <a:pt x="44136" y="182"/>
                      </a:cubicBezTo>
                      <a:cubicBezTo>
                        <a:pt x="43816" y="81"/>
                        <a:pt x="43518" y="42"/>
                        <a:pt x="43283" y="42"/>
                      </a:cubicBezTo>
                      <a:cubicBezTo>
                        <a:pt x="43026" y="42"/>
                        <a:pt x="42846" y="88"/>
                        <a:pt x="42798" y="152"/>
                      </a:cubicBezTo>
                      <a:cubicBezTo>
                        <a:pt x="42737" y="213"/>
                        <a:pt x="42768" y="274"/>
                        <a:pt x="42889" y="304"/>
                      </a:cubicBezTo>
                      <a:cubicBezTo>
                        <a:pt x="43041" y="395"/>
                        <a:pt x="43224" y="456"/>
                        <a:pt x="43406" y="486"/>
                      </a:cubicBezTo>
                      <a:cubicBezTo>
                        <a:pt x="44075" y="699"/>
                        <a:pt x="44683" y="1094"/>
                        <a:pt x="45139" y="1641"/>
                      </a:cubicBezTo>
                      <a:cubicBezTo>
                        <a:pt x="45534" y="2067"/>
                        <a:pt x="45777" y="2584"/>
                        <a:pt x="45898" y="3161"/>
                      </a:cubicBezTo>
                      <a:cubicBezTo>
                        <a:pt x="45959" y="3435"/>
                        <a:pt x="45990" y="3708"/>
                        <a:pt x="45990" y="4012"/>
                      </a:cubicBezTo>
                      <a:cubicBezTo>
                        <a:pt x="45959" y="4316"/>
                        <a:pt x="45959" y="4651"/>
                        <a:pt x="45959" y="4985"/>
                      </a:cubicBezTo>
                      <a:cubicBezTo>
                        <a:pt x="45929" y="6322"/>
                        <a:pt x="45898" y="7721"/>
                        <a:pt x="45898" y="9240"/>
                      </a:cubicBezTo>
                      <a:lnTo>
                        <a:pt x="45898" y="9301"/>
                      </a:lnTo>
                      <a:lnTo>
                        <a:pt x="43224" y="9271"/>
                      </a:lnTo>
                      <a:lnTo>
                        <a:pt x="39728" y="9271"/>
                      </a:lnTo>
                      <a:cubicBezTo>
                        <a:pt x="37138" y="9325"/>
                        <a:pt x="34527" y="9336"/>
                        <a:pt x="31913" y="9336"/>
                      </a:cubicBezTo>
                      <a:cubicBezTo>
                        <a:pt x="30171" y="9336"/>
                        <a:pt x="28427" y="9331"/>
                        <a:pt x="26688" y="9331"/>
                      </a:cubicBezTo>
                      <a:lnTo>
                        <a:pt x="22190" y="9331"/>
                      </a:lnTo>
                      <a:lnTo>
                        <a:pt x="8390" y="9392"/>
                      </a:lnTo>
                      <a:lnTo>
                        <a:pt x="609" y="9483"/>
                      </a:lnTo>
                      <a:lnTo>
                        <a:pt x="548" y="4407"/>
                      </a:lnTo>
                      <a:lnTo>
                        <a:pt x="548" y="3982"/>
                      </a:lnTo>
                      <a:cubicBezTo>
                        <a:pt x="578" y="3830"/>
                        <a:pt x="578" y="3708"/>
                        <a:pt x="578" y="3587"/>
                      </a:cubicBezTo>
                      <a:cubicBezTo>
                        <a:pt x="609" y="3313"/>
                        <a:pt x="670" y="3040"/>
                        <a:pt x="761" y="2796"/>
                      </a:cubicBezTo>
                      <a:cubicBezTo>
                        <a:pt x="943" y="2280"/>
                        <a:pt x="1247" y="1824"/>
                        <a:pt x="1642" y="1459"/>
                      </a:cubicBezTo>
                      <a:cubicBezTo>
                        <a:pt x="2068" y="1094"/>
                        <a:pt x="2554" y="821"/>
                        <a:pt x="3071" y="699"/>
                      </a:cubicBezTo>
                      <a:cubicBezTo>
                        <a:pt x="3345" y="608"/>
                        <a:pt x="3618" y="578"/>
                        <a:pt x="3892" y="578"/>
                      </a:cubicBezTo>
                      <a:lnTo>
                        <a:pt x="4773" y="578"/>
                      </a:lnTo>
                      <a:cubicBezTo>
                        <a:pt x="9374" y="550"/>
                        <a:pt x="13951" y="451"/>
                        <a:pt x="18568" y="451"/>
                      </a:cubicBezTo>
                      <a:cubicBezTo>
                        <a:pt x="19136" y="451"/>
                        <a:pt x="19705" y="453"/>
                        <a:pt x="20275" y="456"/>
                      </a:cubicBezTo>
                      <a:cubicBezTo>
                        <a:pt x="22190" y="456"/>
                        <a:pt x="24105" y="395"/>
                        <a:pt x="26020" y="395"/>
                      </a:cubicBezTo>
                      <a:lnTo>
                        <a:pt x="36537" y="304"/>
                      </a:lnTo>
                      <a:lnTo>
                        <a:pt x="41795" y="213"/>
                      </a:lnTo>
                      <a:cubicBezTo>
                        <a:pt x="42099" y="213"/>
                        <a:pt x="42403" y="182"/>
                        <a:pt x="42677" y="152"/>
                      </a:cubicBezTo>
                      <a:cubicBezTo>
                        <a:pt x="42737" y="122"/>
                        <a:pt x="42798" y="91"/>
                        <a:pt x="42798" y="91"/>
                      </a:cubicBezTo>
                      <a:cubicBezTo>
                        <a:pt x="42737" y="61"/>
                        <a:pt x="42677" y="30"/>
                        <a:pt x="42585" y="30"/>
                      </a:cubicBezTo>
                      <a:cubicBezTo>
                        <a:pt x="42190" y="0"/>
                        <a:pt x="41765" y="0"/>
                        <a:pt x="4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pSp>
        <p:sp>
          <p:nvSpPr>
            <p:cNvPr id="155" name="Google Shape;959;p26">
              <a:extLst>
                <a:ext uri="{FF2B5EF4-FFF2-40B4-BE49-F238E27FC236}">
                  <a16:creationId xmlns:a16="http://schemas.microsoft.com/office/drawing/2014/main" id="{619439B5-5CC9-494B-9FE3-DD219AA423DA}"/>
                </a:ext>
              </a:extLst>
            </p:cNvPr>
            <p:cNvSpPr/>
            <p:nvPr/>
          </p:nvSpPr>
          <p:spPr>
            <a:xfrm>
              <a:off x="4324619" y="3599135"/>
              <a:ext cx="41007" cy="495985"/>
            </a:xfrm>
            <a:custGeom>
              <a:avLst/>
              <a:gdLst/>
              <a:ahLst/>
              <a:cxnLst/>
              <a:rect l="l" t="t" r="r" b="b"/>
              <a:pathLst>
                <a:path w="913" h="17547" extrusionOk="0">
                  <a:moveTo>
                    <a:pt x="559" y="0"/>
                  </a:moveTo>
                  <a:cubicBezTo>
                    <a:pt x="486" y="0"/>
                    <a:pt x="421" y="50"/>
                    <a:pt x="396" y="99"/>
                  </a:cubicBezTo>
                  <a:cubicBezTo>
                    <a:pt x="335" y="221"/>
                    <a:pt x="275" y="343"/>
                    <a:pt x="244" y="464"/>
                  </a:cubicBezTo>
                  <a:cubicBezTo>
                    <a:pt x="123" y="890"/>
                    <a:pt x="62" y="1346"/>
                    <a:pt x="62" y="1771"/>
                  </a:cubicBezTo>
                  <a:cubicBezTo>
                    <a:pt x="62" y="2136"/>
                    <a:pt x="31" y="2531"/>
                    <a:pt x="1" y="2957"/>
                  </a:cubicBezTo>
                  <a:cubicBezTo>
                    <a:pt x="62" y="3686"/>
                    <a:pt x="62" y="4385"/>
                    <a:pt x="62" y="5084"/>
                  </a:cubicBezTo>
                  <a:lnTo>
                    <a:pt x="62" y="5814"/>
                  </a:lnTo>
                  <a:cubicBezTo>
                    <a:pt x="62" y="6574"/>
                    <a:pt x="62" y="7334"/>
                    <a:pt x="92" y="8063"/>
                  </a:cubicBezTo>
                  <a:cubicBezTo>
                    <a:pt x="123" y="8793"/>
                    <a:pt x="153" y="9522"/>
                    <a:pt x="183" y="10252"/>
                  </a:cubicBezTo>
                  <a:cubicBezTo>
                    <a:pt x="214" y="10616"/>
                    <a:pt x="214" y="11011"/>
                    <a:pt x="214" y="11376"/>
                  </a:cubicBezTo>
                  <a:cubicBezTo>
                    <a:pt x="244" y="12227"/>
                    <a:pt x="335" y="13048"/>
                    <a:pt x="305" y="13899"/>
                  </a:cubicBezTo>
                  <a:cubicBezTo>
                    <a:pt x="305" y="14203"/>
                    <a:pt x="366" y="14537"/>
                    <a:pt x="366" y="14841"/>
                  </a:cubicBezTo>
                  <a:cubicBezTo>
                    <a:pt x="396" y="15388"/>
                    <a:pt x="396" y="15966"/>
                    <a:pt x="426" y="16543"/>
                  </a:cubicBezTo>
                  <a:cubicBezTo>
                    <a:pt x="457" y="16817"/>
                    <a:pt x="487" y="17121"/>
                    <a:pt x="487" y="17394"/>
                  </a:cubicBezTo>
                  <a:cubicBezTo>
                    <a:pt x="518" y="17455"/>
                    <a:pt x="518" y="17486"/>
                    <a:pt x="548" y="17546"/>
                  </a:cubicBezTo>
                  <a:lnTo>
                    <a:pt x="578" y="17546"/>
                  </a:lnTo>
                  <a:cubicBezTo>
                    <a:pt x="609" y="17516"/>
                    <a:pt x="639" y="17516"/>
                    <a:pt x="639" y="17516"/>
                  </a:cubicBezTo>
                  <a:cubicBezTo>
                    <a:pt x="639" y="17425"/>
                    <a:pt x="670" y="17364"/>
                    <a:pt x="670" y="17303"/>
                  </a:cubicBezTo>
                  <a:cubicBezTo>
                    <a:pt x="639" y="17091"/>
                    <a:pt x="639" y="16878"/>
                    <a:pt x="639" y="16665"/>
                  </a:cubicBezTo>
                  <a:cubicBezTo>
                    <a:pt x="670" y="16027"/>
                    <a:pt x="670" y="15388"/>
                    <a:pt x="670" y="14750"/>
                  </a:cubicBezTo>
                  <a:cubicBezTo>
                    <a:pt x="670" y="14416"/>
                    <a:pt x="700" y="14051"/>
                    <a:pt x="670" y="13686"/>
                  </a:cubicBezTo>
                  <a:cubicBezTo>
                    <a:pt x="609" y="12957"/>
                    <a:pt x="609" y="12227"/>
                    <a:pt x="609" y="11467"/>
                  </a:cubicBezTo>
                  <a:lnTo>
                    <a:pt x="609" y="11133"/>
                  </a:lnTo>
                  <a:lnTo>
                    <a:pt x="609" y="9583"/>
                  </a:lnTo>
                  <a:lnTo>
                    <a:pt x="609" y="7273"/>
                  </a:lnTo>
                  <a:lnTo>
                    <a:pt x="609" y="5175"/>
                  </a:lnTo>
                  <a:lnTo>
                    <a:pt x="609" y="4020"/>
                  </a:lnTo>
                  <a:cubicBezTo>
                    <a:pt x="609" y="3352"/>
                    <a:pt x="639" y="2683"/>
                    <a:pt x="700" y="2045"/>
                  </a:cubicBezTo>
                  <a:cubicBezTo>
                    <a:pt x="700" y="1893"/>
                    <a:pt x="700" y="1741"/>
                    <a:pt x="761" y="1619"/>
                  </a:cubicBezTo>
                  <a:cubicBezTo>
                    <a:pt x="913" y="1163"/>
                    <a:pt x="913" y="677"/>
                    <a:pt x="761" y="221"/>
                  </a:cubicBezTo>
                  <a:cubicBezTo>
                    <a:pt x="761" y="221"/>
                    <a:pt x="761" y="221"/>
                    <a:pt x="761" y="191"/>
                  </a:cubicBezTo>
                  <a:cubicBezTo>
                    <a:pt x="730" y="99"/>
                    <a:pt x="700" y="8"/>
                    <a:pt x="609" y="8"/>
                  </a:cubicBezTo>
                  <a:cubicBezTo>
                    <a:pt x="592" y="3"/>
                    <a:pt x="575"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60;p26">
              <a:extLst>
                <a:ext uri="{FF2B5EF4-FFF2-40B4-BE49-F238E27FC236}">
                  <a16:creationId xmlns:a16="http://schemas.microsoft.com/office/drawing/2014/main" id="{C08D4556-75EB-4D41-ADDA-84F1584A569E}"/>
                </a:ext>
              </a:extLst>
            </p:cNvPr>
            <p:cNvSpPr/>
            <p:nvPr/>
          </p:nvSpPr>
          <p:spPr>
            <a:xfrm>
              <a:off x="3938271" y="4081044"/>
              <a:ext cx="905190" cy="502204"/>
            </a:xfrm>
            <a:custGeom>
              <a:avLst/>
              <a:gdLst/>
              <a:ahLst/>
              <a:cxnLst/>
              <a:rect l="l" t="t" r="r" b="b"/>
              <a:pathLst>
                <a:path w="20154" h="17767" extrusionOk="0">
                  <a:moveTo>
                    <a:pt x="9021" y="1"/>
                  </a:moveTo>
                  <a:cubicBezTo>
                    <a:pt x="8648" y="1"/>
                    <a:pt x="8274" y="24"/>
                    <a:pt x="7904" y="72"/>
                  </a:cubicBezTo>
                  <a:cubicBezTo>
                    <a:pt x="5776" y="376"/>
                    <a:pt x="3831" y="1379"/>
                    <a:pt x="2372" y="2929"/>
                  </a:cubicBezTo>
                  <a:lnTo>
                    <a:pt x="2159" y="3172"/>
                  </a:lnTo>
                  <a:lnTo>
                    <a:pt x="1946" y="3415"/>
                  </a:lnTo>
                  <a:cubicBezTo>
                    <a:pt x="1794" y="3598"/>
                    <a:pt x="1642" y="3750"/>
                    <a:pt x="1521" y="3902"/>
                  </a:cubicBezTo>
                  <a:cubicBezTo>
                    <a:pt x="518" y="5057"/>
                    <a:pt x="1" y="6546"/>
                    <a:pt x="92" y="8066"/>
                  </a:cubicBezTo>
                  <a:lnTo>
                    <a:pt x="92" y="8218"/>
                  </a:lnTo>
                  <a:cubicBezTo>
                    <a:pt x="92" y="8522"/>
                    <a:pt x="153" y="8795"/>
                    <a:pt x="244" y="8856"/>
                  </a:cubicBezTo>
                  <a:cubicBezTo>
                    <a:pt x="265" y="8867"/>
                    <a:pt x="285" y="8872"/>
                    <a:pt x="305" y="8872"/>
                  </a:cubicBezTo>
                  <a:cubicBezTo>
                    <a:pt x="405" y="8872"/>
                    <a:pt x="498" y="8749"/>
                    <a:pt x="548" y="8522"/>
                  </a:cubicBezTo>
                  <a:cubicBezTo>
                    <a:pt x="609" y="8370"/>
                    <a:pt x="639" y="8188"/>
                    <a:pt x="700" y="8005"/>
                  </a:cubicBezTo>
                  <a:cubicBezTo>
                    <a:pt x="730" y="7823"/>
                    <a:pt x="791" y="7640"/>
                    <a:pt x="852" y="7458"/>
                  </a:cubicBezTo>
                  <a:cubicBezTo>
                    <a:pt x="1217" y="6242"/>
                    <a:pt x="1794" y="5087"/>
                    <a:pt x="2554" y="4054"/>
                  </a:cubicBezTo>
                  <a:cubicBezTo>
                    <a:pt x="3253" y="3142"/>
                    <a:pt x="4135" y="2412"/>
                    <a:pt x="5107" y="1835"/>
                  </a:cubicBezTo>
                  <a:cubicBezTo>
                    <a:pt x="6314" y="1119"/>
                    <a:pt x="7673" y="761"/>
                    <a:pt x="9044" y="761"/>
                  </a:cubicBezTo>
                  <a:cubicBezTo>
                    <a:pt x="9710" y="761"/>
                    <a:pt x="10379" y="845"/>
                    <a:pt x="11035" y="1014"/>
                  </a:cubicBezTo>
                  <a:cubicBezTo>
                    <a:pt x="17782" y="2625"/>
                    <a:pt x="19606" y="11379"/>
                    <a:pt x="14044" y="15574"/>
                  </a:cubicBezTo>
                  <a:cubicBezTo>
                    <a:pt x="13041" y="16334"/>
                    <a:pt x="11886" y="16881"/>
                    <a:pt x="10639" y="17154"/>
                  </a:cubicBezTo>
                  <a:cubicBezTo>
                    <a:pt x="10079" y="17277"/>
                    <a:pt x="9506" y="17339"/>
                    <a:pt x="8931" y="17339"/>
                  </a:cubicBezTo>
                  <a:cubicBezTo>
                    <a:pt x="8229" y="17339"/>
                    <a:pt x="7525" y="17247"/>
                    <a:pt x="6840" y="17063"/>
                  </a:cubicBezTo>
                  <a:cubicBezTo>
                    <a:pt x="5928" y="16820"/>
                    <a:pt x="5047" y="16425"/>
                    <a:pt x="4256" y="15908"/>
                  </a:cubicBezTo>
                  <a:cubicBezTo>
                    <a:pt x="2037" y="14419"/>
                    <a:pt x="609" y="12017"/>
                    <a:pt x="335" y="9373"/>
                  </a:cubicBezTo>
                  <a:cubicBezTo>
                    <a:pt x="335" y="9191"/>
                    <a:pt x="275" y="9069"/>
                    <a:pt x="244" y="8917"/>
                  </a:cubicBezTo>
                  <a:cubicBezTo>
                    <a:pt x="244" y="8887"/>
                    <a:pt x="214" y="8856"/>
                    <a:pt x="214" y="8856"/>
                  </a:cubicBezTo>
                  <a:cubicBezTo>
                    <a:pt x="183" y="8887"/>
                    <a:pt x="153" y="8917"/>
                    <a:pt x="153" y="8947"/>
                  </a:cubicBezTo>
                  <a:lnTo>
                    <a:pt x="153" y="9586"/>
                  </a:lnTo>
                  <a:cubicBezTo>
                    <a:pt x="153" y="9920"/>
                    <a:pt x="214" y="10285"/>
                    <a:pt x="305" y="10619"/>
                  </a:cubicBezTo>
                  <a:cubicBezTo>
                    <a:pt x="396" y="10954"/>
                    <a:pt x="457" y="11288"/>
                    <a:pt x="578" y="11622"/>
                  </a:cubicBezTo>
                  <a:cubicBezTo>
                    <a:pt x="1217" y="13568"/>
                    <a:pt x="2493" y="15270"/>
                    <a:pt x="4226" y="16394"/>
                  </a:cubicBezTo>
                  <a:cubicBezTo>
                    <a:pt x="5168" y="17002"/>
                    <a:pt x="6232" y="17428"/>
                    <a:pt x="7357" y="17641"/>
                  </a:cubicBezTo>
                  <a:cubicBezTo>
                    <a:pt x="7863" y="17725"/>
                    <a:pt x="8371" y="17766"/>
                    <a:pt x="8877" y="17766"/>
                  </a:cubicBezTo>
                  <a:cubicBezTo>
                    <a:pt x="10744" y="17766"/>
                    <a:pt x="12581" y="17203"/>
                    <a:pt x="14135" y="16151"/>
                  </a:cubicBezTo>
                  <a:cubicBezTo>
                    <a:pt x="14409" y="15938"/>
                    <a:pt x="14682" y="15726"/>
                    <a:pt x="14925" y="15483"/>
                  </a:cubicBezTo>
                  <a:cubicBezTo>
                    <a:pt x="20153" y="10832"/>
                    <a:pt x="18178" y="2260"/>
                    <a:pt x="11460" y="345"/>
                  </a:cubicBezTo>
                  <a:cubicBezTo>
                    <a:pt x="10666" y="116"/>
                    <a:pt x="9843" y="1"/>
                    <a:pt x="9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76;p26">
              <a:extLst>
                <a:ext uri="{FF2B5EF4-FFF2-40B4-BE49-F238E27FC236}">
                  <a16:creationId xmlns:a16="http://schemas.microsoft.com/office/drawing/2014/main" id="{F97CE2AF-744F-D44D-88FB-85BEFF534746}"/>
                </a:ext>
              </a:extLst>
            </p:cNvPr>
            <p:cNvSpPr txBox="1"/>
            <p:nvPr/>
          </p:nvSpPr>
          <p:spPr>
            <a:xfrm>
              <a:off x="3159807" y="2710396"/>
              <a:ext cx="2353736" cy="748753"/>
            </a:xfrm>
            <a:prstGeom prst="rect">
              <a:avLst/>
            </a:prstGeom>
            <a:noFill/>
            <a:ln>
              <a:noFill/>
            </a:ln>
          </p:spPr>
          <p:txBody>
            <a:bodyPr spcFirstLastPara="1" wrap="square" lIns="91425" tIns="91425" rIns="91425" bIns="91425" anchor="ctr" anchorCtr="0">
              <a:noAutofit/>
            </a:bodyPr>
            <a:lstStyle/>
            <a:p>
              <a:pPr lvl="0" algn="ctr"/>
              <a:r>
                <a:rPr lang="ar-SA" sz="1600" dirty="0">
                  <a:latin typeface="Calibri" panose="020F0502020204030204" pitchFamily="34" charset="0"/>
                  <a:cs typeface="Calibri" panose="020F0502020204030204" pitchFamily="34" charset="0"/>
                </a:rPr>
                <a:t>ويكون من صاحب الصلاحية له بالاعتماد </a:t>
              </a:r>
            </a:p>
          </p:txBody>
        </p:sp>
        <p:sp>
          <p:nvSpPr>
            <p:cNvPr id="159" name="Google Shape;977;p26">
              <a:extLst>
                <a:ext uri="{FF2B5EF4-FFF2-40B4-BE49-F238E27FC236}">
                  <a16:creationId xmlns:a16="http://schemas.microsoft.com/office/drawing/2014/main" id="{12960EE8-ABB9-C849-9566-B19F01FA20F2}"/>
                </a:ext>
              </a:extLst>
            </p:cNvPr>
            <p:cNvSpPr txBox="1"/>
            <p:nvPr/>
          </p:nvSpPr>
          <p:spPr>
            <a:xfrm>
              <a:off x="3159807" y="2384477"/>
              <a:ext cx="2353736" cy="22047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dirty="0">
                  <a:solidFill>
                    <a:schemeClr val="lt1"/>
                  </a:solidFill>
                  <a:latin typeface="Fira Sans Extra Condensed Medium"/>
                  <a:ea typeface="Fira Sans Extra Condensed Medium"/>
                  <a:cs typeface="Fira Sans Extra Condensed Medium"/>
                  <a:sym typeface="Fira Sans Extra Condensed Medium"/>
                </a:rPr>
                <a:t>الاعتماد</a:t>
              </a:r>
              <a:endParaRPr dirty="0"/>
            </a:p>
          </p:txBody>
        </p:sp>
        <p:grpSp>
          <p:nvGrpSpPr>
            <p:cNvPr id="62" name="Google Shape;978;p26">
              <a:extLst>
                <a:ext uri="{FF2B5EF4-FFF2-40B4-BE49-F238E27FC236}">
                  <a16:creationId xmlns:a16="http://schemas.microsoft.com/office/drawing/2014/main" id="{CE92EF7A-2C0D-CF43-94AE-191183BDDCE3}"/>
                </a:ext>
              </a:extLst>
            </p:cNvPr>
            <p:cNvGrpSpPr/>
            <p:nvPr/>
          </p:nvGrpSpPr>
          <p:grpSpPr>
            <a:xfrm>
              <a:off x="6574224" y="2357004"/>
              <a:ext cx="2781514" cy="2294844"/>
              <a:chOff x="5370408" y="1217325"/>
              <a:chExt cx="1491125" cy="1954785"/>
            </a:xfrm>
          </p:grpSpPr>
          <p:sp>
            <p:nvSpPr>
              <p:cNvPr id="132" name="Google Shape;979;p26">
                <a:extLst>
                  <a:ext uri="{FF2B5EF4-FFF2-40B4-BE49-F238E27FC236}">
                    <a16:creationId xmlns:a16="http://schemas.microsoft.com/office/drawing/2014/main" id="{B739D566-41D8-214C-AA6A-094D9B84FAF6}"/>
                  </a:ext>
                </a:extLst>
              </p:cNvPr>
              <p:cNvSpPr/>
              <p:nvPr/>
            </p:nvSpPr>
            <p:spPr>
              <a:xfrm>
                <a:off x="5847811" y="2754197"/>
                <a:ext cx="417913" cy="417913"/>
              </a:xfrm>
              <a:custGeom>
                <a:avLst/>
                <a:gdLst/>
                <a:ahLst/>
                <a:cxnLst/>
                <a:rect l="l" t="t" r="r" b="b"/>
                <a:pathLst>
                  <a:path w="17357" h="17357" extrusionOk="0">
                    <a:moveTo>
                      <a:pt x="8663" y="1"/>
                    </a:moveTo>
                    <a:cubicBezTo>
                      <a:pt x="3891" y="1"/>
                      <a:pt x="0" y="3892"/>
                      <a:pt x="0" y="8694"/>
                    </a:cubicBezTo>
                    <a:cubicBezTo>
                      <a:pt x="0" y="13466"/>
                      <a:pt x="3891" y="17357"/>
                      <a:pt x="8663" y="17357"/>
                    </a:cubicBezTo>
                    <a:cubicBezTo>
                      <a:pt x="13466" y="17357"/>
                      <a:pt x="17356" y="13466"/>
                      <a:pt x="17356" y="8694"/>
                    </a:cubicBezTo>
                    <a:cubicBezTo>
                      <a:pt x="17356" y="3892"/>
                      <a:pt x="13466" y="1"/>
                      <a:pt x="866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80;p26">
                <a:extLst>
                  <a:ext uri="{FF2B5EF4-FFF2-40B4-BE49-F238E27FC236}">
                    <a16:creationId xmlns:a16="http://schemas.microsoft.com/office/drawing/2014/main" id="{73CE4A96-7DA3-2F41-A1FB-D83469410890}"/>
                  </a:ext>
                </a:extLst>
              </p:cNvPr>
              <p:cNvSpPr/>
              <p:nvPr/>
            </p:nvSpPr>
            <p:spPr>
              <a:xfrm>
                <a:off x="5915878" y="2690536"/>
                <a:ext cx="417913" cy="417913"/>
              </a:xfrm>
              <a:custGeom>
                <a:avLst/>
                <a:gdLst/>
                <a:ahLst/>
                <a:cxnLst/>
                <a:rect l="l" t="t" r="r" b="b"/>
                <a:pathLst>
                  <a:path w="17357" h="17357" extrusionOk="0">
                    <a:moveTo>
                      <a:pt x="8693" y="1"/>
                    </a:moveTo>
                    <a:cubicBezTo>
                      <a:pt x="3891" y="1"/>
                      <a:pt x="0" y="3891"/>
                      <a:pt x="0" y="8663"/>
                    </a:cubicBezTo>
                    <a:cubicBezTo>
                      <a:pt x="0" y="13466"/>
                      <a:pt x="3891" y="17356"/>
                      <a:pt x="8693" y="17356"/>
                    </a:cubicBezTo>
                    <a:cubicBezTo>
                      <a:pt x="13465" y="17356"/>
                      <a:pt x="17356" y="13466"/>
                      <a:pt x="17356" y="8663"/>
                    </a:cubicBezTo>
                    <a:cubicBezTo>
                      <a:pt x="17356" y="3891"/>
                      <a:pt x="13465" y="1"/>
                      <a:pt x="8693" y="1"/>
                    </a:cubicBezTo>
                    <a:close/>
                  </a:path>
                </a:pathLst>
              </a:custGeom>
              <a:solidFill>
                <a:srgbClr val="1A9E95"/>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r>
                  <a:rPr lang="ar-SA" sz="2400" b="1" dirty="0">
                    <a:solidFill>
                      <a:schemeClr val="bg1"/>
                    </a:solidFill>
                    <a:latin typeface="Calibri" panose="020F0502020204030204" pitchFamily="34" charset="0"/>
                    <a:cs typeface="Calibri" panose="020F0502020204030204" pitchFamily="34" charset="0"/>
                  </a:rPr>
                  <a:t>٤</a:t>
                </a:r>
                <a:endParaRPr sz="2400" b="1" dirty="0">
                  <a:solidFill>
                    <a:schemeClr val="bg1"/>
                  </a:solidFill>
                  <a:latin typeface="Calibri" panose="020F0502020204030204" pitchFamily="34" charset="0"/>
                  <a:cs typeface="Calibri" panose="020F0502020204030204" pitchFamily="34" charset="0"/>
                </a:endParaRPr>
              </a:p>
            </p:txBody>
          </p:sp>
          <p:sp>
            <p:nvSpPr>
              <p:cNvPr id="134" name="Google Shape;981;p26">
                <a:extLst>
                  <a:ext uri="{FF2B5EF4-FFF2-40B4-BE49-F238E27FC236}">
                    <a16:creationId xmlns:a16="http://schemas.microsoft.com/office/drawing/2014/main" id="{EFAAD5A5-FE9F-E84F-92F6-C873AE49AB10}"/>
                  </a:ext>
                </a:extLst>
              </p:cNvPr>
              <p:cNvSpPr/>
              <p:nvPr/>
            </p:nvSpPr>
            <p:spPr>
              <a:xfrm>
                <a:off x="6114205" y="2275391"/>
                <a:ext cx="21236" cy="422295"/>
              </a:xfrm>
              <a:custGeom>
                <a:avLst/>
                <a:gdLst/>
                <a:ahLst/>
                <a:cxnLst/>
                <a:rect l="l" t="t" r="r" b="b"/>
                <a:pathLst>
                  <a:path w="882" h="17539" extrusionOk="0">
                    <a:moveTo>
                      <a:pt x="558" y="0"/>
                    </a:moveTo>
                    <a:cubicBezTo>
                      <a:pt x="486" y="0"/>
                      <a:pt x="420" y="50"/>
                      <a:pt x="395" y="99"/>
                    </a:cubicBezTo>
                    <a:cubicBezTo>
                      <a:pt x="335" y="221"/>
                      <a:pt x="274" y="343"/>
                      <a:pt x="244" y="464"/>
                    </a:cubicBezTo>
                    <a:cubicBezTo>
                      <a:pt x="122" y="890"/>
                      <a:pt x="61" y="1346"/>
                      <a:pt x="61" y="1771"/>
                    </a:cubicBezTo>
                    <a:cubicBezTo>
                      <a:pt x="61" y="2136"/>
                      <a:pt x="0" y="2531"/>
                      <a:pt x="31" y="2957"/>
                    </a:cubicBezTo>
                    <a:cubicBezTo>
                      <a:pt x="61" y="3656"/>
                      <a:pt x="61" y="4385"/>
                      <a:pt x="61" y="5084"/>
                    </a:cubicBezTo>
                    <a:lnTo>
                      <a:pt x="61" y="5814"/>
                    </a:lnTo>
                    <a:cubicBezTo>
                      <a:pt x="61" y="6543"/>
                      <a:pt x="92" y="7303"/>
                      <a:pt x="92" y="8033"/>
                    </a:cubicBezTo>
                    <a:cubicBezTo>
                      <a:pt x="122" y="8762"/>
                      <a:pt x="183" y="9522"/>
                      <a:pt x="213" y="10252"/>
                    </a:cubicBezTo>
                    <a:cubicBezTo>
                      <a:pt x="244" y="10616"/>
                      <a:pt x="244" y="11011"/>
                      <a:pt x="244" y="11376"/>
                    </a:cubicBezTo>
                    <a:cubicBezTo>
                      <a:pt x="244" y="12227"/>
                      <a:pt x="365" y="13048"/>
                      <a:pt x="335" y="13899"/>
                    </a:cubicBezTo>
                    <a:cubicBezTo>
                      <a:pt x="335" y="14203"/>
                      <a:pt x="365" y="14507"/>
                      <a:pt x="365" y="14841"/>
                    </a:cubicBezTo>
                    <a:cubicBezTo>
                      <a:pt x="395" y="15388"/>
                      <a:pt x="426" y="15966"/>
                      <a:pt x="456" y="16543"/>
                    </a:cubicBezTo>
                    <a:cubicBezTo>
                      <a:pt x="456" y="16817"/>
                      <a:pt x="487" y="17091"/>
                      <a:pt x="517" y="17394"/>
                    </a:cubicBezTo>
                    <a:cubicBezTo>
                      <a:pt x="517" y="17425"/>
                      <a:pt x="547" y="17486"/>
                      <a:pt x="578" y="17516"/>
                    </a:cubicBezTo>
                    <a:cubicBezTo>
                      <a:pt x="578" y="17531"/>
                      <a:pt x="578" y="17539"/>
                      <a:pt x="582" y="17539"/>
                    </a:cubicBezTo>
                    <a:cubicBezTo>
                      <a:pt x="585" y="17539"/>
                      <a:pt x="593" y="17531"/>
                      <a:pt x="608" y="17516"/>
                    </a:cubicBezTo>
                    <a:cubicBezTo>
                      <a:pt x="608" y="17516"/>
                      <a:pt x="639" y="17486"/>
                      <a:pt x="639" y="17486"/>
                    </a:cubicBezTo>
                    <a:cubicBezTo>
                      <a:pt x="669" y="17425"/>
                      <a:pt x="669" y="17364"/>
                      <a:pt x="669" y="17303"/>
                    </a:cubicBezTo>
                    <a:lnTo>
                      <a:pt x="669" y="16635"/>
                    </a:lnTo>
                    <a:lnTo>
                      <a:pt x="669" y="14750"/>
                    </a:lnTo>
                    <a:cubicBezTo>
                      <a:pt x="669" y="14385"/>
                      <a:pt x="699" y="14051"/>
                      <a:pt x="669" y="13686"/>
                    </a:cubicBezTo>
                    <a:cubicBezTo>
                      <a:pt x="639" y="12957"/>
                      <a:pt x="639" y="12227"/>
                      <a:pt x="639" y="11467"/>
                    </a:cubicBezTo>
                    <a:lnTo>
                      <a:pt x="639" y="11133"/>
                    </a:lnTo>
                    <a:lnTo>
                      <a:pt x="639" y="9583"/>
                    </a:lnTo>
                    <a:lnTo>
                      <a:pt x="639" y="7273"/>
                    </a:lnTo>
                    <a:lnTo>
                      <a:pt x="639" y="5145"/>
                    </a:lnTo>
                    <a:lnTo>
                      <a:pt x="639" y="4020"/>
                    </a:lnTo>
                    <a:cubicBezTo>
                      <a:pt x="608" y="3352"/>
                      <a:pt x="639" y="2683"/>
                      <a:pt x="699" y="2014"/>
                    </a:cubicBezTo>
                    <a:cubicBezTo>
                      <a:pt x="699" y="1893"/>
                      <a:pt x="699" y="1741"/>
                      <a:pt x="730" y="1619"/>
                    </a:cubicBezTo>
                    <a:cubicBezTo>
                      <a:pt x="882" y="1163"/>
                      <a:pt x="882" y="677"/>
                      <a:pt x="730" y="221"/>
                    </a:cubicBezTo>
                    <a:lnTo>
                      <a:pt x="730" y="191"/>
                    </a:lnTo>
                    <a:cubicBezTo>
                      <a:pt x="730" y="99"/>
                      <a:pt x="699" y="8"/>
                      <a:pt x="608" y="8"/>
                    </a:cubicBezTo>
                    <a:cubicBezTo>
                      <a:pt x="592" y="3"/>
                      <a:pt x="575"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82;p26">
                <a:extLst>
                  <a:ext uri="{FF2B5EF4-FFF2-40B4-BE49-F238E27FC236}">
                    <a16:creationId xmlns:a16="http://schemas.microsoft.com/office/drawing/2014/main" id="{74F3AA40-AE27-A245-A6EF-D2F7C156FCA3}"/>
                  </a:ext>
                </a:extLst>
              </p:cNvPr>
              <p:cNvSpPr/>
              <p:nvPr/>
            </p:nvSpPr>
            <p:spPr>
              <a:xfrm>
                <a:off x="5907090" y="2685889"/>
                <a:ext cx="485234" cy="427785"/>
              </a:xfrm>
              <a:custGeom>
                <a:avLst/>
                <a:gdLst/>
                <a:ahLst/>
                <a:cxnLst/>
                <a:rect l="l" t="t" r="r" b="b"/>
                <a:pathLst>
                  <a:path w="20153" h="17767" extrusionOk="0">
                    <a:moveTo>
                      <a:pt x="9021" y="1"/>
                    </a:moveTo>
                    <a:cubicBezTo>
                      <a:pt x="8647" y="1"/>
                      <a:pt x="8274" y="24"/>
                      <a:pt x="7903" y="72"/>
                    </a:cubicBezTo>
                    <a:cubicBezTo>
                      <a:pt x="5776" y="376"/>
                      <a:pt x="3830" y="1379"/>
                      <a:pt x="2371" y="2929"/>
                    </a:cubicBezTo>
                    <a:lnTo>
                      <a:pt x="2158" y="3172"/>
                    </a:lnTo>
                    <a:lnTo>
                      <a:pt x="1946" y="3415"/>
                    </a:lnTo>
                    <a:cubicBezTo>
                      <a:pt x="1794" y="3598"/>
                      <a:pt x="1642" y="3750"/>
                      <a:pt x="1520" y="3902"/>
                    </a:cubicBezTo>
                    <a:cubicBezTo>
                      <a:pt x="517" y="5057"/>
                      <a:pt x="0" y="6546"/>
                      <a:pt x="92" y="8066"/>
                    </a:cubicBezTo>
                    <a:lnTo>
                      <a:pt x="92" y="8218"/>
                    </a:lnTo>
                    <a:cubicBezTo>
                      <a:pt x="92" y="8522"/>
                      <a:pt x="122" y="8795"/>
                      <a:pt x="244" y="8856"/>
                    </a:cubicBezTo>
                    <a:cubicBezTo>
                      <a:pt x="264" y="8867"/>
                      <a:pt x="284" y="8872"/>
                      <a:pt x="303" y="8872"/>
                    </a:cubicBezTo>
                    <a:cubicBezTo>
                      <a:pt x="396" y="8872"/>
                      <a:pt x="472" y="8749"/>
                      <a:pt x="547" y="8522"/>
                    </a:cubicBezTo>
                    <a:cubicBezTo>
                      <a:pt x="578" y="8370"/>
                      <a:pt x="608" y="8188"/>
                      <a:pt x="669" y="8005"/>
                    </a:cubicBezTo>
                    <a:cubicBezTo>
                      <a:pt x="730" y="7823"/>
                      <a:pt x="791" y="7640"/>
                      <a:pt x="851" y="7458"/>
                    </a:cubicBezTo>
                    <a:cubicBezTo>
                      <a:pt x="1216" y="6242"/>
                      <a:pt x="1794" y="5087"/>
                      <a:pt x="2554" y="4054"/>
                    </a:cubicBezTo>
                    <a:cubicBezTo>
                      <a:pt x="3253" y="3142"/>
                      <a:pt x="4134" y="2412"/>
                      <a:pt x="5137" y="1835"/>
                    </a:cubicBezTo>
                    <a:cubicBezTo>
                      <a:pt x="6356" y="1133"/>
                      <a:pt x="7729" y="767"/>
                      <a:pt x="9113" y="767"/>
                    </a:cubicBezTo>
                    <a:cubicBezTo>
                      <a:pt x="9766" y="767"/>
                      <a:pt x="10421" y="849"/>
                      <a:pt x="11064" y="1014"/>
                    </a:cubicBezTo>
                    <a:cubicBezTo>
                      <a:pt x="16384" y="2291"/>
                      <a:pt x="18967" y="8279"/>
                      <a:pt x="16292" y="13051"/>
                    </a:cubicBezTo>
                    <a:cubicBezTo>
                      <a:pt x="15745" y="14024"/>
                      <a:pt x="14985" y="14905"/>
                      <a:pt x="14074" y="15574"/>
                    </a:cubicBezTo>
                    <a:cubicBezTo>
                      <a:pt x="13071" y="16364"/>
                      <a:pt x="11915" y="16911"/>
                      <a:pt x="10669" y="17185"/>
                    </a:cubicBezTo>
                    <a:cubicBezTo>
                      <a:pt x="10107" y="17305"/>
                      <a:pt x="9539" y="17367"/>
                      <a:pt x="8976" y="17367"/>
                    </a:cubicBezTo>
                    <a:cubicBezTo>
                      <a:pt x="8259" y="17367"/>
                      <a:pt x="7550" y="17267"/>
                      <a:pt x="6870" y="17063"/>
                    </a:cubicBezTo>
                    <a:cubicBezTo>
                      <a:pt x="5928" y="16820"/>
                      <a:pt x="5076" y="16455"/>
                      <a:pt x="4256" y="15938"/>
                    </a:cubicBezTo>
                    <a:cubicBezTo>
                      <a:pt x="2037" y="14449"/>
                      <a:pt x="578" y="12017"/>
                      <a:pt x="335" y="9373"/>
                    </a:cubicBezTo>
                    <a:cubicBezTo>
                      <a:pt x="335" y="9191"/>
                      <a:pt x="274" y="9069"/>
                      <a:pt x="244" y="8917"/>
                    </a:cubicBezTo>
                    <a:cubicBezTo>
                      <a:pt x="244" y="8887"/>
                      <a:pt x="213" y="8856"/>
                      <a:pt x="213" y="8856"/>
                    </a:cubicBezTo>
                    <a:cubicBezTo>
                      <a:pt x="183" y="8887"/>
                      <a:pt x="152" y="8917"/>
                      <a:pt x="152" y="8947"/>
                    </a:cubicBezTo>
                    <a:lnTo>
                      <a:pt x="152" y="9586"/>
                    </a:lnTo>
                    <a:cubicBezTo>
                      <a:pt x="152" y="9920"/>
                      <a:pt x="213" y="10285"/>
                      <a:pt x="304" y="10619"/>
                    </a:cubicBezTo>
                    <a:cubicBezTo>
                      <a:pt x="365" y="10954"/>
                      <a:pt x="456" y="11288"/>
                      <a:pt x="578" y="11622"/>
                    </a:cubicBezTo>
                    <a:cubicBezTo>
                      <a:pt x="1216" y="13568"/>
                      <a:pt x="2493" y="15270"/>
                      <a:pt x="4225" y="16394"/>
                    </a:cubicBezTo>
                    <a:cubicBezTo>
                      <a:pt x="5168" y="17002"/>
                      <a:pt x="6231" y="17428"/>
                      <a:pt x="7356" y="17641"/>
                    </a:cubicBezTo>
                    <a:cubicBezTo>
                      <a:pt x="7862" y="17725"/>
                      <a:pt x="8369" y="17766"/>
                      <a:pt x="8874" y="17766"/>
                    </a:cubicBezTo>
                    <a:cubicBezTo>
                      <a:pt x="10734" y="17766"/>
                      <a:pt x="12556" y="17203"/>
                      <a:pt x="14134" y="16151"/>
                    </a:cubicBezTo>
                    <a:cubicBezTo>
                      <a:pt x="14408" y="15938"/>
                      <a:pt x="14681" y="15726"/>
                      <a:pt x="14925" y="15483"/>
                    </a:cubicBezTo>
                    <a:cubicBezTo>
                      <a:pt x="20153" y="10832"/>
                      <a:pt x="18207" y="2260"/>
                      <a:pt x="11460" y="345"/>
                    </a:cubicBezTo>
                    <a:cubicBezTo>
                      <a:pt x="10665" y="116"/>
                      <a:pt x="9843" y="1"/>
                      <a:pt x="9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990;p26">
                <a:extLst>
                  <a:ext uri="{FF2B5EF4-FFF2-40B4-BE49-F238E27FC236}">
                    <a16:creationId xmlns:a16="http://schemas.microsoft.com/office/drawing/2014/main" id="{E4086587-2DF2-4440-939F-B3CFFEEFF372}"/>
                  </a:ext>
                </a:extLst>
              </p:cNvPr>
              <p:cNvGrpSpPr/>
              <p:nvPr/>
            </p:nvGrpSpPr>
            <p:grpSpPr>
              <a:xfrm>
                <a:off x="5370408" y="1217325"/>
                <a:ext cx="1491125" cy="1123414"/>
                <a:chOff x="5365164" y="1252738"/>
                <a:chExt cx="1491125" cy="1123414"/>
              </a:xfrm>
            </p:grpSpPr>
            <p:sp>
              <p:nvSpPr>
                <p:cNvPr id="140" name="Google Shape;991;p26">
                  <a:extLst>
                    <a:ext uri="{FF2B5EF4-FFF2-40B4-BE49-F238E27FC236}">
                      <a16:creationId xmlns:a16="http://schemas.microsoft.com/office/drawing/2014/main" id="{D128ED98-F980-3A43-9EF8-42D92CBA337C}"/>
                    </a:ext>
                  </a:extLst>
                </p:cNvPr>
                <p:cNvSpPr/>
                <p:nvPr/>
              </p:nvSpPr>
              <p:spPr>
                <a:xfrm>
                  <a:off x="5365164" y="1326637"/>
                  <a:ext cx="1448724" cy="1049514"/>
                </a:xfrm>
                <a:custGeom>
                  <a:avLst/>
                  <a:gdLst/>
                  <a:ahLst/>
                  <a:cxnLst/>
                  <a:rect l="l" t="t" r="r" b="b"/>
                  <a:pathLst>
                    <a:path w="46112" h="43589" extrusionOk="0">
                      <a:moveTo>
                        <a:pt x="3618" y="1"/>
                      </a:moveTo>
                      <a:cubicBezTo>
                        <a:pt x="1612" y="1"/>
                        <a:pt x="1" y="1612"/>
                        <a:pt x="1" y="3618"/>
                      </a:cubicBezTo>
                      <a:lnTo>
                        <a:pt x="1" y="37813"/>
                      </a:lnTo>
                      <a:cubicBezTo>
                        <a:pt x="1" y="39819"/>
                        <a:pt x="1612" y="41430"/>
                        <a:pt x="3618" y="41430"/>
                      </a:cubicBezTo>
                      <a:lnTo>
                        <a:pt x="19272" y="41430"/>
                      </a:lnTo>
                      <a:cubicBezTo>
                        <a:pt x="20001" y="41430"/>
                        <a:pt x="20700" y="41704"/>
                        <a:pt x="21247" y="42190"/>
                      </a:cubicBezTo>
                      <a:lnTo>
                        <a:pt x="22676" y="43467"/>
                      </a:lnTo>
                      <a:cubicBezTo>
                        <a:pt x="22767" y="43558"/>
                        <a:pt x="22919" y="43588"/>
                        <a:pt x="23041" y="43588"/>
                      </a:cubicBezTo>
                      <a:cubicBezTo>
                        <a:pt x="23193" y="43588"/>
                        <a:pt x="23314" y="43558"/>
                        <a:pt x="23436" y="43467"/>
                      </a:cubicBezTo>
                      <a:lnTo>
                        <a:pt x="24834" y="42190"/>
                      </a:lnTo>
                      <a:cubicBezTo>
                        <a:pt x="25381" y="41704"/>
                        <a:pt x="26111" y="41430"/>
                        <a:pt x="26840" y="41430"/>
                      </a:cubicBezTo>
                      <a:lnTo>
                        <a:pt x="42494" y="41430"/>
                      </a:lnTo>
                      <a:cubicBezTo>
                        <a:pt x="44500" y="41430"/>
                        <a:pt x="46111" y="39819"/>
                        <a:pt x="46111" y="37813"/>
                      </a:cubicBezTo>
                      <a:lnTo>
                        <a:pt x="46111" y="3618"/>
                      </a:lnTo>
                      <a:cubicBezTo>
                        <a:pt x="46111" y="1612"/>
                        <a:pt x="44500" y="1"/>
                        <a:pt x="4249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992;p26">
                  <a:extLst>
                    <a:ext uri="{FF2B5EF4-FFF2-40B4-BE49-F238E27FC236}">
                      <a16:creationId xmlns:a16="http://schemas.microsoft.com/office/drawing/2014/main" id="{60905F37-23C3-D642-BDA2-421AD088A0CB}"/>
                    </a:ext>
                  </a:extLst>
                </p:cNvPr>
                <p:cNvGrpSpPr/>
                <p:nvPr/>
              </p:nvGrpSpPr>
              <p:grpSpPr>
                <a:xfrm>
                  <a:off x="5407598" y="1252738"/>
                  <a:ext cx="1448692" cy="1063384"/>
                  <a:chOff x="2463325" y="1217325"/>
                  <a:chExt cx="1448692" cy="1063384"/>
                </a:xfrm>
              </p:grpSpPr>
              <p:sp>
                <p:nvSpPr>
                  <p:cNvPr id="142" name="Google Shape;993;p26">
                    <a:extLst>
                      <a:ext uri="{FF2B5EF4-FFF2-40B4-BE49-F238E27FC236}">
                        <a16:creationId xmlns:a16="http://schemas.microsoft.com/office/drawing/2014/main" id="{846B6E90-DB52-6D4F-B403-0921FBCC6E9D}"/>
                      </a:ext>
                    </a:extLst>
                  </p:cNvPr>
                  <p:cNvSpPr/>
                  <p:nvPr/>
                </p:nvSpPr>
                <p:spPr>
                  <a:xfrm>
                    <a:off x="2469925" y="1450775"/>
                    <a:ext cx="1408023" cy="821885"/>
                  </a:xfrm>
                  <a:custGeom>
                    <a:avLst/>
                    <a:gdLst/>
                    <a:ahLst/>
                    <a:cxnLst/>
                    <a:rect l="l" t="t" r="r" b="b"/>
                    <a:pathLst>
                      <a:path w="46142" h="34135" extrusionOk="0">
                        <a:moveTo>
                          <a:pt x="1" y="0"/>
                        </a:moveTo>
                        <a:lnTo>
                          <a:pt x="1" y="28329"/>
                        </a:lnTo>
                        <a:cubicBezTo>
                          <a:pt x="1" y="30335"/>
                          <a:pt x="1612" y="31976"/>
                          <a:pt x="3618" y="31976"/>
                        </a:cubicBezTo>
                        <a:lnTo>
                          <a:pt x="19302" y="31976"/>
                        </a:lnTo>
                        <a:cubicBezTo>
                          <a:pt x="20031" y="31976"/>
                          <a:pt x="20730" y="32250"/>
                          <a:pt x="21278" y="32736"/>
                        </a:cubicBezTo>
                        <a:lnTo>
                          <a:pt x="22706" y="33983"/>
                        </a:lnTo>
                        <a:cubicBezTo>
                          <a:pt x="22797" y="34074"/>
                          <a:pt x="22949" y="34135"/>
                          <a:pt x="23071" y="34135"/>
                        </a:cubicBezTo>
                        <a:cubicBezTo>
                          <a:pt x="23223" y="34135"/>
                          <a:pt x="23344" y="34074"/>
                          <a:pt x="23466" y="33983"/>
                        </a:cubicBezTo>
                        <a:lnTo>
                          <a:pt x="24864" y="32736"/>
                        </a:lnTo>
                        <a:cubicBezTo>
                          <a:pt x="25411" y="32250"/>
                          <a:pt x="26141" y="31976"/>
                          <a:pt x="26870" y="31976"/>
                        </a:cubicBezTo>
                        <a:lnTo>
                          <a:pt x="42524" y="31976"/>
                        </a:lnTo>
                        <a:cubicBezTo>
                          <a:pt x="44530" y="31976"/>
                          <a:pt x="46141" y="30335"/>
                          <a:pt x="46141" y="28329"/>
                        </a:cubicBezTo>
                        <a:lnTo>
                          <a:pt x="46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94;p26">
                    <a:extLst>
                      <a:ext uri="{FF2B5EF4-FFF2-40B4-BE49-F238E27FC236}">
                        <a16:creationId xmlns:a16="http://schemas.microsoft.com/office/drawing/2014/main" id="{CA791904-1DC0-704E-8B31-59FF04D92A09}"/>
                      </a:ext>
                    </a:extLst>
                  </p:cNvPr>
                  <p:cNvSpPr/>
                  <p:nvPr/>
                </p:nvSpPr>
                <p:spPr>
                  <a:xfrm>
                    <a:off x="2469926" y="1222425"/>
                    <a:ext cx="1408023" cy="228375"/>
                  </a:xfrm>
                  <a:custGeom>
                    <a:avLst/>
                    <a:gdLst/>
                    <a:ahLst/>
                    <a:cxnLst/>
                    <a:rect l="l" t="t" r="r" b="b"/>
                    <a:pathLst>
                      <a:path w="46142" h="9485" extrusionOk="0">
                        <a:moveTo>
                          <a:pt x="3618" y="1"/>
                        </a:moveTo>
                        <a:cubicBezTo>
                          <a:pt x="1612" y="1"/>
                          <a:pt x="1" y="1642"/>
                          <a:pt x="1" y="3648"/>
                        </a:cubicBezTo>
                        <a:lnTo>
                          <a:pt x="1" y="9484"/>
                        </a:lnTo>
                        <a:lnTo>
                          <a:pt x="46141" y="9484"/>
                        </a:lnTo>
                        <a:lnTo>
                          <a:pt x="46141" y="3648"/>
                        </a:lnTo>
                        <a:cubicBezTo>
                          <a:pt x="46141" y="1642"/>
                          <a:pt x="44530" y="1"/>
                          <a:pt x="42524" y="1"/>
                        </a:cubicBezTo>
                        <a:close/>
                      </a:path>
                    </a:pathLst>
                  </a:custGeom>
                  <a:solidFill>
                    <a:srgbClr val="1A9E95"/>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endParaRPr/>
                  </a:p>
                </p:txBody>
              </p:sp>
              <p:sp>
                <p:nvSpPr>
                  <p:cNvPr id="144" name="Google Shape;995;p26">
                    <a:extLst>
                      <a:ext uri="{FF2B5EF4-FFF2-40B4-BE49-F238E27FC236}">
                        <a16:creationId xmlns:a16="http://schemas.microsoft.com/office/drawing/2014/main" id="{199FB915-1E32-8049-B0D4-44D198A133F8}"/>
                      </a:ext>
                    </a:extLst>
                  </p:cNvPr>
                  <p:cNvSpPr/>
                  <p:nvPr/>
                </p:nvSpPr>
                <p:spPr>
                  <a:xfrm>
                    <a:off x="2464280" y="1445316"/>
                    <a:ext cx="1447737" cy="835393"/>
                  </a:xfrm>
                  <a:custGeom>
                    <a:avLst/>
                    <a:gdLst/>
                    <a:ahLst/>
                    <a:cxnLst/>
                    <a:rect l="l" t="t" r="r" b="b"/>
                    <a:pathLst>
                      <a:path w="46993" h="34696" extrusionOk="0">
                        <a:moveTo>
                          <a:pt x="15580" y="1"/>
                        </a:moveTo>
                        <a:cubicBezTo>
                          <a:pt x="14546" y="1"/>
                          <a:pt x="13516" y="4"/>
                          <a:pt x="12493" y="14"/>
                        </a:cubicBezTo>
                        <a:lnTo>
                          <a:pt x="6383" y="75"/>
                        </a:lnTo>
                        <a:lnTo>
                          <a:pt x="0" y="75"/>
                        </a:lnTo>
                        <a:lnTo>
                          <a:pt x="0" y="7765"/>
                        </a:lnTo>
                        <a:lnTo>
                          <a:pt x="0" y="10653"/>
                        </a:lnTo>
                        <a:lnTo>
                          <a:pt x="0" y="24240"/>
                        </a:lnTo>
                        <a:lnTo>
                          <a:pt x="0" y="28708"/>
                        </a:lnTo>
                        <a:lnTo>
                          <a:pt x="31" y="29042"/>
                        </a:lnTo>
                        <a:cubicBezTo>
                          <a:pt x="31" y="29164"/>
                          <a:pt x="61" y="29255"/>
                          <a:pt x="61" y="29377"/>
                        </a:cubicBezTo>
                        <a:cubicBezTo>
                          <a:pt x="422" y="31210"/>
                          <a:pt x="2001" y="32538"/>
                          <a:pt x="3888" y="32538"/>
                        </a:cubicBezTo>
                        <a:cubicBezTo>
                          <a:pt x="3909" y="32538"/>
                          <a:pt x="3930" y="32538"/>
                          <a:pt x="3952" y="32538"/>
                        </a:cubicBezTo>
                        <a:lnTo>
                          <a:pt x="18815" y="32538"/>
                        </a:lnTo>
                        <a:cubicBezTo>
                          <a:pt x="18922" y="32529"/>
                          <a:pt x="19032" y="32525"/>
                          <a:pt x="19142" y="32525"/>
                        </a:cubicBezTo>
                        <a:cubicBezTo>
                          <a:pt x="19409" y="32525"/>
                          <a:pt x="19682" y="32547"/>
                          <a:pt x="19940" y="32568"/>
                        </a:cubicBezTo>
                        <a:cubicBezTo>
                          <a:pt x="20305" y="32629"/>
                          <a:pt x="20639" y="32751"/>
                          <a:pt x="20943" y="32933"/>
                        </a:cubicBezTo>
                        <a:cubicBezTo>
                          <a:pt x="21095" y="33024"/>
                          <a:pt x="21247" y="33146"/>
                          <a:pt x="21369" y="33267"/>
                        </a:cubicBezTo>
                        <a:lnTo>
                          <a:pt x="21824" y="33632"/>
                        </a:lnTo>
                        <a:lnTo>
                          <a:pt x="22676" y="34392"/>
                        </a:lnTo>
                        <a:lnTo>
                          <a:pt x="22797" y="34514"/>
                        </a:lnTo>
                        <a:cubicBezTo>
                          <a:pt x="22858" y="34544"/>
                          <a:pt x="22919" y="34574"/>
                          <a:pt x="22980" y="34605"/>
                        </a:cubicBezTo>
                        <a:cubicBezTo>
                          <a:pt x="23101" y="34666"/>
                          <a:pt x="23223" y="34696"/>
                          <a:pt x="23375" y="34696"/>
                        </a:cubicBezTo>
                        <a:cubicBezTo>
                          <a:pt x="23496" y="34666"/>
                          <a:pt x="23618" y="34635"/>
                          <a:pt x="23739" y="34574"/>
                        </a:cubicBezTo>
                        <a:cubicBezTo>
                          <a:pt x="23831" y="34514"/>
                          <a:pt x="23922" y="34422"/>
                          <a:pt x="23983" y="34362"/>
                        </a:cubicBezTo>
                        <a:lnTo>
                          <a:pt x="24864" y="33602"/>
                        </a:lnTo>
                        <a:lnTo>
                          <a:pt x="25290" y="33207"/>
                        </a:lnTo>
                        <a:cubicBezTo>
                          <a:pt x="25442" y="33085"/>
                          <a:pt x="25594" y="32994"/>
                          <a:pt x="25746" y="32903"/>
                        </a:cubicBezTo>
                        <a:cubicBezTo>
                          <a:pt x="26049" y="32720"/>
                          <a:pt x="26384" y="32629"/>
                          <a:pt x="26749" y="32568"/>
                        </a:cubicBezTo>
                        <a:lnTo>
                          <a:pt x="42524" y="32568"/>
                        </a:lnTo>
                        <a:cubicBezTo>
                          <a:pt x="42889" y="32568"/>
                          <a:pt x="43284" y="32538"/>
                          <a:pt x="43649" y="32447"/>
                        </a:cubicBezTo>
                        <a:cubicBezTo>
                          <a:pt x="45229" y="32052"/>
                          <a:pt x="46384" y="30744"/>
                          <a:pt x="46567" y="29164"/>
                        </a:cubicBezTo>
                        <a:cubicBezTo>
                          <a:pt x="46627" y="28799"/>
                          <a:pt x="46627" y="28404"/>
                          <a:pt x="46627" y="28039"/>
                        </a:cubicBezTo>
                        <a:lnTo>
                          <a:pt x="46627" y="26945"/>
                        </a:lnTo>
                        <a:cubicBezTo>
                          <a:pt x="46658" y="24027"/>
                          <a:pt x="46688" y="21109"/>
                          <a:pt x="46688" y="18191"/>
                        </a:cubicBezTo>
                        <a:cubicBezTo>
                          <a:pt x="46719" y="17006"/>
                          <a:pt x="46719" y="15759"/>
                          <a:pt x="46779" y="14665"/>
                        </a:cubicBezTo>
                        <a:cubicBezTo>
                          <a:pt x="46992" y="10592"/>
                          <a:pt x="46992" y="6550"/>
                          <a:pt x="46779" y="2477"/>
                        </a:cubicBezTo>
                        <a:lnTo>
                          <a:pt x="46779" y="2142"/>
                        </a:lnTo>
                        <a:cubicBezTo>
                          <a:pt x="46749" y="1261"/>
                          <a:pt x="46688" y="501"/>
                          <a:pt x="46567" y="379"/>
                        </a:cubicBezTo>
                        <a:cubicBezTo>
                          <a:pt x="46549" y="362"/>
                          <a:pt x="46532" y="353"/>
                          <a:pt x="46516" y="353"/>
                        </a:cubicBezTo>
                        <a:cubicBezTo>
                          <a:pt x="46420" y="353"/>
                          <a:pt x="46345" y="666"/>
                          <a:pt x="46293" y="1291"/>
                        </a:cubicBezTo>
                        <a:cubicBezTo>
                          <a:pt x="46202" y="2294"/>
                          <a:pt x="46141" y="3358"/>
                          <a:pt x="46080" y="4483"/>
                        </a:cubicBezTo>
                        <a:cubicBezTo>
                          <a:pt x="45928" y="7978"/>
                          <a:pt x="45867" y="11686"/>
                          <a:pt x="45867" y="16033"/>
                        </a:cubicBezTo>
                        <a:cubicBezTo>
                          <a:pt x="45867" y="19073"/>
                          <a:pt x="45807" y="22659"/>
                          <a:pt x="45837" y="26489"/>
                        </a:cubicBezTo>
                        <a:cubicBezTo>
                          <a:pt x="45867" y="27279"/>
                          <a:pt x="45867" y="28039"/>
                          <a:pt x="45867" y="28799"/>
                        </a:cubicBezTo>
                        <a:cubicBezTo>
                          <a:pt x="45867" y="30197"/>
                          <a:pt x="44956" y="31413"/>
                          <a:pt x="43618" y="31778"/>
                        </a:cubicBezTo>
                        <a:cubicBezTo>
                          <a:pt x="43343" y="31853"/>
                          <a:pt x="43068" y="31907"/>
                          <a:pt x="42793" y="31907"/>
                        </a:cubicBezTo>
                        <a:cubicBezTo>
                          <a:pt x="42734" y="31907"/>
                          <a:pt x="42674" y="31905"/>
                          <a:pt x="42615" y="31900"/>
                        </a:cubicBezTo>
                        <a:lnTo>
                          <a:pt x="26840" y="31900"/>
                        </a:lnTo>
                        <a:cubicBezTo>
                          <a:pt x="26688" y="31930"/>
                          <a:pt x="26536" y="31930"/>
                          <a:pt x="26384" y="31991"/>
                        </a:cubicBezTo>
                        <a:cubicBezTo>
                          <a:pt x="26080" y="32052"/>
                          <a:pt x="25776" y="32143"/>
                          <a:pt x="25502" y="32295"/>
                        </a:cubicBezTo>
                        <a:cubicBezTo>
                          <a:pt x="25290" y="32386"/>
                          <a:pt x="25107" y="32538"/>
                          <a:pt x="24925" y="32659"/>
                        </a:cubicBezTo>
                        <a:cubicBezTo>
                          <a:pt x="24712" y="32842"/>
                          <a:pt x="24590" y="32963"/>
                          <a:pt x="24439" y="33085"/>
                        </a:cubicBezTo>
                        <a:lnTo>
                          <a:pt x="23527" y="33906"/>
                        </a:lnTo>
                        <a:lnTo>
                          <a:pt x="23405" y="34027"/>
                        </a:lnTo>
                        <a:lnTo>
                          <a:pt x="23375" y="34027"/>
                        </a:lnTo>
                        <a:cubicBezTo>
                          <a:pt x="23359" y="34042"/>
                          <a:pt x="23344" y="34050"/>
                          <a:pt x="23333" y="34050"/>
                        </a:cubicBezTo>
                        <a:cubicBezTo>
                          <a:pt x="23321" y="34050"/>
                          <a:pt x="23314" y="34042"/>
                          <a:pt x="23314" y="34027"/>
                        </a:cubicBezTo>
                        <a:cubicBezTo>
                          <a:pt x="23299" y="34027"/>
                          <a:pt x="23289" y="34029"/>
                          <a:pt x="23280" y="34029"/>
                        </a:cubicBezTo>
                        <a:cubicBezTo>
                          <a:pt x="23253" y="34029"/>
                          <a:pt x="23230" y="34012"/>
                          <a:pt x="23071" y="33875"/>
                        </a:cubicBezTo>
                        <a:lnTo>
                          <a:pt x="22159" y="33055"/>
                        </a:lnTo>
                        <a:cubicBezTo>
                          <a:pt x="22007" y="32933"/>
                          <a:pt x="21855" y="32811"/>
                          <a:pt x="21673" y="32629"/>
                        </a:cubicBezTo>
                        <a:cubicBezTo>
                          <a:pt x="21490" y="32477"/>
                          <a:pt x="21277" y="32355"/>
                          <a:pt x="21065" y="32264"/>
                        </a:cubicBezTo>
                        <a:cubicBezTo>
                          <a:pt x="20639" y="32052"/>
                          <a:pt x="20183" y="31900"/>
                          <a:pt x="19697" y="31869"/>
                        </a:cubicBezTo>
                        <a:lnTo>
                          <a:pt x="17204" y="31869"/>
                        </a:lnTo>
                        <a:lnTo>
                          <a:pt x="7356" y="31930"/>
                        </a:lnTo>
                        <a:lnTo>
                          <a:pt x="3769" y="31930"/>
                        </a:lnTo>
                        <a:cubicBezTo>
                          <a:pt x="3405" y="31900"/>
                          <a:pt x="3040" y="31839"/>
                          <a:pt x="2706" y="31717"/>
                        </a:cubicBezTo>
                        <a:cubicBezTo>
                          <a:pt x="2037" y="31444"/>
                          <a:pt x="1459" y="30988"/>
                          <a:pt x="1064" y="30349"/>
                        </a:cubicBezTo>
                        <a:cubicBezTo>
                          <a:pt x="882" y="30045"/>
                          <a:pt x="760" y="29711"/>
                          <a:pt x="669" y="29377"/>
                        </a:cubicBezTo>
                        <a:cubicBezTo>
                          <a:pt x="608" y="28982"/>
                          <a:pt x="578" y="28617"/>
                          <a:pt x="578" y="28222"/>
                        </a:cubicBezTo>
                        <a:cubicBezTo>
                          <a:pt x="578" y="25000"/>
                          <a:pt x="547" y="21778"/>
                          <a:pt x="517" y="18556"/>
                        </a:cubicBezTo>
                        <a:cubicBezTo>
                          <a:pt x="487" y="15212"/>
                          <a:pt x="487" y="11899"/>
                          <a:pt x="487" y="8556"/>
                        </a:cubicBezTo>
                        <a:cubicBezTo>
                          <a:pt x="456" y="5881"/>
                          <a:pt x="456" y="3206"/>
                          <a:pt x="426" y="531"/>
                        </a:cubicBezTo>
                        <a:lnTo>
                          <a:pt x="7204" y="470"/>
                        </a:lnTo>
                        <a:lnTo>
                          <a:pt x="14226" y="470"/>
                        </a:lnTo>
                        <a:cubicBezTo>
                          <a:pt x="16961" y="470"/>
                          <a:pt x="19697" y="410"/>
                          <a:pt x="22432" y="410"/>
                        </a:cubicBezTo>
                        <a:lnTo>
                          <a:pt x="37448" y="318"/>
                        </a:lnTo>
                        <a:lnTo>
                          <a:pt x="44956" y="258"/>
                        </a:lnTo>
                        <a:cubicBezTo>
                          <a:pt x="45381" y="227"/>
                          <a:pt x="45807" y="197"/>
                          <a:pt x="46232" y="166"/>
                        </a:cubicBezTo>
                        <a:cubicBezTo>
                          <a:pt x="46293" y="166"/>
                          <a:pt x="46384" y="136"/>
                          <a:pt x="46384" y="136"/>
                        </a:cubicBezTo>
                        <a:cubicBezTo>
                          <a:pt x="46293" y="75"/>
                          <a:pt x="46202" y="75"/>
                          <a:pt x="46111" y="75"/>
                        </a:cubicBezTo>
                        <a:cubicBezTo>
                          <a:pt x="45533" y="45"/>
                          <a:pt x="44956" y="45"/>
                          <a:pt x="44348" y="45"/>
                        </a:cubicBezTo>
                        <a:lnTo>
                          <a:pt x="38633" y="45"/>
                        </a:lnTo>
                        <a:lnTo>
                          <a:pt x="21794" y="14"/>
                        </a:lnTo>
                        <a:cubicBezTo>
                          <a:pt x="19727" y="14"/>
                          <a:pt x="17647" y="1"/>
                          <a:pt x="15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96;p26">
                    <a:extLst>
                      <a:ext uri="{FF2B5EF4-FFF2-40B4-BE49-F238E27FC236}">
                        <a16:creationId xmlns:a16="http://schemas.microsoft.com/office/drawing/2014/main" id="{8216B12E-3A3E-AD49-BC61-E421AC3F5CA5}"/>
                      </a:ext>
                    </a:extLst>
                  </p:cNvPr>
                  <p:cNvSpPr/>
                  <p:nvPr/>
                </p:nvSpPr>
                <p:spPr>
                  <a:xfrm>
                    <a:off x="2463325" y="1217325"/>
                    <a:ext cx="1446813" cy="244459"/>
                  </a:xfrm>
                  <a:custGeom>
                    <a:avLst/>
                    <a:gdLst/>
                    <a:ahLst/>
                    <a:cxnLst/>
                    <a:rect l="l" t="t" r="r" b="b"/>
                    <a:pathLst>
                      <a:path w="46963" h="10153" extrusionOk="0">
                        <a:moveTo>
                          <a:pt x="41370" y="0"/>
                        </a:moveTo>
                        <a:lnTo>
                          <a:pt x="37357" y="61"/>
                        </a:lnTo>
                        <a:lnTo>
                          <a:pt x="25564" y="30"/>
                        </a:lnTo>
                        <a:cubicBezTo>
                          <a:pt x="24125" y="30"/>
                          <a:pt x="22673" y="17"/>
                          <a:pt x="21225" y="17"/>
                        </a:cubicBezTo>
                        <a:cubicBezTo>
                          <a:pt x="20501" y="17"/>
                          <a:pt x="19778" y="20"/>
                          <a:pt x="19059" y="30"/>
                        </a:cubicBezTo>
                        <a:cubicBezTo>
                          <a:pt x="14469" y="91"/>
                          <a:pt x="9910" y="91"/>
                          <a:pt x="5320" y="91"/>
                        </a:cubicBezTo>
                        <a:lnTo>
                          <a:pt x="4317" y="91"/>
                        </a:lnTo>
                        <a:cubicBezTo>
                          <a:pt x="4219" y="83"/>
                          <a:pt x="4124" y="79"/>
                          <a:pt x="4029" y="79"/>
                        </a:cubicBezTo>
                        <a:cubicBezTo>
                          <a:pt x="3771" y="79"/>
                          <a:pt x="3520" y="107"/>
                          <a:pt x="3253" y="152"/>
                        </a:cubicBezTo>
                        <a:cubicBezTo>
                          <a:pt x="1521" y="426"/>
                          <a:pt x="183" y="1854"/>
                          <a:pt x="31" y="3617"/>
                        </a:cubicBezTo>
                        <a:cubicBezTo>
                          <a:pt x="1" y="4043"/>
                          <a:pt x="31" y="4438"/>
                          <a:pt x="31" y="4833"/>
                        </a:cubicBezTo>
                        <a:lnTo>
                          <a:pt x="31" y="10091"/>
                        </a:lnTo>
                        <a:lnTo>
                          <a:pt x="33193" y="10091"/>
                        </a:lnTo>
                        <a:cubicBezTo>
                          <a:pt x="34395" y="10074"/>
                          <a:pt x="35597" y="10066"/>
                          <a:pt x="36798" y="10066"/>
                        </a:cubicBezTo>
                        <a:cubicBezTo>
                          <a:pt x="39698" y="10066"/>
                          <a:pt x="42593" y="10109"/>
                          <a:pt x="45473" y="10152"/>
                        </a:cubicBezTo>
                        <a:lnTo>
                          <a:pt x="46750" y="10152"/>
                        </a:lnTo>
                        <a:lnTo>
                          <a:pt x="46750" y="9514"/>
                        </a:lnTo>
                        <a:lnTo>
                          <a:pt x="46750" y="9028"/>
                        </a:lnTo>
                        <a:cubicBezTo>
                          <a:pt x="46780" y="8754"/>
                          <a:pt x="46780" y="8511"/>
                          <a:pt x="46780" y="8268"/>
                        </a:cubicBezTo>
                        <a:cubicBezTo>
                          <a:pt x="46902" y="6839"/>
                          <a:pt x="46962" y="5441"/>
                          <a:pt x="46962" y="4012"/>
                        </a:cubicBezTo>
                        <a:cubicBezTo>
                          <a:pt x="46962" y="3192"/>
                          <a:pt x="46719" y="2401"/>
                          <a:pt x="46263" y="1733"/>
                        </a:cubicBezTo>
                        <a:cubicBezTo>
                          <a:pt x="45777" y="1064"/>
                          <a:pt x="45139" y="547"/>
                          <a:pt x="44379" y="274"/>
                        </a:cubicBezTo>
                        <a:cubicBezTo>
                          <a:pt x="44318" y="243"/>
                          <a:pt x="44196" y="213"/>
                          <a:pt x="44136" y="182"/>
                        </a:cubicBezTo>
                        <a:cubicBezTo>
                          <a:pt x="43816" y="81"/>
                          <a:pt x="43518" y="42"/>
                          <a:pt x="43283" y="42"/>
                        </a:cubicBezTo>
                        <a:cubicBezTo>
                          <a:pt x="43026" y="42"/>
                          <a:pt x="42846" y="88"/>
                          <a:pt x="42798" y="152"/>
                        </a:cubicBezTo>
                        <a:cubicBezTo>
                          <a:pt x="42737" y="213"/>
                          <a:pt x="42768" y="274"/>
                          <a:pt x="42889" y="304"/>
                        </a:cubicBezTo>
                        <a:cubicBezTo>
                          <a:pt x="43041" y="395"/>
                          <a:pt x="43224" y="456"/>
                          <a:pt x="43406" y="486"/>
                        </a:cubicBezTo>
                        <a:cubicBezTo>
                          <a:pt x="44075" y="699"/>
                          <a:pt x="44683" y="1094"/>
                          <a:pt x="45139" y="1641"/>
                        </a:cubicBezTo>
                        <a:cubicBezTo>
                          <a:pt x="45534" y="2067"/>
                          <a:pt x="45777" y="2584"/>
                          <a:pt x="45898" y="3161"/>
                        </a:cubicBezTo>
                        <a:cubicBezTo>
                          <a:pt x="45959" y="3435"/>
                          <a:pt x="45990" y="3708"/>
                          <a:pt x="45990" y="4012"/>
                        </a:cubicBezTo>
                        <a:cubicBezTo>
                          <a:pt x="45959" y="4316"/>
                          <a:pt x="45959" y="4651"/>
                          <a:pt x="45959" y="4985"/>
                        </a:cubicBezTo>
                        <a:cubicBezTo>
                          <a:pt x="45929" y="6322"/>
                          <a:pt x="45898" y="7721"/>
                          <a:pt x="45898" y="9240"/>
                        </a:cubicBezTo>
                        <a:lnTo>
                          <a:pt x="45898" y="9301"/>
                        </a:lnTo>
                        <a:lnTo>
                          <a:pt x="43224" y="9271"/>
                        </a:lnTo>
                        <a:lnTo>
                          <a:pt x="39728" y="9271"/>
                        </a:lnTo>
                        <a:cubicBezTo>
                          <a:pt x="37138" y="9325"/>
                          <a:pt x="34527" y="9336"/>
                          <a:pt x="31913" y="9336"/>
                        </a:cubicBezTo>
                        <a:cubicBezTo>
                          <a:pt x="30171" y="9336"/>
                          <a:pt x="28427" y="9331"/>
                          <a:pt x="26688" y="9331"/>
                        </a:cubicBezTo>
                        <a:lnTo>
                          <a:pt x="22190" y="9331"/>
                        </a:lnTo>
                        <a:lnTo>
                          <a:pt x="8390" y="9392"/>
                        </a:lnTo>
                        <a:lnTo>
                          <a:pt x="609" y="9483"/>
                        </a:lnTo>
                        <a:lnTo>
                          <a:pt x="548" y="4407"/>
                        </a:lnTo>
                        <a:lnTo>
                          <a:pt x="548" y="3982"/>
                        </a:lnTo>
                        <a:cubicBezTo>
                          <a:pt x="578" y="3830"/>
                          <a:pt x="578" y="3708"/>
                          <a:pt x="578" y="3587"/>
                        </a:cubicBezTo>
                        <a:cubicBezTo>
                          <a:pt x="609" y="3313"/>
                          <a:pt x="670" y="3040"/>
                          <a:pt x="761" y="2796"/>
                        </a:cubicBezTo>
                        <a:cubicBezTo>
                          <a:pt x="943" y="2280"/>
                          <a:pt x="1247" y="1824"/>
                          <a:pt x="1642" y="1459"/>
                        </a:cubicBezTo>
                        <a:cubicBezTo>
                          <a:pt x="2068" y="1094"/>
                          <a:pt x="2554" y="821"/>
                          <a:pt x="3071" y="699"/>
                        </a:cubicBezTo>
                        <a:cubicBezTo>
                          <a:pt x="3345" y="608"/>
                          <a:pt x="3618" y="578"/>
                          <a:pt x="3892" y="578"/>
                        </a:cubicBezTo>
                        <a:lnTo>
                          <a:pt x="4773" y="578"/>
                        </a:lnTo>
                        <a:cubicBezTo>
                          <a:pt x="9374" y="550"/>
                          <a:pt x="13951" y="451"/>
                          <a:pt x="18568" y="451"/>
                        </a:cubicBezTo>
                        <a:cubicBezTo>
                          <a:pt x="19136" y="451"/>
                          <a:pt x="19705" y="453"/>
                          <a:pt x="20275" y="456"/>
                        </a:cubicBezTo>
                        <a:cubicBezTo>
                          <a:pt x="22190" y="456"/>
                          <a:pt x="24105" y="395"/>
                          <a:pt x="26020" y="395"/>
                        </a:cubicBezTo>
                        <a:lnTo>
                          <a:pt x="36537" y="304"/>
                        </a:lnTo>
                        <a:lnTo>
                          <a:pt x="41795" y="213"/>
                        </a:lnTo>
                        <a:cubicBezTo>
                          <a:pt x="42099" y="213"/>
                          <a:pt x="42403" y="182"/>
                          <a:pt x="42677" y="152"/>
                        </a:cubicBezTo>
                        <a:cubicBezTo>
                          <a:pt x="42737" y="122"/>
                          <a:pt x="42798" y="91"/>
                          <a:pt x="42798" y="91"/>
                        </a:cubicBezTo>
                        <a:cubicBezTo>
                          <a:pt x="42737" y="61"/>
                          <a:pt x="42677" y="30"/>
                          <a:pt x="42585" y="30"/>
                        </a:cubicBezTo>
                        <a:cubicBezTo>
                          <a:pt x="42190" y="0"/>
                          <a:pt x="41765" y="0"/>
                          <a:pt x="4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 name="Google Shape;997;p26">
                <a:extLst>
                  <a:ext uri="{FF2B5EF4-FFF2-40B4-BE49-F238E27FC236}">
                    <a16:creationId xmlns:a16="http://schemas.microsoft.com/office/drawing/2014/main" id="{B6970B6A-3680-B444-8E18-4D43FC8A0597}"/>
                  </a:ext>
                </a:extLst>
              </p:cNvPr>
              <p:cNvSpPr txBox="1"/>
              <p:nvPr/>
            </p:nvSpPr>
            <p:spPr>
              <a:xfrm>
                <a:off x="5435499" y="1518349"/>
                <a:ext cx="1424156" cy="637800"/>
              </a:xfrm>
              <a:prstGeom prst="rect">
                <a:avLst/>
              </a:prstGeom>
              <a:noFill/>
              <a:ln>
                <a:noFill/>
              </a:ln>
            </p:spPr>
            <p:txBody>
              <a:bodyPr spcFirstLastPara="1" wrap="square" lIns="91425" tIns="91425" rIns="91425" bIns="91425" anchor="ctr" anchorCtr="0">
                <a:noAutofit/>
              </a:bodyPr>
              <a:lstStyle/>
              <a:p>
                <a:pPr lvl="0" algn="ctr"/>
                <a:r>
                  <a:rPr lang="ar-SA" sz="1400" dirty="0">
                    <a:latin typeface="Calibri" panose="020F0502020204030204" pitchFamily="34" charset="0"/>
                    <a:cs typeface="Calibri" panose="020F0502020204030204" pitchFamily="34" charset="0"/>
                  </a:rPr>
                  <a:t>عادة تشكل لجنة للاستلام واضافة الاصناف المشترات الى المستودع او الى عهد الموظفين</a:t>
                </a:r>
              </a:p>
            </p:txBody>
          </p:sp>
          <p:sp>
            <p:nvSpPr>
              <p:cNvPr id="139" name="Google Shape;998;p26">
                <a:extLst>
                  <a:ext uri="{FF2B5EF4-FFF2-40B4-BE49-F238E27FC236}">
                    <a16:creationId xmlns:a16="http://schemas.microsoft.com/office/drawing/2014/main" id="{0DB7B655-8032-D743-9214-A4F77B6383FF}"/>
                  </a:ext>
                </a:extLst>
              </p:cNvPr>
              <p:cNvSpPr txBox="1"/>
              <p:nvPr/>
            </p:nvSpPr>
            <p:spPr>
              <a:xfrm>
                <a:off x="5492227" y="1240725"/>
                <a:ext cx="1261800" cy="18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dirty="0">
                    <a:solidFill>
                      <a:schemeClr val="lt1"/>
                    </a:solidFill>
                    <a:latin typeface="Fira Sans Extra Condensed Medium"/>
                    <a:ea typeface="Fira Sans Extra Condensed Medium"/>
                    <a:cs typeface="Fira Sans Extra Condensed Medium"/>
                    <a:sym typeface="Fira Sans Extra Condensed Medium"/>
                  </a:rPr>
                  <a:t>الاستلام</a:t>
                </a:r>
                <a:endParaRPr dirty="0"/>
              </a:p>
            </p:txBody>
          </p:sp>
        </p:grpSp>
        <p:grpSp>
          <p:nvGrpSpPr>
            <p:cNvPr id="63" name="Google Shape;999;p26">
              <a:extLst>
                <a:ext uri="{FF2B5EF4-FFF2-40B4-BE49-F238E27FC236}">
                  <a16:creationId xmlns:a16="http://schemas.microsoft.com/office/drawing/2014/main" id="{BD286D3A-9D28-DB4E-B4AB-52A7F134ECB0}"/>
                </a:ext>
              </a:extLst>
            </p:cNvPr>
            <p:cNvGrpSpPr/>
            <p:nvPr/>
          </p:nvGrpSpPr>
          <p:grpSpPr>
            <a:xfrm>
              <a:off x="1071563" y="4246173"/>
              <a:ext cx="2943225" cy="2276973"/>
              <a:chOff x="707844" y="2826549"/>
              <a:chExt cx="1577816" cy="1939562"/>
            </a:xfrm>
          </p:grpSpPr>
          <p:grpSp>
            <p:nvGrpSpPr>
              <p:cNvPr id="114" name="Google Shape;1000;p26">
                <a:extLst>
                  <a:ext uri="{FF2B5EF4-FFF2-40B4-BE49-F238E27FC236}">
                    <a16:creationId xmlns:a16="http://schemas.microsoft.com/office/drawing/2014/main" id="{CF00F62B-558B-104E-B686-06C45909906E}"/>
                  </a:ext>
                </a:extLst>
              </p:cNvPr>
              <p:cNvGrpSpPr/>
              <p:nvPr/>
            </p:nvGrpSpPr>
            <p:grpSpPr>
              <a:xfrm rot="10800000">
                <a:off x="715634" y="3660555"/>
                <a:ext cx="1482490" cy="1105556"/>
                <a:chOff x="5407598" y="1210565"/>
                <a:chExt cx="1482490" cy="1105556"/>
              </a:xfrm>
            </p:grpSpPr>
            <p:sp>
              <p:nvSpPr>
                <p:cNvPr id="126" name="Google Shape;1001;p26">
                  <a:extLst>
                    <a:ext uri="{FF2B5EF4-FFF2-40B4-BE49-F238E27FC236}">
                      <a16:creationId xmlns:a16="http://schemas.microsoft.com/office/drawing/2014/main" id="{24ACACBE-7440-5041-ACC8-CED48F6E7FCD}"/>
                    </a:ext>
                  </a:extLst>
                </p:cNvPr>
                <p:cNvSpPr/>
                <p:nvPr/>
              </p:nvSpPr>
              <p:spPr>
                <a:xfrm>
                  <a:off x="5441364" y="1210565"/>
                  <a:ext cx="1448724" cy="1049514"/>
                </a:xfrm>
                <a:custGeom>
                  <a:avLst/>
                  <a:gdLst/>
                  <a:ahLst/>
                  <a:cxnLst/>
                  <a:rect l="l" t="t" r="r" b="b"/>
                  <a:pathLst>
                    <a:path w="46112" h="43589" extrusionOk="0">
                      <a:moveTo>
                        <a:pt x="3618" y="1"/>
                      </a:moveTo>
                      <a:cubicBezTo>
                        <a:pt x="1612" y="1"/>
                        <a:pt x="1" y="1612"/>
                        <a:pt x="1" y="3618"/>
                      </a:cubicBezTo>
                      <a:lnTo>
                        <a:pt x="1" y="37813"/>
                      </a:lnTo>
                      <a:cubicBezTo>
                        <a:pt x="1" y="39819"/>
                        <a:pt x="1612" y="41430"/>
                        <a:pt x="3618" y="41430"/>
                      </a:cubicBezTo>
                      <a:lnTo>
                        <a:pt x="19272" y="41430"/>
                      </a:lnTo>
                      <a:cubicBezTo>
                        <a:pt x="20001" y="41430"/>
                        <a:pt x="20700" y="41704"/>
                        <a:pt x="21247" y="42190"/>
                      </a:cubicBezTo>
                      <a:lnTo>
                        <a:pt x="22676" y="43467"/>
                      </a:lnTo>
                      <a:cubicBezTo>
                        <a:pt x="22767" y="43558"/>
                        <a:pt x="22919" y="43588"/>
                        <a:pt x="23041" y="43588"/>
                      </a:cubicBezTo>
                      <a:cubicBezTo>
                        <a:pt x="23193" y="43588"/>
                        <a:pt x="23314" y="43558"/>
                        <a:pt x="23436" y="43467"/>
                      </a:cubicBezTo>
                      <a:lnTo>
                        <a:pt x="24834" y="42190"/>
                      </a:lnTo>
                      <a:cubicBezTo>
                        <a:pt x="25381" y="41704"/>
                        <a:pt x="26111" y="41430"/>
                        <a:pt x="26840" y="41430"/>
                      </a:cubicBezTo>
                      <a:lnTo>
                        <a:pt x="42494" y="41430"/>
                      </a:lnTo>
                      <a:cubicBezTo>
                        <a:pt x="44500" y="41430"/>
                        <a:pt x="46111" y="39819"/>
                        <a:pt x="46111" y="37813"/>
                      </a:cubicBezTo>
                      <a:lnTo>
                        <a:pt x="46111" y="3618"/>
                      </a:lnTo>
                      <a:cubicBezTo>
                        <a:pt x="46111" y="1612"/>
                        <a:pt x="44500" y="1"/>
                        <a:pt x="4249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002;p26">
                  <a:extLst>
                    <a:ext uri="{FF2B5EF4-FFF2-40B4-BE49-F238E27FC236}">
                      <a16:creationId xmlns:a16="http://schemas.microsoft.com/office/drawing/2014/main" id="{45BD41C8-3835-CE43-9C06-DC1B3E1ED3ED}"/>
                    </a:ext>
                  </a:extLst>
                </p:cNvPr>
                <p:cNvGrpSpPr/>
                <p:nvPr/>
              </p:nvGrpSpPr>
              <p:grpSpPr>
                <a:xfrm>
                  <a:off x="5407598" y="1252738"/>
                  <a:ext cx="1448692" cy="1063384"/>
                  <a:chOff x="2463325" y="1217325"/>
                  <a:chExt cx="1448692" cy="1063384"/>
                </a:xfrm>
              </p:grpSpPr>
              <p:sp>
                <p:nvSpPr>
                  <p:cNvPr id="128" name="Google Shape;1003;p26">
                    <a:extLst>
                      <a:ext uri="{FF2B5EF4-FFF2-40B4-BE49-F238E27FC236}">
                        <a16:creationId xmlns:a16="http://schemas.microsoft.com/office/drawing/2014/main" id="{9720981E-7D96-0843-AFB2-201F18E39289}"/>
                      </a:ext>
                    </a:extLst>
                  </p:cNvPr>
                  <p:cNvSpPr/>
                  <p:nvPr/>
                </p:nvSpPr>
                <p:spPr>
                  <a:xfrm>
                    <a:off x="2469925" y="1450775"/>
                    <a:ext cx="1408023" cy="821885"/>
                  </a:xfrm>
                  <a:custGeom>
                    <a:avLst/>
                    <a:gdLst/>
                    <a:ahLst/>
                    <a:cxnLst/>
                    <a:rect l="l" t="t" r="r" b="b"/>
                    <a:pathLst>
                      <a:path w="46142" h="34135" extrusionOk="0">
                        <a:moveTo>
                          <a:pt x="1" y="0"/>
                        </a:moveTo>
                        <a:lnTo>
                          <a:pt x="1" y="28329"/>
                        </a:lnTo>
                        <a:cubicBezTo>
                          <a:pt x="1" y="30335"/>
                          <a:pt x="1612" y="31976"/>
                          <a:pt x="3618" y="31976"/>
                        </a:cubicBezTo>
                        <a:lnTo>
                          <a:pt x="19302" y="31976"/>
                        </a:lnTo>
                        <a:cubicBezTo>
                          <a:pt x="20031" y="31976"/>
                          <a:pt x="20730" y="32250"/>
                          <a:pt x="21278" y="32736"/>
                        </a:cubicBezTo>
                        <a:lnTo>
                          <a:pt x="22706" y="33983"/>
                        </a:lnTo>
                        <a:cubicBezTo>
                          <a:pt x="22797" y="34074"/>
                          <a:pt x="22949" y="34135"/>
                          <a:pt x="23071" y="34135"/>
                        </a:cubicBezTo>
                        <a:cubicBezTo>
                          <a:pt x="23223" y="34135"/>
                          <a:pt x="23344" y="34074"/>
                          <a:pt x="23466" y="33983"/>
                        </a:cubicBezTo>
                        <a:lnTo>
                          <a:pt x="24864" y="32736"/>
                        </a:lnTo>
                        <a:cubicBezTo>
                          <a:pt x="25411" y="32250"/>
                          <a:pt x="26141" y="31976"/>
                          <a:pt x="26870" y="31976"/>
                        </a:cubicBezTo>
                        <a:lnTo>
                          <a:pt x="42524" y="31976"/>
                        </a:lnTo>
                        <a:cubicBezTo>
                          <a:pt x="44530" y="31976"/>
                          <a:pt x="46141" y="30335"/>
                          <a:pt x="46141" y="28329"/>
                        </a:cubicBezTo>
                        <a:lnTo>
                          <a:pt x="46141" y="0"/>
                        </a:lnTo>
                        <a:close/>
                      </a:path>
                    </a:pathLst>
                  </a:custGeom>
                  <a:solidFill>
                    <a:srgbClr val="FFFFF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29" name="Google Shape;1004;p26">
                    <a:extLst>
                      <a:ext uri="{FF2B5EF4-FFF2-40B4-BE49-F238E27FC236}">
                        <a16:creationId xmlns:a16="http://schemas.microsoft.com/office/drawing/2014/main" id="{A440A755-0001-8E40-8D90-5DDDD6E7443E}"/>
                      </a:ext>
                    </a:extLst>
                  </p:cNvPr>
                  <p:cNvSpPr/>
                  <p:nvPr/>
                </p:nvSpPr>
                <p:spPr>
                  <a:xfrm>
                    <a:off x="2469926" y="1222425"/>
                    <a:ext cx="1408023" cy="228375"/>
                  </a:xfrm>
                  <a:custGeom>
                    <a:avLst/>
                    <a:gdLst/>
                    <a:ahLst/>
                    <a:cxnLst/>
                    <a:rect l="l" t="t" r="r" b="b"/>
                    <a:pathLst>
                      <a:path w="46142" h="9485" extrusionOk="0">
                        <a:moveTo>
                          <a:pt x="3618" y="1"/>
                        </a:moveTo>
                        <a:cubicBezTo>
                          <a:pt x="1612" y="1"/>
                          <a:pt x="1" y="1642"/>
                          <a:pt x="1" y="3648"/>
                        </a:cubicBezTo>
                        <a:lnTo>
                          <a:pt x="1" y="9484"/>
                        </a:lnTo>
                        <a:lnTo>
                          <a:pt x="46141" y="9484"/>
                        </a:lnTo>
                        <a:lnTo>
                          <a:pt x="46141" y="3648"/>
                        </a:lnTo>
                        <a:cubicBezTo>
                          <a:pt x="46141" y="1642"/>
                          <a:pt x="44530" y="1"/>
                          <a:pt x="42524" y="1"/>
                        </a:cubicBezTo>
                        <a:close/>
                      </a:path>
                    </a:pathLst>
                  </a:custGeom>
                  <a:solidFill>
                    <a:srgbClr val="F17238"/>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endParaRPr/>
                  </a:p>
                </p:txBody>
              </p:sp>
              <p:sp>
                <p:nvSpPr>
                  <p:cNvPr id="130" name="Google Shape;1005;p26">
                    <a:extLst>
                      <a:ext uri="{FF2B5EF4-FFF2-40B4-BE49-F238E27FC236}">
                        <a16:creationId xmlns:a16="http://schemas.microsoft.com/office/drawing/2014/main" id="{0EBC3D21-3BC5-9243-8DCF-AEE0676F096E}"/>
                      </a:ext>
                    </a:extLst>
                  </p:cNvPr>
                  <p:cNvSpPr/>
                  <p:nvPr/>
                </p:nvSpPr>
                <p:spPr>
                  <a:xfrm>
                    <a:off x="2464280" y="1445316"/>
                    <a:ext cx="1447737" cy="835393"/>
                  </a:xfrm>
                  <a:custGeom>
                    <a:avLst/>
                    <a:gdLst/>
                    <a:ahLst/>
                    <a:cxnLst/>
                    <a:rect l="l" t="t" r="r" b="b"/>
                    <a:pathLst>
                      <a:path w="46993" h="34696" extrusionOk="0">
                        <a:moveTo>
                          <a:pt x="15580" y="1"/>
                        </a:moveTo>
                        <a:cubicBezTo>
                          <a:pt x="14546" y="1"/>
                          <a:pt x="13516" y="4"/>
                          <a:pt x="12493" y="14"/>
                        </a:cubicBezTo>
                        <a:lnTo>
                          <a:pt x="6383" y="75"/>
                        </a:lnTo>
                        <a:lnTo>
                          <a:pt x="0" y="75"/>
                        </a:lnTo>
                        <a:lnTo>
                          <a:pt x="0" y="7765"/>
                        </a:lnTo>
                        <a:lnTo>
                          <a:pt x="0" y="10653"/>
                        </a:lnTo>
                        <a:lnTo>
                          <a:pt x="0" y="24240"/>
                        </a:lnTo>
                        <a:lnTo>
                          <a:pt x="0" y="28708"/>
                        </a:lnTo>
                        <a:lnTo>
                          <a:pt x="31" y="29042"/>
                        </a:lnTo>
                        <a:cubicBezTo>
                          <a:pt x="31" y="29164"/>
                          <a:pt x="61" y="29255"/>
                          <a:pt x="61" y="29377"/>
                        </a:cubicBezTo>
                        <a:cubicBezTo>
                          <a:pt x="422" y="31210"/>
                          <a:pt x="2001" y="32538"/>
                          <a:pt x="3888" y="32538"/>
                        </a:cubicBezTo>
                        <a:cubicBezTo>
                          <a:pt x="3909" y="32538"/>
                          <a:pt x="3930" y="32538"/>
                          <a:pt x="3952" y="32538"/>
                        </a:cubicBezTo>
                        <a:lnTo>
                          <a:pt x="18815" y="32538"/>
                        </a:lnTo>
                        <a:cubicBezTo>
                          <a:pt x="18922" y="32529"/>
                          <a:pt x="19032" y="32525"/>
                          <a:pt x="19142" y="32525"/>
                        </a:cubicBezTo>
                        <a:cubicBezTo>
                          <a:pt x="19409" y="32525"/>
                          <a:pt x="19682" y="32547"/>
                          <a:pt x="19940" y="32568"/>
                        </a:cubicBezTo>
                        <a:cubicBezTo>
                          <a:pt x="20305" y="32629"/>
                          <a:pt x="20639" y="32751"/>
                          <a:pt x="20943" y="32933"/>
                        </a:cubicBezTo>
                        <a:cubicBezTo>
                          <a:pt x="21095" y="33024"/>
                          <a:pt x="21247" y="33146"/>
                          <a:pt x="21369" y="33267"/>
                        </a:cubicBezTo>
                        <a:lnTo>
                          <a:pt x="21824" y="33632"/>
                        </a:lnTo>
                        <a:lnTo>
                          <a:pt x="22676" y="34392"/>
                        </a:lnTo>
                        <a:lnTo>
                          <a:pt x="22797" y="34514"/>
                        </a:lnTo>
                        <a:cubicBezTo>
                          <a:pt x="22858" y="34544"/>
                          <a:pt x="22919" y="34574"/>
                          <a:pt x="22980" y="34605"/>
                        </a:cubicBezTo>
                        <a:cubicBezTo>
                          <a:pt x="23101" y="34666"/>
                          <a:pt x="23223" y="34696"/>
                          <a:pt x="23375" y="34696"/>
                        </a:cubicBezTo>
                        <a:cubicBezTo>
                          <a:pt x="23496" y="34666"/>
                          <a:pt x="23618" y="34635"/>
                          <a:pt x="23739" y="34574"/>
                        </a:cubicBezTo>
                        <a:cubicBezTo>
                          <a:pt x="23831" y="34514"/>
                          <a:pt x="23922" y="34422"/>
                          <a:pt x="23983" y="34362"/>
                        </a:cubicBezTo>
                        <a:lnTo>
                          <a:pt x="24864" y="33602"/>
                        </a:lnTo>
                        <a:lnTo>
                          <a:pt x="25290" y="33207"/>
                        </a:lnTo>
                        <a:cubicBezTo>
                          <a:pt x="25442" y="33085"/>
                          <a:pt x="25594" y="32994"/>
                          <a:pt x="25746" y="32903"/>
                        </a:cubicBezTo>
                        <a:cubicBezTo>
                          <a:pt x="26049" y="32720"/>
                          <a:pt x="26384" y="32629"/>
                          <a:pt x="26749" y="32568"/>
                        </a:cubicBezTo>
                        <a:lnTo>
                          <a:pt x="42524" y="32568"/>
                        </a:lnTo>
                        <a:cubicBezTo>
                          <a:pt x="42889" y="32568"/>
                          <a:pt x="43284" y="32538"/>
                          <a:pt x="43649" y="32447"/>
                        </a:cubicBezTo>
                        <a:cubicBezTo>
                          <a:pt x="45229" y="32052"/>
                          <a:pt x="46384" y="30744"/>
                          <a:pt x="46567" y="29164"/>
                        </a:cubicBezTo>
                        <a:cubicBezTo>
                          <a:pt x="46627" y="28799"/>
                          <a:pt x="46627" y="28404"/>
                          <a:pt x="46627" y="28039"/>
                        </a:cubicBezTo>
                        <a:lnTo>
                          <a:pt x="46627" y="26945"/>
                        </a:lnTo>
                        <a:cubicBezTo>
                          <a:pt x="46658" y="24027"/>
                          <a:pt x="46688" y="21109"/>
                          <a:pt x="46688" y="18191"/>
                        </a:cubicBezTo>
                        <a:cubicBezTo>
                          <a:pt x="46719" y="17006"/>
                          <a:pt x="46719" y="15759"/>
                          <a:pt x="46779" y="14665"/>
                        </a:cubicBezTo>
                        <a:cubicBezTo>
                          <a:pt x="46992" y="10592"/>
                          <a:pt x="46992" y="6550"/>
                          <a:pt x="46779" y="2477"/>
                        </a:cubicBezTo>
                        <a:lnTo>
                          <a:pt x="46779" y="2142"/>
                        </a:lnTo>
                        <a:cubicBezTo>
                          <a:pt x="46749" y="1261"/>
                          <a:pt x="46688" y="501"/>
                          <a:pt x="46567" y="379"/>
                        </a:cubicBezTo>
                        <a:cubicBezTo>
                          <a:pt x="46549" y="362"/>
                          <a:pt x="46532" y="353"/>
                          <a:pt x="46516" y="353"/>
                        </a:cubicBezTo>
                        <a:cubicBezTo>
                          <a:pt x="46420" y="353"/>
                          <a:pt x="46345" y="666"/>
                          <a:pt x="46293" y="1291"/>
                        </a:cubicBezTo>
                        <a:cubicBezTo>
                          <a:pt x="46202" y="2294"/>
                          <a:pt x="46141" y="3358"/>
                          <a:pt x="46080" y="4483"/>
                        </a:cubicBezTo>
                        <a:cubicBezTo>
                          <a:pt x="45928" y="7978"/>
                          <a:pt x="45867" y="11686"/>
                          <a:pt x="45867" y="16033"/>
                        </a:cubicBezTo>
                        <a:cubicBezTo>
                          <a:pt x="45867" y="19073"/>
                          <a:pt x="45807" y="22659"/>
                          <a:pt x="45837" y="26489"/>
                        </a:cubicBezTo>
                        <a:cubicBezTo>
                          <a:pt x="45867" y="27279"/>
                          <a:pt x="45867" y="28039"/>
                          <a:pt x="45867" y="28799"/>
                        </a:cubicBezTo>
                        <a:cubicBezTo>
                          <a:pt x="45867" y="30197"/>
                          <a:pt x="44956" y="31413"/>
                          <a:pt x="43618" y="31778"/>
                        </a:cubicBezTo>
                        <a:cubicBezTo>
                          <a:pt x="43343" y="31853"/>
                          <a:pt x="43068" y="31907"/>
                          <a:pt x="42793" y="31907"/>
                        </a:cubicBezTo>
                        <a:cubicBezTo>
                          <a:pt x="42734" y="31907"/>
                          <a:pt x="42674" y="31905"/>
                          <a:pt x="42615" y="31900"/>
                        </a:cubicBezTo>
                        <a:lnTo>
                          <a:pt x="26840" y="31900"/>
                        </a:lnTo>
                        <a:cubicBezTo>
                          <a:pt x="26688" y="31930"/>
                          <a:pt x="26536" y="31930"/>
                          <a:pt x="26384" y="31991"/>
                        </a:cubicBezTo>
                        <a:cubicBezTo>
                          <a:pt x="26080" y="32052"/>
                          <a:pt x="25776" y="32143"/>
                          <a:pt x="25502" y="32295"/>
                        </a:cubicBezTo>
                        <a:cubicBezTo>
                          <a:pt x="25290" y="32386"/>
                          <a:pt x="25107" y="32538"/>
                          <a:pt x="24925" y="32659"/>
                        </a:cubicBezTo>
                        <a:cubicBezTo>
                          <a:pt x="24712" y="32842"/>
                          <a:pt x="24590" y="32963"/>
                          <a:pt x="24439" y="33085"/>
                        </a:cubicBezTo>
                        <a:lnTo>
                          <a:pt x="23527" y="33906"/>
                        </a:lnTo>
                        <a:lnTo>
                          <a:pt x="23405" y="34027"/>
                        </a:lnTo>
                        <a:lnTo>
                          <a:pt x="23375" y="34027"/>
                        </a:lnTo>
                        <a:cubicBezTo>
                          <a:pt x="23359" y="34042"/>
                          <a:pt x="23344" y="34050"/>
                          <a:pt x="23333" y="34050"/>
                        </a:cubicBezTo>
                        <a:cubicBezTo>
                          <a:pt x="23321" y="34050"/>
                          <a:pt x="23314" y="34042"/>
                          <a:pt x="23314" y="34027"/>
                        </a:cubicBezTo>
                        <a:cubicBezTo>
                          <a:pt x="23299" y="34027"/>
                          <a:pt x="23289" y="34029"/>
                          <a:pt x="23280" y="34029"/>
                        </a:cubicBezTo>
                        <a:cubicBezTo>
                          <a:pt x="23253" y="34029"/>
                          <a:pt x="23230" y="34012"/>
                          <a:pt x="23071" y="33875"/>
                        </a:cubicBezTo>
                        <a:lnTo>
                          <a:pt x="22159" y="33055"/>
                        </a:lnTo>
                        <a:cubicBezTo>
                          <a:pt x="22007" y="32933"/>
                          <a:pt x="21855" y="32811"/>
                          <a:pt x="21673" y="32629"/>
                        </a:cubicBezTo>
                        <a:cubicBezTo>
                          <a:pt x="21490" y="32477"/>
                          <a:pt x="21277" y="32355"/>
                          <a:pt x="21065" y="32264"/>
                        </a:cubicBezTo>
                        <a:cubicBezTo>
                          <a:pt x="20639" y="32052"/>
                          <a:pt x="20183" y="31900"/>
                          <a:pt x="19697" y="31869"/>
                        </a:cubicBezTo>
                        <a:lnTo>
                          <a:pt x="17204" y="31869"/>
                        </a:lnTo>
                        <a:lnTo>
                          <a:pt x="7356" y="31930"/>
                        </a:lnTo>
                        <a:lnTo>
                          <a:pt x="3769" y="31930"/>
                        </a:lnTo>
                        <a:cubicBezTo>
                          <a:pt x="3405" y="31900"/>
                          <a:pt x="3040" y="31839"/>
                          <a:pt x="2706" y="31717"/>
                        </a:cubicBezTo>
                        <a:cubicBezTo>
                          <a:pt x="2037" y="31444"/>
                          <a:pt x="1459" y="30988"/>
                          <a:pt x="1064" y="30349"/>
                        </a:cubicBezTo>
                        <a:cubicBezTo>
                          <a:pt x="882" y="30045"/>
                          <a:pt x="760" y="29711"/>
                          <a:pt x="669" y="29377"/>
                        </a:cubicBezTo>
                        <a:cubicBezTo>
                          <a:pt x="608" y="28982"/>
                          <a:pt x="578" y="28617"/>
                          <a:pt x="578" y="28222"/>
                        </a:cubicBezTo>
                        <a:cubicBezTo>
                          <a:pt x="578" y="25000"/>
                          <a:pt x="547" y="21778"/>
                          <a:pt x="517" y="18556"/>
                        </a:cubicBezTo>
                        <a:cubicBezTo>
                          <a:pt x="487" y="15212"/>
                          <a:pt x="487" y="11899"/>
                          <a:pt x="487" y="8556"/>
                        </a:cubicBezTo>
                        <a:cubicBezTo>
                          <a:pt x="456" y="5881"/>
                          <a:pt x="456" y="3206"/>
                          <a:pt x="426" y="531"/>
                        </a:cubicBezTo>
                        <a:lnTo>
                          <a:pt x="7204" y="470"/>
                        </a:lnTo>
                        <a:lnTo>
                          <a:pt x="14226" y="470"/>
                        </a:lnTo>
                        <a:cubicBezTo>
                          <a:pt x="16961" y="470"/>
                          <a:pt x="19697" y="410"/>
                          <a:pt x="22432" y="410"/>
                        </a:cubicBezTo>
                        <a:lnTo>
                          <a:pt x="37448" y="318"/>
                        </a:lnTo>
                        <a:lnTo>
                          <a:pt x="44956" y="258"/>
                        </a:lnTo>
                        <a:cubicBezTo>
                          <a:pt x="45381" y="227"/>
                          <a:pt x="45807" y="197"/>
                          <a:pt x="46232" y="166"/>
                        </a:cubicBezTo>
                        <a:cubicBezTo>
                          <a:pt x="46293" y="166"/>
                          <a:pt x="46384" y="136"/>
                          <a:pt x="46384" y="136"/>
                        </a:cubicBezTo>
                        <a:cubicBezTo>
                          <a:pt x="46293" y="75"/>
                          <a:pt x="46202" y="75"/>
                          <a:pt x="46111" y="75"/>
                        </a:cubicBezTo>
                        <a:cubicBezTo>
                          <a:pt x="45533" y="45"/>
                          <a:pt x="44956" y="45"/>
                          <a:pt x="44348" y="45"/>
                        </a:cubicBezTo>
                        <a:lnTo>
                          <a:pt x="38633" y="45"/>
                        </a:lnTo>
                        <a:lnTo>
                          <a:pt x="21794" y="14"/>
                        </a:lnTo>
                        <a:cubicBezTo>
                          <a:pt x="19727" y="14"/>
                          <a:pt x="17647" y="1"/>
                          <a:pt x="15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06;p26">
                    <a:extLst>
                      <a:ext uri="{FF2B5EF4-FFF2-40B4-BE49-F238E27FC236}">
                        <a16:creationId xmlns:a16="http://schemas.microsoft.com/office/drawing/2014/main" id="{BC12D7ED-ACC0-6E43-81DF-AFF166F48720}"/>
                      </a:ext>
                    </a:extLst>
                  </p:cNvPr>
                  <p:cNvSpPr/>
                  <p:nvPr/>
                </p:nvSpPr>
                <p:spPr>
                  <a:xfrm>
                    <a:off x="2463325" y="1217325"/>
                    <a:ext cx="1446813" cy="244459"/>
                  </a:xfrm>
                  <a:custGeom>
                    <a:avLst/>
                    <a:gdLst/>
                    <a:ahLst/>
                    <a:cxnLst/>
                    <a:rect l="l" t="t" r="r" b="b"/>
                    <a:pathLst>
                      <a:path w="46963" h="10153" extrusionOk="0">
                        <a:moveTo>
                          <a:pt x="41370" y="0"/>
                        </a:moveTo>
                        <a:lnTo>
                          <a:pt x="37357" y="61"/>
                        </a:lnTo>
                        <a:lnTo>
                          <a:pt x="25564" y="30"/>
                        </a:lnTo>
                        <a:cubicBezTo>
                          <a:pt x="24125" y="30"/>
                          <a:pt x="22673" y="17"/>
                          <a:pt x="21225" y="17"/>
                        </a:cubicBezTo>
                        <a:cubicBezTo>
                          <a:pt x="20501" y="17"/>
                          <a:pt x="19778" y="20"/>
                          <a:pt x="19059" y="30"/>
                        </a:cubicBezTo>
                        <a:cubicBezTo>
                          <a:pt x="14469" y="91"/>
                          <a:pt x="9910" y="91"/>
                          <a:pt x="5320" y="91"/>
                        </a:cubicBezTo>
                        <a:lnTo>
                          <a:pt x="4317" y="91"/>
                        </a:lnTo>
                        <a:cubicBezTo>
                          <a:pt x="4219" y="83"/>
                          <a:pt x="4124" y="79"/>
                          <a:pt x="4029" y="79"/>
                        </a:cubicBezTo>
                        <a:cubicBezTo>
                          <a:pt x="3771" y="79"/>
                          <a:pt x="3520" y="107"/>
                          <a:pt x="3253" y="152"/>
                        </a:cubicBezTo>
                        <a:cubicBezTo>
                          <a:pt x="1521" y="426"/>
                          <a:pt x="183" y="1854"/>
                          <a:pt x="31" y="3617"/>
                        </a:cubicBezTo>
                        <a:cubicBezTo>
                          <a:pt x="1" y="4043"/>
                          <a:pt x="31" y="4438"/>
                          <a:pt x="31" y="4833"/>
                        </a:cubicBezTo>
                        <a:lnTo>
                          <a:pt x="31" y="10091"/>
                        </a:lnTo>
                        <a:lnTo>
                          <a:pt x="33193" y="10091"/>
                        </a:lnTo>
                        <a:cubicBezTo>
                          <a:pt x="34395" y="10074"/>
                          <a:pt x="35597" y="10066"/>
                          <a:pt x="36798" y="10066"/>
                        </a:cubicBezTo>
                        <a:cubicBezTo>
                          <a:pt x="39698" y="10066"/>
                          <a:pt x="42593" y="10109"/>
                          <a:pt x="45473" y="10152"/>
                        </a:cubicBezTo>
                        <a:lnTo>
                          <a:pt x="46750" y="10152"/>
                        </a:lnTo>
                        <a:lnTo>
                          <a:pt x="46750" y="9514"/>
                        </a:lnTo>
                        <a:lnTo>
                          <a:pt x="46750" y="9028"/>
                        </a:lnTo>
                        <a:cubicBezTo>
                          <a:pt x="46780" y="8754"/>
                          <a:pt x="46780" y="8511"/>
                          <a:pt x="46780" y="8268"/>
                        </a:cubicBezTo>
                        <a:cubicBezTo>
                          <a:pt x="46902" y="6839"/>
                          <a:pt x="46962" y="5441"/>
                          <a:pt x="46962" y="4012"/>
                        </a:cubicBezTo>
                        <a:cubicBezTo>
                          <a:pt x="46962" y="3192"/>
                          <a:pt x="46719" y="2401"/>
                          <a:pt x="46263" y="1733"/>
                        </a:cubicBezTo>
                        <a:cubicBezTo>
                          <a:pt x="45777" y="1064"/>
                          <a:pt x="45139" y="547"/>
                          <a:pt x="44379" y="274"/>
                        </a:cubicBezTo>
                        <a:cubicBezTo>
                          <a:pt x="44318" y="243"/>
                          <a:pt x="44196" y="213"/>
                          <a:pt x="44136" y="182"/>
                        </a:cubicBezTo>
                        <a:cubicBezTo>
                          <a:pt x="43816" y="81"/>
                          <a:pt x="43518" y="42"/>
                          <a:pt x="43283" y="42"/>
                        </a:cubicBezTo>
                        <a:cubicBezTo>
                          <a:pt x="43026" y="42"/>
                          <a:pt x="42846" y="88"/>
                          <a:pt x="42798" y="152"/>
                        </a:cubicBezTo>
                        <a:cubicBezTo>
                          <a:pt x="42737" y="213"/>
                          <a:pt x="42768" y="274"/>
                          <a:pt x="42889" y="304"/>
                        </a:cubicBezTo>
                        <a:cubicBezTo>
                          <a:pt x="43041" y="395"/>
                          <a:pt x="43224" y="456"/>
                          <a:pt x="43406" y="486"/>
                        </a:cubicBezTo>
                        <a:cubicBezTo>
                          <a:pt x="44075" y="699"/>
                          <a:pt x="44683" y="1094"/>
                          <a:pt x="45139" y="1641"/>
                        </a:cubicBezTo>
                        <a:cubicBezTo>
                          <a:pt x="45534" y="2067"/>
                          <a:pt x="45777" y="2584"/>
                          <a:pt x="45898" y="3161"/>
                        </a:cubicBezTo>
                        <a:cubicBezTo>
                          <a:pt x="45959" y="3435"/>
                          <a:pt x="45990" y="3708"/>
                          <a:pt x="45990" y="4012"/>
                        </a:cubicBezTo>
                        <a:cubicBezTo>
                          <a:pt x="45959" y="4316"/>
                          <a:pt x="45959" y="4651"/>
                          <a:pt x="45959" y="4985"/>
                        </a:cubicBezTo>
                        <a:cubicBezTo>
                          <a:pt x="45929" y="6322"/>
                          <a:pt x="45898" y="7721"/>
                          <a:pt x="45898" y="9240"/>
                        </a:cubicBezTo>
                        <a:lnTo>
                          <a:pt x="45898" y="9301"/>
                        </a:lnTo>
                        <a:lnTo>
                          <a:pt x="43224" y="9271"/>
                        </a:lnTo>
                        <a:lnTo>
                          <a:pt x="39728" y="9271"/>
                        </a:lnTo>
                        <a:cubicBezTo>
                          <a:pt x="37138" y="9325"/>
                          <a:pt x="34527" y="9336"/>
                          <a:pt x="31913" y="9336"/>
                        </a:cubicBezTo>
                        <a:cubicBezTo>
                          <a:pt x="30171" y="9336"/>
                          <a:pt x="28427" y="9331"/>
                          <a:pt x="26688" y="9331"/>
                        </a:cubicBezTo>
                        <a:lnTo>
                          <a:pt x="22190" y="9331"/>
                        </a:lnTo>
                        <a:lnTo>
                          <a:pt x="8390" y="9392"/>
                        </a:lnTo>
                        <a:lnTo>
                          <a:pt x="609" y="9483"/>
                        </a:lnTo>
                        <a:lnTo>
                          <a:pt x="548" y="4407"/>
                        </a:lnTo>
                        <a:lnTo>
                          <a:pt x="548" y="3982"/>
                        </a:lnTo>
                        <a:cubicBezTo>
                          <a:pt x="578" y="3830"/>
                          <a:pt x="578" y="3708"/>
                          <a:pt x="578" y="3587"/>
                        </a:cubicBezTo>
                        <a:cubicBezTo>
                          <a:pt x="609" y="3313"/>
                          <a:pt x="670" y="3040"/>
                          <a:pt x="761" y="2796"/>
                        </a:cubicBezTo>
                        <a:cubicBezTo>
                          <a:pt x="943" y="2280"/>
                          <a:pt x="1247" y="1824"/>
                          <a:pt x="1642" y="1459"/>
                        </a:cubicBezTo>
                        <a:cubicBezTo>
                          <a:pt x="2068" y="1094"/>
                          <a:pt x="2554" y="821"/>
                          <a:pt x="3071" y="699"/>
                        </a:cubicBezTo>
                        <a:cubicBezTo>
                          <a:pt x="3345" y="608"/>
                          <a:pt x="3618" y="578"/>
                          <a:pt x="3892" y="578"/>
                        </a:cubicBezTo>
                        <a:lnTo>
                          <a:pt x="4773" y="578"/>
                        </a:lnTo>
                        <a:cubicBezTo>
                          <a:pt x="9374" y="550"/>
                          <a:pt x="13951" y="451"/>
                          <a:pt x="18568" y="451"/>
                        </a:cubicBezTo>
                        <a:cubicBezTo>
                          <a:pt x="19136" y="451"/>
                          <a:pt x="19705" y="453"/>
                          <a:pt x="20275" y="456"/>
                        </a:cubicBezTo>
                        <a:cubicBezTo>
                          <a:pt x="22190" y="456"/>
                          <a:pt x="24105" y="395"/>
                          <a:pt x="26020" y="395"/>
                        </a:cubicBezTo>
                        <a:lnTo>
                          <a:pt x="36537" y="304"/>
                        </a:lnTo>
                        <a:lnTo>
                          <a:pt x="41795" y="213"/>
                        </a:lnTo>
                        <a:cubicBezTo>
                          <a:pt x="42099" y="213"/>
                          <a:pt x="42403" y="182"/>
                          <a:pt x="42677" y="152"/>
                        </a:cubicBezTo>
                        <a:cubicBezTo>
                          <a:pt x="42737" y="122"/>
                          <a:pt x="42798" y="91"/>
                          <a:pt x="42798" y="91"/>
                        </a:cubicBezTo>
                        <a:cubicBezTo>
                          <a:pt x="42737" y="61"/>
                          <a:pt x="42677" y="30"/>
                          <a:pt x="42585" y="30"/>
                        </a:cubicBezTo>
                        <a:cubicBezTo>
                          <a:pt x="42190" y="0"/>
                          <a:pt x="41765" y="0"/>
                          <a:pt x="4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007;p26">
                <a:extLst>
                  <a:ext uri="{FF2B5EF4-FFF2-40B4-BE49-F238E27FC236}">
                    <a16:creationId xmlns:a16="http://schemas.microsoft.com/office/drawing/2014/main" id="{53C4A751-1DD4-7843-8850-C8E9E987F3DB}"/>
                  </a:ext>
                </a:extLst>
              </p:cNvPr>
              <p:cNvSpPr/>
              <p:nvPr/>
            </p:nvSpPr>
            <p:spPr>
              <a:xfrm>
                <a:off x="1209483" y="2885130"/>
                <a:ext cx="423042" cy="417335"/>
              </a:xfrm>
              <a:custGeom>
                <a:avLst/>
                <a:gdLst/>
                <a:ahLst/>
                <a:cxnLst/>
                <a:rect l="l" t="t" r="r" b="b"/>
                <a:pathLst>
                  <a:path w="17570" h="17333" extrusionOk="0">
                    <a:moveTo>
                      <a:pt x="8774" y="1"/>
                    </a:moveTo>
                    <a:cubicBezTo>
                      <a:pt x="4072" y="1"/>
                      <a:pt x="212" y="3756"/>
                      <a:pt x="122" y="8454"/>
                    </a:cubicBezTo>
                    <a:cubicBezTo>
                      <a:pt x="1" y="13256"/>
                      <a:pt x="3800" y="17208"/>
                      <a:pt x="8572" y="17329"/>
                    </a:cubicBezTo>
                    <a:cubicBezTo>
                      <a:pt x="8647" y="17331"/>
                      <a:pt x="8722" y="17332"/>
                      <a:pt x="8796" y="17332"/>
                    </a:cubicBezTo>
                    <a:cubicBezTo>
                      <a:pt x="13497" y="17332"/>
                      <a:pt x="17328" y="13577"/>
                      <a:pt x="17448" y="8879"/>
                    </a:cubicBezTo>
                    <a:cubicBezTo>
                      <a:pt x="17569" y="4077"/>
                      <a:pt x="13770" y="95"/>
                      <a:pt x="8998" y="4"/>
                    </a:cubicBezTo>
                    <a:cubicBezTo>
                      <a:pt x="8923" y="2"/>
                      <a:pt x="8848" y="1"/>
                      <a:pt x="877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08;p26">
                <a:extLst>
                  <a:ext uri="{FF2B5EF4-FFF2-40B4-BE49-F238E27FC236}">
                    <a16:creationId xmlns:a16="http://schemas.microsoft.com/office/drawing/2014/main" id="{8B8F764F-CE23-144D-AF25-F2422DCFECFD}"/>
                  </a:ext>
                </a:extLst>
              </p:cNvPr>
              <p:cNvSpPr/>
              <p:nvPr/>
            </p:nvSpPr>
            <p:spPr>
              <a:xfrm>
                <a:off x="1267293" y="2830330"/>
                <a:ext cx="417913" cy="417913"/>
              </a:xfrm>
              <a:custGeom>
                <a:avLst/>
                <a:gdLst/>
                <a:ahLst/>
                <a:cxnLst/>
                <a:rect l="l" t="t" r="r" b="b"/>
                <a:pathLst>
                  <a:path w="17357" h="17357" extrusionOk="0">
                    <a:moveTo>
                      <a:pt x="8664" y="0"/>
                    </a:moveTo>
                    <a:cubicBezTo>
                      <a:pt x="3892" y="0"/>
                      <a:pt x="1" y="3891"/>
                      <a:pt x="1" y="8663"/>
                    </a:cubicBezTo>
                    <a:cubicBezTo>
                      <a:pt x="1" y="13465"/>
                      <a:pt x="3892" y="17356"/>
                      <a:pt x="8664" y="17356"/>
                    </a:cubicBezTo>
                    <a:cubicBezTo>
                      <a:pt x="13466" y="17356"/>
                      <a:pt x="17357" y="13465"/>
                      <a:pt x="17357" y="8663"/>
                    </a:cubicBezTo>
                    <a:cubicBezTo>
                      <a:pt x="17357" y="3891"/>
                      <a:pt x="13466" y="0"/>
                      <a:pt x="8664" y="0"/>
                    </a:cubicBezTo>
                    <a:close/>
                  </a:path>
                </a:pathLst>
              </a:custGeom>
              <a:solidFill>
                <a:srgbClr val="F17238"/>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r>
                  <a:rPr lang="ar-SA" sz="2400" b="1" dirty="0">
                    <a:solidFill>
                      <a:schemeClr val="bg1"/>
                    </a:solidFill>
                    <a:latin typeface="Calibri" panose="020F0502020204030204" pitchFamily="34" charset="0"/>
                    <a:cs typeface="Calibri" panose="020F0502020204030204" pitchFamily="34" charset="0"/>
                  </a:rPr>
                  <a:t>١</a:t>
                </a:r>
                <a:endParaRPr sz="2400" b="1" dirty="0">
                  <a:solidFill>
                    <a:schemeClr val="bg1"/>
                  </a:solidFill>
                  <a:latin typeface="Calibri" panose="020F0502020204030204" pitchFamily="34" charset="0"/>
                  <a:cs typeface="Calibri" panose="020F0502020204030204" pitchFamily="34" charset="0"/>
                </a:endParaRPr>
              </a:p>
            </p:txBody>
          </p:sp>
          <p:sp>
            <p:nvSpPr>
              <p:cNvPr id="117" name="Google Shape;1009;p26">
                <a:extLst>
                  <a:ext uri="{FF2B5EF4-FFF2-40B4-BE49-F238E27FC236}">
                    <a16:creationId xmlns:a16="http://schemas.microsoft.com/office/drawing/2014/main" id="{35A33D5B-4EBB-0543-810F-6DFF3CBDC4CE}"/>
                  </a:ext>
                </a:extLst>
              </p:cNvPr>
              <p:cNvSpPr/>
              <p:nvPr/>
            </p:nvSpPr>
            <p:spPr>
              <a:xfrm>
                <a:off x="1463429" y="3242753"/>
                <a:ext cx="21983" cy="422175"/>
              </a:xfrm>
              <a:custGeom>
                <a:avLst/>
                <a:gdLst/>
                <a:ahLst/>
                <a:cxnLst/>
                <a:rect l="l" t="t" r="r" b="b"/>
                <a:pathLst>
                  <a:path w="913" h="17534" extrusionOk="0">
                    <a:moveTo>
                      <a:pt x="357" y="1"/>
                    </a:moveTo>
                    <a:cubicBezTo>
                      <a:pt x="352" y="1"/>
                      <a:pt x="345" y="4"/>
                      <a:pt x="335" y="14"/>
                    </a:cubicBezTo>
                    <a:cubicBezTo>
                      <a:pt x="335" y="14"/>
                      <a:pt x="305" y="45"/>
                      <a:pt x="305" y="45"/>
                    </a:cubicBezTo>
                    <a:cubicBezTo>
                      <a:pt x="275" y="105"/>
                      <a:pt x="275" y="166"/>
                      <a:pt x="275" y="227"/>
                    </a:cubicBezTo>
                    <a:lnTo>
                      <a:pt x="275" y="896"/>
                    </a:lnTo>
                    <a:cubicBezTo>
                      <a:pt x="244" y="1504"/>
                      <a:pt x="244" y="2142"/>
                      <a:pt x="244" y="2780"/>
                    </a:cubicBezTo>
                    <a:cubicBezTo>
                      <a:pt x="244" y="3145"/>
                      <a:pt x="214" y="3510"/>
                      <a:pt x="244" y="3844"/>
                    </a:cubicBezTo>
                    <a:cubicBezTo>
                      <a:pt x="275" y="4604"/>
                      <a:pt x="275" y="5303"/>
                      <a:pt x="275" y="6063"/>
                    </a:cubicBezTo>
                    <a:lnTo>
                      <a:pt x="275" y="6397"/>
                    </a:lnTo>
                    <a:lnTo>
                      <a:pt x="275" y="7948"/>
                    </a:lnTo>
                    <a:lnTo>
                      <a:pt x="275" y="10258"/>
                    </a:lnTo>
                    <a:lnTo>
                      <a:pt x="275" y="12385"/>
                    </a:lnTo>
                    <a:lnTo>
                      <a:pt x="275" y="13510"/>
                    </a:lnTo>
                    <a:cubicBezTo>
                      <a:pt x="305" y="14179"/>
                      <a:pt x="275" y="14847"/>
                      <a:pt x="214" y="15516"/>
                    </a:cubicBezTo>
                    <a:cubicBezTo>
                      <a:pt x="214" y="15638"/>
                      <a:pt x="183" y="15790"/>
                      <a:pt x="153" y="15911"/>
                    </a:cubicBezTo>
                    <a:cubicBezTo>
                      <a:pt x="1" y="16367"/>
                      <a:pt x="1" y="16853"/>
                      <a:pt x="153" y="17279"/>
                    </a:cubicBezTo>
                    <a:cubicBezTo>
                      <a:pt x="153" y="17309"/>
                      <a:pt x="153" y="17309"/>
                      <a:pt x="153" y="17340"/>
                    </a:cubicBezTo>
                    <a:cubicBezTo>
                      <a:pt x="183" y="17431"/>
                      <a:pt x="214" y="17522"/>
                      <a:pt x="305" y="17522"/>
                    </a:cubicBezTo>
                    <a:cubicBezTo>
                      <a:pt x="328" y="17530"/>
                      <a:pt x="351" y="17534"/>
                      <a:pt x="372" y="17534"/>
                    </a:cubicBezTo>
                    <a:cubicBezTo>
                      <a:pt x="438" y="17534"/>
                      <a:pt x="495" y="17499"/>
                      <a:pt x="518" y="17431"/>
                    </a:cubicBezTo>
                    <a:cubicBezTo>
                      <a:pt x="579" y="17309"/>
                      <a:pt x="639" y="17188"/>
                      <a:pt x="670" y="17036"/>
                    </a:cubicBezTo>
                    <a:cubicBezTo>
                      <a:pt x="791" y="16610"/>
                      <a:pt x="852" y="16185"/>
                      <a:pt x="852" y="15729"/>
                    </a:cubicBezTo>
                    <a:cubicBezTo>
                      <a:pt x="852" y="15394"/>
                      <a:pt x="913" y="14969"/>
                      <a:pt x="913" y="14574"/>
                    </a:cubicBezTo>
                    <a:cubicBezTo>
                      <a:pt x="882" y="13875"/>
                      <a:pt x="882" y="13176"/>
                      <a:pt x="882" y="12446"/>
                    </a:cubicBezTo>
                    <a:lnTo>
                      <a:pt x="882" y="11717"/>
                    </a:lnTo>
                    <a:cubicBezTo>
                      <a:pt x="852" y="10987"/>
                      <a:pt x="852" y="10227"/>
                      <a:pt x="822" y="9498"/>
                    </a:cubicBezTo>
                    <a:cubicBezTo>
                      <a:pt x="822" y="8768"/>
                      <a:pt x="761" y="8039"/>
                      <a:pt x="730" y="7309"/>
                    </a:cubicBezTo>
                    <a:cubicBezTo>
                      <a:pt x="700" y="6914"/>
                      <a:pt x="700" y="6549"/>
                      <a:pt x="700" y="6154"/>
                    </a:cubicBezTo>
                    <a:cubicBezTo>
                      <a:pt x="670" y="5303"/>
                      <a:pt x="579" y="4482"/>
                      <a:pt x="609" y="3631"/>
                    </a:cubicBezTo>
                    <a:cubicBezTo>
                      <a:pt x="609" y="3327"/>
                      <a:pt x="579" y="3023"/>
                      <a:pt x="579" y="2689"/>
                    </a:cubicBezTo>
                    <a:cubicBezTo>
                      <a:pt x="548" y="2142"/>
                      <a:pt x="518" y="1564"/>
                      <a:pt x="487" y="987"/>
                    </a:cubicBezTo>
                    <a:cubicBezTo>
                      <a:pt x="487" y="713"/>
                      <a:pt x="457" y="440"/>
                      <a:pt x="427" y="136"/>
                    </a:cubicBezTo>
                    <a:cubicBezTo>
                      <a:pt x="427" y="105"/>
                      <a:pt x="396" y="45"/>
                      <a:pt x="366" y="14"/>
                    </a:cubicBezTo>
                    <a:cubicBezTo>
                      <a:pt x="366" y="14"/>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10;p26">
                <a:extLst>
                  <a:ext uri="{FF2B5EF4-FFF2-40B4-BE49-F238E27FC236}">
                    <a16:creationId xmlns:a16="http://schemas.microsoft.com/office/drawing/2014/main" id="{B1E6DD81-CD1A-874C-9A12-20865A23509B}"/>
                  </a:ext>
                </a:extLst>
              </p:cNvPr>
              <p:cNvSpPr/>
              <p:nvPr/>
            </p:nvSpPr>
            <p:spPr>
              <a:xfrm>
                <a:off x="1207292" y="2826549"/>
                <a:ext cx="485234" cy="427785"/>
              </a:xfrm>
              <a:custGeom>
                <a:avLst/>
                <a:gdLst/>
                <a:ahLst/>
                <a:cxnLst/>
                <a:rect l="l" t="t" r="r" b="b"/>
                <a:pathLst>
                  <a:path w="20153" h="17767" extrusionOk="0">
                    <a:moveTo>
                      <a:pt x="11276" y="1"/>
                    </a:moveTo>
                    <a:cubicBezTo>
                      <a:pt x="9409" y="1"/>
                      <a:pt x="7573" y="564"/>
                      <a:pt x="6019" y="1616"/>
                    </a:cubicBezTo>
                    <a:cubicBezTo>
                      <a:pt x="5745" y="1829"/>
                      <a:pt x="5472" y="2042"/>
                      <a:pt x="5229" y="2254"/>
                    </a:cubicBezTo>
                    <a:cubicBezTo>
                      <a:pt x="0" y="6905"/>
                      <a:pt x="1976" y="15507"/>
                      <a:pt x="8694" y="17422"/>
                    </a:cubicBezTo>
                    <a:cubicBezTo>
                      <a:pt x="9488" y="17652"/>
                      <a:pt x="10311" y="17767"/>
                      <a:pt x="11132" y="17767"/>
                    </a:cubicBezTo>
                    <a:cubicBezTo>
                      <a:pt x="11506" y="17767"/>
                      <a:pt x="11880" y="17743"/>
                      <a:pt x="12250" y="17695"/>
                    </a:cubicBezTo>
                    <a:cubicBezTo>
                      <a:pt x="14378" y="17391"/>
                      <a:pt x="16323" y="16388"/>
                      <a:pt x="17782" y="14838"/>
                    </a:cubicBezTo>
                    <a:lnTo>
                      <a:pt x="17995" y="14595"/>
                    </a:lnTo>
                    <a:lnTo>
                      <a:pt x="18208" y="14352"/>
                    </a:lnTo>
                    <a:cubicBezTo>
                      <a:pt x="18359" y="14170"/>
                      <a:pt x="18511" y="14018"/>
                      <a:pt x="18633" y="13866"/>
                    </a:cubicBezTo>
                    <a:cubicBezTo>
                      <a:pt x="19636" y="12711"/>
                      <a:pt x="20153" y="11221"/>
                      <a:pt x="20062" y="9701"/>
                    </a:cubicBezTo>
                    <a:lnTo>
                      <a:pt x="20062" y="9549"/>
                    </a:lnTo>
                    <a:cubicBezTo>
                      <a:pt x="20062" y="9245"/>
                      <a:pt x="20031" y="8972"/>
                      <a:pt x="19910" y="8911"/>
                    </a:cubicBezTo>
                    <a:cubicBezTo>
                      <a:pt x="19889" y="8901"/>
                      <a:pt x="19869" y="8896"/>
                      <a:pt x="19850" y="8896"/>
                    </a:cubicBezTo>
                    <a:cubicBezTo>
                      <a:pt x="19757" y="8896"/>
                      <a:pt x="19681" y="9018"/>
                      <a:pt x="19606" y="9245"/>
                    </a:cubicBezTo>
                    <a:cubicBezTo>
                      <a:pt x="19575" y="9397"/>
                      <a:pt x="19515" y="9580"/>
                      <a:pt x="19484" y="9762"/>
                    </a:cubicBezTo>
                    <a:cubicBezTo>
                      <a:pt x="19393" y="9945"/>
                      <a:pt x="19363" y="10127"/>
                      <a:pt x="19302" y="10309"/>
                    </a:cubicBezTo>
                    <a:cubicBezTo>
                      <a:pt x="18937" y="11525"/>
                      <a:pt x="18359" y="12680"/>
                      <a:pt x="17600" y="13714"/>
                    </a:cubicBezTo>
                    <a:cubicBezTo>
                      <a:pt x="16901" y="14595"/>
                      <a:pt x="16019" y="15355"/>
                      <a:pt x="15046" y="15932"/>
                    </a:cubicBezTo>
                    <a:cubicBezTo>
                      <a:pt x="13828" y="16635"/>
                      <a:pt x="12455" y="17000"/>
                      <a:pt x="11071" y="17000"/>
                    </a:cubicBezTo>
                    <a:cubicBezTo>
                      <a:pt x="10418" y="17000"/>
                      <a:pt x="9762" y="16919"/>
                      <a:pt x="9119" y="16753"/>
                    </a:cubicBezTo>
                    <a:cubicBezTo>
                      <a:pt x="2341" y="15142"/>
                      <a:pt x="517" y="6358"/>
                      <a:pt x="6110" y="2163"/>
                    </a:cubicBezTo>
                    <a:cubicBezTo>
                      <a:pt x="7113" y="1373"/>
                      <a:pt x="8268" y="856"/>
                      <a:pt x="9514" y="583"/>
                    </a:cubicBezTo>
                    <a:cubicBezTo>
                      <a:pt x="10075" y="460"/>
                      <a:pt x="10648" y="398"/>
                      <a:pt x="11223" y="398"/>
                    </a:cubicBezTo>
                    <a:cubicBezTo>
                      <a:pt x="11925" y="398"/>
                      <a:pt x="12628" y="490"/>
                      <a:pt x="13314" y="674"/>
                    </a:cubicBezTo>
                    <a:cubicBezTo>
                      <a:pt x="14226" y="917"/>
                      <a:pt x="15107" y="1312"/>
                      <a:pt x="15897" y="1829"/>
                    </a:cubicBezTo>
                    <a:cubicBezTo>
                      <a:pt x="17387" y="2802"/>
                      <a:pt x="18511" y="4169"/>
                      <a:pt x="19180" y="5811"/>
                    </a:cubicBezTo>
                    <a:cubicBezTo>
                      <a:pt x="19515" y="6631"/>
                      <a:pt x="19727" y="7482"/>
                      <a:pt x="19818" y="8364"/>
                    </a:cubicBezTo>
                    <a:cubicBezTo>
                      <a:pt x="19818" y="8516"/>
                      <a:pt x="19849" y="8668"/>
                      <a:pt x="19910" y="8820"/>
                    </a:cubicBezTo>
                    <a:cubicBezTo>
                      <a:pt x="19910" y="8850"/>
                      <a:pt x="19940" y="8881"/>
                      <a:pt x="19940" y="8881"/>
                    </a:cubicBezTo>
                    <a:cubicBezTo>
                      <a:pt x="19970" y="8850"/>
                      <a:pt x="20001" y="8820"/>
                      <a:pt x="20001" y="8789"/>
                    </a:cubicBezTo>
                    <a:lnTo>
                      <a:pt x="20001" y="8151"/>
                    </a:lnTo>
                    <a:cubicBezTo>
                      <a:pt x="20001" y="7786"/>
                      <a:pt x="19940" y="7452"/>
                      <a:pt x="19849" y="7118"/>
                    </a:cubicBezTo>
                    <a:cubicBezTo>
                      <a:pt x="19758" y="6783"/>
                      <a:pt x="19697" y="6449"/>
                      <a:pt x="19575" y="6115"/>
                    </a:cubicBezTo>
                    <a:cubicBezTo>
                      <a:pt x="18937" y="4169"/>
                      <a:pt x="17660" y="2498"/>
                      <a:pt x="15928" y="1373"/>
                    </a:cubicBezTo>
                    <a:cubicBezTo>
                      <a:pt x="14986" y="765"/>
                      <a:pt x="13922" y="339"/>
                      <a:pt x="12797" y="127"/>
                    </a:cubicBezTo>
                    <a:cubicBezTo>
                      <a:pt x="12291" y="42"/>
                      <a:pt x="11783" y="1"/>
                      <a:pt x="1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16;p26">
                <a:extLst>
                  <a:ext uri="{FF2B5EF4-FFF2-40B4-BE49-F238E27FC236}">
                    <a16:creationId xmlns:a16="http://schemas.microsoft.com/office/drawing/2014/main" id="{DB503734-70F4-CF42-860E-764B007CA125}"/>
                  </a:ext>
                </a:extLst>
              </p:cNvPr>
              <p:cNvSpPr txBox="1"/>
              <p:nvPr/>
            </p:nvSpPr>
            <p:spPr>
              <a:xfrm>
                <a:off x="707844" y="3786325"/>
                <a:ext cx="1577816" cy="637800"/>
              </a:xfrm>
              <a:prstGeom prst="rect">
                <a:avLst/>
              </a:prstGeom>
              <a:noFill/>
              <a:ln>
                <a:noFill/>
              </a:ln>
            </p:spPr>
            <p:txBody>
              <a:bodyPr spcFirstLastPara="1" wrap="square" lIns="91425" tIns="91425" rIns="91425" bIns="91425" anchor="ctr" anchorCtr="0">
                <a:noAutofit/>
              </a:bodyPr>
              <a:lstStyle/>
              <a:p>
                <a:pPr lvl="0" algn="ctr"/>
                <a:r>
                  <a:rPr lang="ar-SA" sz="1600" dirty="0">
                    <a:latin typeface="Calibri" panose="020F0502020204030204" pitchFamily="34" charset="0"/>
                    <a:cs typeface="Calibri" panose="020F0502020204030204" pitchFamily="34" charset="0"/>
                  </a:rPr>
                  <a:t>ويتم من الجهة التنفيذية الطالبة للمشتريات أو الاصناف</a:t>
                </a:r>
              </a:p>
            </p:txBody>
          </p:sp>
          <p:sp>
            <p:nvSpPr>
              <p:cNvPr id="121" name="Google Shape;1017;p26">
                <a:extLst>
                  <a:ext uri="{FF2B5EF4-FFF2-40B4-BE49-F238E27FC236}">
                    <a16:creationId xmlns:a16="http://schemas.microsoft.com/office/drawing/2014/main" id="{EEDCB8F1-1A62-BC4A-B199-A834EF6C2BB2}"/>
                  </a:ext>
                </a:extLst>
              </p:cNvPr>
              <p:cNvSpPr txBox="1"/>
              <p:nvPr/>
            </p:nvSpPr>
            <p:spPr>
              <a:xfrm>
                <a:off x="838847" y="4505950"/>
                <a:ext cx="1261800" cy="18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dirty="0">
                    <a:solidFill>
                      <a:schemeClr val="lt1"/>
                    </a:solidFill>
                    <a:latin typeface="Fira Sans Extra Condensed Medium"/>
                    <a:ea typeface="Fira Sans Extra Condensed Medium"/>
                    <a:cs typeface="Fira Sans Extra Condensed Medium"/>
                    <a:sym typeface="Fira Sans Extra Condensed Medium"/>
                  </a:rPr>
                  <a:t>طلب الشراء</a:t>
                </a:r>
                <a:endParaRPr dirty="0"/>
              </a:p>
            </p:txBody>
          </p:sp>
        </p:grpSp>
        <p:grpSp>
          <p:nvGrpSpPr>
            <p:cNvPr id="64" name="Google Shape;1018;p26">
              <a:extLst>
                <a:ext uri="{FF2B5EF4-FFF2-40B4-BE49-F238E27FC236}">
                  <a16:creationId xmlns:a16="http://schemas.microsoft.com/office/drawing/2014/main" id="{19CFA434-F11F-A847-AA55-3F68B4348FDA}"/>
                </a:ext>
              </a:extLst>
            </p:cNvPr>
            <p:cNvGrpSpPr/>
            <p:nvPr/>
          </p:nvGrpSpPr>
          <p:grpSpPr>
            <a:xfrm>
              <a:off x="4767858" y="4246173"/>
              <a:ext cx="2765407" cy="2276974"/>
              <a:chOff x="3829258" y="2826549"/>
              <a:chExt cx="1482490" cy="1939562"/>
            </a:xfrm>
          </p:grpSpPr>
          <p:grpSp>
            <p:nvGrpSpPr>
              <p:cNvPr id="88" name="Google Shape;1019;p26">
                <a:extLst>
                  <a:ext uri="{FF2B5EF4-FFF2-40B4-BE49-F238E27FC236}">
                    <a16:creationId xmlns:a16="http://schemas.microsoft.com/office/drawing/2014/main" id="{EA51049E-B369-8E4B-ADB3-BF35013A6406}"/>
                  </a:ext>
                </a:extLst>
              </p:cNvPr>
              <p:cNvGrpSpPr/>
              <p:nvPr/>
            </p:nvGrpSpPr>
            <p:grpSpPr>
              <a:xfrm rot="10800000">
                <a:off x="3829258" y="3660555"/>
                <a:ext cx="1482490" cy="1105556"/>
                <a:chOff x="5407598" y="1210565"/>
                <a:chExt cx="1482490" cy="1105556"/>
              </a:xfrm>
            </p:grpSpPr>
            <p:sp>
              <p:nvSpPr>
                <p:cNvPr id="108" name="Google Shape;1020;p26">
                  <a:extLst>
                    <a:ext uri="{FF2B5EF4-FFF2-40B4-BE49-F238E27FC236}">
                      <a16:creationId xmlns:a16="http://schemas.microsoft.com/office/drawing/2014/main" id="{E338AF5A-45FB-534A-BFAD-C75C6DE754D2}"/>
                    </a:ext>
                  </a:extLst>
                </p:cNvPr>
                <p:cNvSpPr/>
                <p:nvPr/>
              </p:nvSpPr>
              <p:spPr>
                <a:xfrm>
                  <a:off x="5441364" y="1210565"/>
                  <a:ext cx="1448724" cy="1049514"/>
                </a:xfrm>
                <a:custGeom>
                  <a:avLst/>
                  <a:gdLst/>
                  <a:ahLst/>
                  <a:cxnLst/>
                  <a:rect l="l" t="t" r="r" b="b"/>
                  <a:pathLst>
                    <a:path w="46112" h="43589" extrusionOk="0">
                      <a:moveTo>
                        <a:pt x="3618" y="1"/>
                      </a:moveTo>
                      <a:cubicBezTo>
                        <a:pt x="1612" y="1"/>
                        <a:pt x="1" y="1612"/>
                        <a:pt x="1" y="3618"/>
                      </a:cubicBezTo>
                      <a:lnTo>
                        <a:pt x="1" y="37813"/>
                      </a:lnTo>
                      <a:cubicBezTo>
                        <a:pt x="1" y="39819"/>
                        <a:pt x="1612" y="41430"/>
                        <a:pt x="3618" y="41430"/>
                      </a:cubicBezTo>
                      <a:lnTo>
                        <a:pt x="19272" y="41430"/>
                      </a:lnTo>
                      <a:cubicBezTo>
                        <a:pt x="20001" y="41430"/>
                        <a:pt x="20700" y="41704"/>
                        <a:pt x="21247" y="42190"/>
                      </a:cubicBezTo>
                      <a:lnTo>
                        <a:pt x="22676" y="43467"/>
                      </a:lnTo>
                      <a:cubicBezTo>
                        <a:pt x="22767" y="43558"/>
                        <a:pt x="22919" y="43588"/>
                        <a:pt x="23041" y="43588"/>
                      </a:cubicBezTo>
                      <a:cubicBezTo>
                        <a:pt x="23193" y="43588"/>
                        <a:pt x="23314" y="43558"/>
                        <a:pt x="23436" y="43467"/>
                      </a:cubicBezTo>
                      <a:lnTo>
                        <a:pt x="24834" y="42190"/>
                      </a:lnTo>
                      <a:cubicBezTo>
                        <a:pt x="25381" y="41704"/>
                        <a:pt x="26111" y="41430"/>
                        <a:pt x="26840" y="41430"/>
                      </a:cubicBezTo>
                      <a:lnTo>
                        <a:pt x="42494" y="41430"/>
                      </a:lnTo>
                      <a:cubicBezTo>
                        <a:pt x="44500" y="41430"/>
                        <a:pt x="46111" y="39819"/>
                        <a:pt x="46111" y="37813"/>
                      </a:cubicBezTo>
                      <a:lnTo>
                        <a:pt x="46111" y="3618"/>
                      </a:lnTo>
                      <a:cubicBezTo>
                        <a:pt x="46111" y="1612"/>
                        <a:pt x="44500" y="1"/>
                        <a:pt x="4249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21;p26">
                  <a:extLst>
                    <a:ext uri="{FF2B5EF4-FFF2-40B4-BE49-F238E27FC236}">
                      <a16:creationId xmlns:a16="http://schemas.microsoft.com/office/drawing/2014/main" id="{4C5BD3B4-B3B0-8447-9F76-E25A8002D954}"/>
                    </a:ext>
                  </a:extLst>
                </p:cNvPr>
                <p:cNvGrpSpPr/>
                <p:nvPr/>
              </p:nvGrpSpPr>
              <p:grpSpPr>
                <a:xfrm>
                  <a:off x="5407598" y="1252738"/>
                  <a:ext cx="1448692" cy="1063384"/>
                  <a:chOff x="2463325" y="1217325"/>
                  <a:chExt cx="1448692" cy="1063384"/>
                </a:xfrm>
              </p:grpSpPr>
              <p:sp>
                <p:nvSpPr>
                  <p:cNvPr id="110" name="Google Shape;1022;p26">
                    <a:extLst>
                      <a:ext uri="{FF2B5EF4-FFF2-40B4-BE49-F238E27FC236}">
                        <a16:creationId xmlns:a16="http://schemas.microsoft.com/office/drawing/2014/main" id="{2BFB4F7C-254F-064A-87CA-A3474E5C36CC}"/>
                      </a:ext>
                    </a:extLst>
                  </p:cNvPr>
                  <p:cNvSpPr/>
                  <p:nvPr/>
                </p:nvSpPr>
                <p:spPr>
                  <a:xfrm>
                    <a:off x="2469925" y="1450775"/>
                    <a:ext cx="1408023" cy="821885"/>
                  </a:xfrm>
                  <a:custGeom>
                    <a:avLst/>
                    <a:gdLst/>
                    <a:ahLst/>
                    <a:cxnLst/>
                    <a:rect l="l" t="t" r="r" b="b"/>
                    <a:pathLst>
                      <a:path w="46142" h="34135" extrusionOk="0">
                        <a:moveTo>
                          <a:pt x="1" y="0"/>
                        </a:moveTo>
                        <a:lnTo>
                          <a:pt x="1" y="28329"/>
                        </a:lnTo>
                        <a:cubicBezTo>
                          <a:pt x="1" y="30335"/>
                          <a:pt x="1612" y="31976"/>
                          <a:pt x="3618" y="31976"/>
                        </a:cubicBezTo>
                        <a:lnTo>
                          <a:pt x="19302" y="31976"/>
                        </a:lnTo>
                        <a:cubicBezTo>
                          <a:pt x="20031" y="31976"/>
                          <a:pt x="20730" y="32250"/>
                          <a:pt x="21278" y="32736"/>
                        </a:cubicBezTo>
                        <a:lnTo>
                          <a:pt x="22706" y="33983"/>
                        </a:lnTo>
                        <a:cubicBezTo>
                          <a:pt x="22797" y="34074"/>
                          <a:pt x="22949" y="34135"/>
                          <a:pt x="23071" y="34135"/>
                        </a:cubicBezTo>
                        <a:cubicBezTo>
                          <a:pt x="23223" y="34135"/>
                          <a:pt x="23344" y="34074"/>
                          <a:pt x="23466" y="33983"/>
                        </a:cubicBezTo>
                        <a:lnTo>
                          <a:pt x="24864" y="32736"/>
                        </a:lnTo>
                        <a:cubicBezTo>
                          <a:pt x="25411" y="32250"/>
                          <a:pt x="26141" y="31976"/>
                          <a:pt x="26870" y="31976"/>
                        </a:cubicBezTo>
                        <a:lnTo>
                          <a:pt x="42524" y="31976"/>
                        </a:lnTo>
                        <a:cubicBezTo>
                          <a:pt x="44530" y="31976"/>
                          <a:pt x="46141" y="30335"/>
                          <a:pt x="46141" y="28329"/>
                        </a:cubicBezTo>
                        <a:lnTo>
                          <a:pt x="46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23;p26">
                    <a:extLst>
                      <a:ext uri="{FF2B5EF4-FFF2-40B4-BE49-F238E27FC236}">
                        <a16:creationId xmlns:a16="http://schemas.microsoft.com/office/drawing/2014/main" id="{1980A501-1DC9-364E-BC99-5ABF65CDE927}"/>
                      </a:ext>
                    </a:extLst>
                  </p:cNvPr>
                  <p:cNvSpPr/>
                  <p:nvPr/>
                </p:nvSpPr>
                <p:spPr>
                  <a:xfrm>
                    <a:off x="2469926" y="1222425"/>
                    <a:ext cx="1408023" cy="228375"/>
                  </a:xfrm>
                  <a:custGeom>
                    <a:avLst/>
                    <a:gdLst/>
                    <a:ahLst/>
                    <a:cxnLst/>
                    <a:rect l="l" t="t" r="r" b="b"/>
                    <a:pathLst>
                      <a:path w="46142" h="9485" extrusionOk="0">
                        <a:moveTo>
                          <a:pt x="3618" y="1"/>
                        </a:moveTo>
                        <a:cubicBezTo>
                          <a:pt x="1612" y="1"/>
                          <a:pt x="1" y="1642"/>
                          <a:pt x="1" y="3648"/>
                        </a:cubicBezTo>
                        <a:lnTo>
                          <a:pt x="1" y="9484"/>
                        </a:lnTo>
                        <a:lnTo>
                          <a:pt x="46141" y="9484"/>
                        </a:lnTo>
                        <a:lnTo>
                          <a:pt x="46141" y="3648"/>
                        </a:lnTo>
                        <a:cubicBezTo>
                          <a:pt x="46141" y="1642"/>
                          <a:pt x="44530" y="1"/>
                          <a:pt x="42524" y="1"/>
                        </a:cubicBezTo>
                        <a:close/>
                      </a:path>
                    </a:pathLst>
                  </a:custGeom>
                  <a:solidFill>
                    <a:srgbClr val="91BD71"/>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endParaRPr/>
                  </a:p>
                </p:txBody>
              </p:sp>
              <p:sp>
                <p:nvSpPr>
                  <p:cNvPr id="112" name="Google Shape;1024;p26">
                    <a:extLst>
                      <a:ext uri="{FF2B5EF4-FFF2-40B4-BE49-F238E27FC236}">
                        <a16:creationId xmlns:a16="http://schemas.microsoft.com/office/drawing/2014/main" id="{D60EA3DA-48B6-1746-A14B-98557B54CEF6}"/>
                      </a:ext>
                    </a:extLst>
                  </p:cNvPr>
                  <p:cNvSpPr/>
                  <p:nvPr/>
                </p:nvSpPr>
                <p:spPr>
                  <a:xfrm>
                    <a:off x="2464280" y="1445316"/>
                    <a:ext cx="1447737" cy="835393"/>
                  </a:xfrm>
                  <a:custGeom>
                    <a:avLst/>
                    <a:gdLst/>
                    <a:ahLst/>
                    <a:cxnLst/>
                    <a:rect l="l" t="t" r="r" b="b"/>
                    <a:pathLst>
                      <a:path w="46993" h="34696" extrusionOk="0">
                        <a:moveTo>
                          <a:pt x="15580" y="1"/>
                        </a:moveTo>
                        <a:cubicBezTo>
                          <a:pt x="14546" y="1"/>
                          <a:pt x="13516" y="4"/>
                          <a:pt x="12493" y="14"/>
                        </a:cubicBezTo>
                        <a:lnTo>
                          <a:pt x="6383" y="75"/>
                        </a:lnTo>
                        <a:lnTo>
                          <a:pt x="0" y="75"/>
                        </a:lnTo>
                        <a:lnTo>
                          <a:pt x="0" y="7765"/>
                        </a:lnTo>
                        <a:lnTo>
                          <a:pt x="0" y="10653"/>
                        </a:lnTo>
                        <a:lnTo>
                          <a:pt x="0" y="24240"/>
                        </a:lnTo>
                        <a:lnTo>
                          <a:pt x="0" y="28708"/>
                        </a:lnTo>
                        <a:lnTo>
                          <a:pt x="31" y="29042"/>
                        </a:lnTo>
                        <a:cubicBezTo>
                          <a:pt x="31" y="29164"/>
                          <a:pt x="61" y="29255"/>
                          <a:pt x="61" y="29377"/>
                        </a:cubicBezTo>
                        <a:cubicBezTo>
                          <a:pt x="422" y="31210"/>
                          <a:pt x="2001" y="32538"/>
                          <a:pt x="3888" y="32538"/>
                        </a:cubicBezTo>
                        <a:cubicBezTo>
                          <a:pt x="3909" y="32538"/>
                          <a:pt x="3930" y="32538"/>
                          <a:pt x="3952" y="32538"/>
                        </a:cubicBezTo>
                        <a:lnTo>
                          <a:pt x="18815" y="32538"/>
                        </a:lnTo>
                        <a:cubicBezTo>
                          <a:pt x="18922" y="32529"/>
                          <a:pt x="19032" y="32525"/>
                          <a:pt x="19142" y="32525"/>
                        </a:cubicBezTo>
                        <a:cubicBezTo>
                          <a:pt x="19409" y="32525"/>
                          <a:pt x="19682" y="32547"/>
                          <a:pt x="19940" y="32568"/>
                        </a:cubicBezTo>
                        <a:cubicBezTo>
                          <a:pt x="20305" y="32629"/>
                          <a:pt x="20639" y="32751"/>
                          <a:pt x="20943" y="32933"/>
                        </a:cubicBezTo>
                        <a:cubicBezTo>
                          <a:pt x="21095" y="33024"/>
                          <a:pt x="21247" y="33146"/>
                          <a:pt x="21369" y="33267"/>
                        </a:cubicBezTo>
                        <a:lnTo>
                          <a:pt x="21824" y="33632"/>
                        </a:lnTo>
                        <a:lnTo>
                          <a:pt x="22676" y="34392"/>
                        </a:lnTo>
                        <a:lnTo>
                          <a:pt x="22797" y="34514"/>
                        </a:lnTo>
                        <a:cubicBezTo>
                          <a:pt x="22858" y="34544"/>
                          <a:pt x="22919" y="34574"/>
                          <a:pt x="22980" y="34605"/>
                        </a:cubicBezTo>
                        <a:cubicBezTo>
                          <a:pt x="23101" y="34666"/>
                          <a:pt x="23223" y="34696"/>
                          <a:pt x="23375" y="34696"/>
                        </a:cubicBezTo>
                        <a:cubicBezTo>
                          <a:pt x="23496" y="34666"/>
                          <a:pt x="23618" y="34635"/>
                          <a:pt x="23739" y="34574"/>
                        </a:cubicBezTo>
                        <a:cubicBezTo>
                          <a:pt x="23831" y="34514"/>
                          <a:pt x="23922" y="34422"/>
                          <a:pt x="23983" y="34362"/>
                        </a:cubicBezTo>
                        <a:lnTo>
                          <a:pt x="24864" y="33602"/>
                        </a:lnTo>
                        <a:lnTo>
                          <a:pt x="25290" y="33207"/>
                        </a:lnTo>
                        <a:cubicBezTo>
                          <a:pt x="25442" y="33085"/>
                          <a:pt x="25594" y="32994"/>
                          <a:pt x="25746" y="32903"/>
                        </a:cubicBezTo>
                        <a:cubicBezTo>
                          <a:pt x="26049" y="32720"/>
                          <a:pt x="26384" y="32629"/>
                          <a:pt x="26749" y="32568"/>
                        </a:cubicBezTo>
                        <a:lnTo>
                          <a:pt x="42524" y="32568"/>
                        </a:lnTo>
                        <a:cubicBezTo>
                          <a:pt x="42889" y="32568"/>
                          <a:pt x="43284" y="32538"/>
                          <a:pt x="43649" y="32447"/>
                        </a:cubicBezTo>
                        <a:cubicBezTo>
                          <a:pt x="45229" y="32052"/>
                          <a:pt x="46384" y="30744"/>
                          <a:pt x="46567" y="29164"/>
                        </a:cubicBezTo>
                        <a:cubicBezTo>
                          <a:pt x="46627" y="28799"/>
                          <a:pt x="46627" y="28404"/>
                          <a:pt x="46627" y="28039"/>
                        </a:cubicBezTo>
                        <a:lnTo>
                          <a:pt x="46627" y="26945"/>
                        </a:lnTo>
                        <a:cubicBezTo>
                          <a:pt x="46658" y="24027"/>
                          <a:pt x="46688" y="21109"/>
                          <a:pt x="46688" y="18191"/>
                        </a:cubicBezTo>
                        <a:cubicBezTo>
                          <a:pt x="46719" y="17006"/>
                          <a:pt x="46719" y="15759"/>
                          <a:pt x="46779" y="14665"/>
                        </a:cubicBezTo>
                        <a:cubicBezTo>
                          <a:pt x="46992" y="10592"/>
                          <a:pt x="46992" y="6550"/>
                          <a:pt x="46779" y="2477"/>
                        </a:cubicBezTo>
                        <a:lnTo>
                          <a:pt x="46779" y="2142"/>
                        </a:lnTo>
                        <a:cubicBezTo>
                          <a:pt x="46749" y="1261"/>
                          <a:pt x="46688" y="501"/>
                          <a:pt x="46567" y="379"/>
                        </a:cubicBezTo>
                        <a:cubicBezTo>
                          <a:pt x="46549" y="362"/>
                          <a:pt x="46532" y="353"/>
                          <a:pt x="46516" y="353"/>
                        </a:cubicBezTo>
                        <a:cubicBezTo>
                          <a:pt x="46420" y="353"/>
                          <a:pt x="46345" y="666"/>
                          <a:pt x="46293" y="1291"/>
                        </a:cubicBezTo>
                        <a:cubicBezTo>
                          <a:pt x="46202" y="2294"/>
                          <a:pt x="46141" y="3358"/>
                          <a:pt x="46080" y="4483"/>
                        </a:cubicBezTo>
                        <a:cubicBezTo>
                          <a:pt x="45928" y="7978"/>
                          <a:pt x="45867" y="11686"/>
                          <a:pt x="45867" y="16033"/>
                        </a:cubicBezTo>
                        <a:cubicBezTo>
                          <a:pt x="45867" y="19073"/>
                          <a:pt x="45807" y="22659"/>
                          <a:pt x="45837" y="26489"/>
                        </a:cubicBezTo>
                        <a:cubicBezTo>
                          <a:pt x="45867" y="27279"/>
                          <a:pt x="45867" y="28039"/>
                          <a:pt x="45867" y="28799"/>
                        </a:cubicBezTo>
                        <a:cubicBezTo>
                          <a:pt x="45867" y="30197"/>
                          <a:pt x="44956" y="31413"/>
                          <a:pt x="43618" y="31778"/>
                        </a:cubicBezTo>
                        <a:cubicBezTo>
                          <a:pt x="43343" y="31853"/>
                          <a:pt x="43068" y="31907"/>
                          <a:pt x="42793" y="31907"/>
                        </a:cubicBezTo>
                        <a:cubicBezTo>
                          <a:pt x="42734" y="31907"/>
                          <a:pt x="42674" y="31905"/>
                          <a:pt x="42615" y="31900"/>
                        </a:cubicBezTo>
                        <a:lnTo>
                          <a:pt x="26840" y="31900"/>
                        </a:lnTo>
                        <a:cubicBezTo>
                          <a:pt x="26688" y="31930"/>
                          <a:pt x="26536" y="31930"/>
                          <a:pt x="26384" y="31991"/>
                        </a:cubicBezTo>
                        <a:cubicBezTo>
                          <a:pt x="26080" y="32052"/>
                          <a:pt x="25776" y="32143"/>
                          <a:pt x="25502" y="32295"/>
                        </a:cubicBezTo>
                        <a:cubicBezTo>
                          <a:pt x="25290" y="32386"/>
                          <a:pt x="25107" y="32538"/>
                          <a:pt x="24925" y="32659"/>
                        </a:cubicBezTo>
                        <a:cubicBezTo>
                          <a:pt x="24712" y="32842"/>
                          <a:pt x="24590" y="32963"/>
                          <a:pt x="24439" y="33085"/>
                        </a:cubicBezTo>
                        <a:lnTo>
                          <a:pt x="23527" y="33906"/>
                        </a:lnTo>
                        <a:lnTo>
                          <a:pt x="23405" y="34027"/>
                        </a:lnTo>
                        <a:lnTo>
                          <a:pt x="23375" y="34027"/>
                        </a:lnTo>
                        <a:cubicBezTo>
                          <a:pt x="23359" y="34042"/>
                          <a:pt x="23344" y="34050"/>
                          <a:pt x="23333" y="34050"/>
                        </a:cubicBezTo>
                        <a:cubicBezTo>
                          <a:pt x="23321" y="34050"/>
                          <a:pt x="23314" y="34042"/>
                          <a:pt x="23314" y="34027"/>
                        </a:cubicBezTo>
                        <a:cubicBezTo>
                          <a:pt x="23299" y="34027"/>
                          <a:pt x="23289" y="34029"/>
                          <a:pt x="23280" y="34029"/>
                        </a:cubicBezTo>
                        <a:cubicBezTo>
                          <a:pt x="23253" y="34029"/>
                          <a:pt x="23230" y="34012"/>
                          <a:pt x="23071" y="33875"/>
                        </a:cubicBezTo>
                        <a:lnTo>
                          <a:pt x="22159" y="33055"/>
                        </a:lnTo>
                        <a:cubicBezTo>
                          <a:pt x="22007" y="32933"/>
                          <a:pt x="21855" y="32811"/>
                          <a:pt x="21673" y="32629"/>
                        </a:cubicBezTo>
                        <a:cubicBezTo>
                          <a:pt x="21490" y="32477"/>
                          <a:pt x="21277" y="32355"/>
                          <a:pt x="21065" y="32264"/>
                        </a:cubicBezTo>
                        <a:cubicBezTo>
                          <a:pt x="20639" y="32052"/>
                          <a:pt x="20183" y="31900"/>
                          <a:pt x="19697" y="31869"/>
                        </a:cubicBezTo>
                        <a:lnTo>
                          <a:pt x="17204" y="31869"/>
                        </a:lnTo>
                        <a:lnTo>
                          <a:pt x="7356" y="31930"/>
                        </a:lnTo>
                        <a:lnTo>
                          <a:pt x="3769" y="31930"/>
                        </a:lnTo>
                        <a:cubicBezTo>
                          <a:pt x="3405" y="31900"/>
                          <a:pt x="3040" y="31839"/>
                          <a:pt x="2706" y="31717"/>
                        </a:cubicBezTo>
                        <a:cubicBezTo>
                          <a:pt x="2037" y="31444"/>
                          <a:pt x="1459" y="30988"/>
                          <a:pt x="1064" y="30349"/>
                        </a:cubicBezTo>
                        <a:cubicBezTo>
                          <a:pt x="882" y="30045"/>
                          <a:pt x="760" y="29711"/>
                          <a:pt x="669" y="29377"/>
                        </a:cubicBezTo>
                        <a:cubicBezTo>
                          <a:pt x="608" y="28982"/>
                          <a:pt x="578" y="28617"/>
                          <a:pt x="578" y="28222"/>
                        </a:cubicBezTo>
                        <a:cubicBezTo>
                          <a:pt x="578" y="25000"/>
                          <a:pt x="547" y="21778"/>
                          <a:pt x="517" y="18556"/>
                        </a:cubicBezTo>
                        <a:cubicBezTo>
                          <a:pt x="487" y="15212"/>
                          <a:pt x="487" y="11899"/>
                          <a:pt x="487" y="8556"/>
                        </a:cubicBezTo>
                        <a:cubicBezTo>
                          <a:pt x="456" y="5881"/>
                          <a:pt x="456" y="3206"/>
                          <a:pt x="426" y="531"/>
                        </a:cubicBezTo>
                        <a:lnTo>
                          <a:pt x="7204" y="470"/>
                        </a:lnTo>
                        <a:lnTo>
                          <a:pt x="14226" y="470"/>
                        </a:lnTo>
                        <a:cubicBezTo>
                          <a:pt x="16961" y="470"/>
                          <a:pt x="19697" y="410"/>
                          <a:pt x="22432" y="410"/>
                        </a:cubicBezTo>
                        <a:lnTo>
                          <a:pt x="37448" y="318"/>
                        </a:lnTo>
                        <a:lnTo>
                          <a:pt x="44956" y="258"/>
                        </a:lnTo>
                        <a:cubicBezTo>
                          <a:pt x="45381" y="227"/>
                          <a:pt x="45807" y="197"/>
                          <a:pt x="46232" y="166"/>
                        </a:cubicBezTo>
                        <a:cubicBezTo>
                          <a:pt x="46293" y="166"/>
                          <a:pt x="46384" y="136"/>
                          <a:pt x="46384" y="136"/>
                        </a:cubicBezTo>
                        <a:cubicBezTo>
                          <a:pt x="46293" y="75"/>
                          <a:pt x="46202" y="75"/>
                          <a:pt x="46111" y="75"/>
                        </a:cubicBezTo>
                        <a:cubicBezTo>
                          <a:pt x="45533" y="45"/>
                          <a:pt x="44956" y="45"/>
                          <a:pt x="44348" y="45"/>
                        </a:cubicBezTo>
                        <a:lnTo>
                          <a:pt x="38633" y="45"/>
                        </a:lnTo>
                        <a:lnTo>
                          <a:pt x="21794" y="14"/>
                        </a:lnTo>
                        <a:cubicBezTo>
                          <a:pt x="19727" y="14"/>
                          <a:pt x="17647" y="1"/>
                          <a:pt x="15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25;p26">
                    <a:extLst>
                      <a:ext uri="{FF2B5EF4-FFF2-40B4-BE49-F238E27FC236}">
                        <a16:creationId xmlns:a16="http://schemas.microsoft.com/office/drawing/2014/main" id="{76AAC4C4-2C8F-F342-BECC-EE4A1A3CC32E}"/>
                      </a:ext>
                    </a:extLst>
                  </p:cNvPr>
                  <p:cNvSpPr/>
                  <p:nvPr/>
                </p:nvSpPr>
                <p:spPr>
                  <a:xfrm>
                    <a:off x="2463325" y="1217325"/>
                    <a:ext cx="1446813" cy="244459"/>
                  </a:xfrm>
                  <a:custGeom>
                    <a:avLst/>
                    <a:gdLst/>
                    <a:ahLst/>
                    <a:cxnLst/>
                    <a:rect l="l" t="t" r="r" b="b"/>
                    <a:pathLst>
                      <a:path w="46963" h="10153" extrusionOk="0">
                        <a:moveTo>
                          <a:pt x="41370" y="0"/>
                        </a:moveTo>
                        <a:lnTo>
                          <a:pt x="37357" y="61"/>
                        </a:lnTo>
                        <a:lnTo>
                          <a:pt x="25564" y="30"/>
                        </a:lnTo>
                        <a:cubicBezTo>
                          <a:pt x="24125" y="30"/>
                          <a:pt x="22673" y="17"/>
                          <a:pt x="21225" y="17"/>
                        </a:cubicBezTo>
                        <a:cubicBezTo>
                          <a:pt x="20501" y="17"/>
                          <a:pt x="19778" y="20"/>
                          <a:pt x="19059" y="30"/>
                        </a:cubicBezTo>
                        <a:cubicBezTo>
                          <a:pt x="14469" y="91"/>
                          <a:pt x="9910" y="91"/>
                          <a:pt x="5320" y="91"/>
                        </a:cubicBezTo>
                        <a:lnTo>
                          <a:pt x="4317" y="91"/>
                        </a:lnTo>
                        <a:cubicBezTo>
                          <a:pt x="4219" y="83"/>
                          <a:pt x="4124" y="79"/>
                          <a:pt x="4029" y="79"/>
                        </a:cubicBezTo>
                        <a:cubicBezTo>
                          <a:pt x="3771" y="79"/>
                          <a:pt x="3520" y="107"/>
                          <a:pt x="3253" y="152"/>
                        </a:cubicBezTo>
                        <a:cubicBezTo>
                          <a:pt x="1521" y="426"/>
                          <a:pt x="183" y="1854"/>
                          <a:pt x="31" y="3617"/>
                        </a:cubicBezTo>
                        <a:cubicBezTo>
                          <a:pt x="1" y="4043"/>
                          <a:pt x="31" y="4438"/>
                          <a:pt x="31" y="4833"/>
                        </a:cubicBezTo>
                        <a:lnTo>
                          <a:pt x="31" y="10091"/>
                        </a:lnTo>
                        <a:lnTo>
                          <a:pt x="33193" y="10091"/>
                        </a:lnTo>
                        <a:cubicBezTo>
                          <a:pt x="34395" y="10074"/>
                          <a:pt x="35597" y="10066"/>
                          <a:pt x="36798" y="10066"/>
                        </a:cubicBezTo>
                        <a:cubicBezTo>
                          <a:pt x="39698" y="10066"/>
                          <a:pt x="42593" y="10109"/>
                          <a:pt x="45473" y="10152"/>
                        </a:cubicBezTo>
                        <a:lnTo>
                          <a:pt x="46750" y="10152"/>
                        </a:lnTo>
                        <a:lnTo>
                          <a:pt x="46750" y="9514"/>
                        </a:lnTo>
                        <a:lnTo>
                          <a:pt x="46750" y="9028"/>
                        </a:lnTo>
                        <a:cubicBezTo>
                          <a:pt x="46780" y="8754"/>
                          <a:pt x="46780" y="8511"/>
                          <a:pt x="46780" y="8268"/>
                        </a:cubicBezTo>
                        <a:cubicBezTo>
                          <a:pt x="46902" y="6839"/>
                          <a:pt x="46962" y="5441"/>
                          <a:pt x="46962" y="4012"/>
                        </a:cubicBezTo>
                        <a:cubicBezTo>
                          <a:pt x="46962" y="3192"/>
                          <a:pt x="46719" y="2401"/>
                          <a:pt x="46263" y="1733"/>
                        </a:cubicBezTo>
                        <a:cubicBezTo>
                          <a:pt x="45777" y="1064"/>
                          <a:pt x="45139" y="547"/>
                          <a:pt x="44379" y="274"/>
                        </a:cubicBezTo>
                        <a:cubicBezTo>
                          <a:pt x="44318" y="243"/>
                          <a:pt x="44196" y="213"/>
                          <a:pt x="44136" y="182"/>
                        </a:cubicBezTo>
                        <a:cubicBezTo>
                          <a:pt x="43816" y="81"/>
                          <a:pt x="43518" y="42"/>
                          <a:pt x="43283" y="42"/>
                        </a:cubicBezTo>
                        <a:cubicBezTo>
                          <a:pt x="43026" y="42"/>
                          <a:pt x="42846" y="88"/>
                          <a:pt x="42798" y="152"/>
                        </a:cubicBezTo>
                        <a:cubicBezTo>
                          <a:pt x="42737" y="213"/>
                          <a:pt x="42768" y="274"/>
                          <a:pt x="42889" y="304"/>
                        </a:cubicBezTo>
                        <a:cubicBezTo>
                          <a:pt x="43041" y="395"/>
                          <a:pt x="43224" y="456"/>
                          <a:pt x="43406" y="486"/>
                        </a:cubicBezTo>
                        <a:cubicBezTo>
                          <a:pt x="44075" y="699"/>
                          <a:pt x="44683" y="1094"/>
                          <a:pt x="45139" y="1641"/>
                        </a:cubicBezTo>
                        <a:cubicBezTo>
                          <a:pt x="45534" y="2067"/>
                          <a:pt x="45777" y="2584"/>
                          <a:pt x="45898" y="3161"/>
                        </a:cubicBezTo>
                        <a:cubicBezTo>
                          <a:pt x="45959" y="3435"/>
                          <a:pt x="45990" y="3708"/>
                          <a:pt x="45990" y="4012"/>
                        </a:cubicBezTo>
                        <a:cubicBezTo>
                          <a:pt x="45959" y="4316"/>
                          <a:pt x="45959" y="4651"/>
                          <a:pt x="45959" y="4985"/>
                        </a:cubicBezTo>
                        <a:cubicBezTo>
                          <a:pt x="45929" y="6322"/>
                          <a:pt x="45898" y="7721"/>
                          <a:pt x="45898" y="9240"/>
                        </a:cubicBezTo>
                        <a:lnTo>
                          <a:pt x="45898" y="9301"/>
                        </a:lnTo>
                        <a:lnTo>
                          <a:pt x="43224" y="9271"/>
                        </a:lnTo>
                        <a:lnTo>
                          <a:pt x="39728" y="9271"/>
                        </a:lnTo>
                        <a:cubicBezTo>
                          <a:pt x="37138" y="9325"/>
                          <a:pt x="34527" y="9336"/>
                          <a:pt x="31913" y="9336"/>
                        </a:cubicBezTo>
                        <a:cubicBezTo>
                          <a:pt x="30171" y="9336"/>
                          <a:pt x="28427" y="9331"/>
                          <a:pt x="26688" y="9331"/>
                        </a:cubicBezTo>
                        <a:lnTo>
                          <a:pt x="22190" y="9331"/>
                        </a:lnTo>
                        <a:lnTo>
                          <a:pt x="8390" y="9392"/>
                        </a:lnTo>
                        <a:lnTo>
                          <a:pt x="609" y="9483"/>
                        </a:lnTo>
                        <a:lnTo>
                          <a:pt x="548" y="4407"/>
                        </a:lnTo>
                        <a:lnTo>
                          <a:pt x="548" y="3982"/>
                        </a:lnTo>
                        <a:cubicBezTo>
                          <a:pt x="578" y="3830"/>
                          <a:pt x="578" y="3708"/>
                          <a:pt x="578" y="3587"/>
                        </a:cubicBezTo>
                        <a:cubicBezTo>
                          <a:pt x="609" y="3313"/>
                          <a:pt x="670" y="3040"/>
                          <a:pt x="761" y="2796"/>
                        </a:cubicBezTo>
                        <a:cubicBezTo>
                          <a:pt x="943" y="2280"/>
                          <a:pt x="1247" y="1824"/>
                          <a:pt x="1642" y="1459"/>
                        </a:cubicBezTo>
                        <a:cubicBezTo>
                          <a:pt x="2068" y="1094"/>
                          <a:pt x="2554" y="821"/>
                          <a:pt x="3071" y="699"/>
                        </a:cubicBezTo>
                        <a:cubicBezTo>
                          <a:pt x="3345" y="608"/>
                          <a:pt x="3618" y="578"/>
                          <a:pt x="3892" y="578"/>
                        </a:cubicBezTo>
                        <a:lnTo>
                          <a:pt x="4773" y="578"/>
                        </a:lnTo>
                        <a:cubicBezTo>
                          <a:pt x="9374" y="550"/>
                          <a:pt x="13951" y="451"/>
                          <a:pt x="18568" y="451"/>
                        </a:cubicBezTo>
                        <a:cubicBezTo>
                          <a:pt x="19136" y="451"/>
                          <a:pt x="19705" y="453"/>
                          <a:pt x="20275" y="456"/>
                        </a:cubicBezTo>
                        <a:cubicBezTo>
                          <a:pt x="22190" y="456"/>
                          <a:pt x="24105" y="395"/>
                          <a:pt x="26020" y="395"/>
                        </a:cubicBezTo>
                        <a:lnTo>
                          <a:pt x="36537" y="304"/>
                        </a:lnTo>
                        <a:lnTo>
                          <a:pt x="41795" y="213"/>
                        </a:lnTo>
                        <a:cubicBezTo>
                          <a:pt x="42099" y="213"/>
                          <a:pt x="42403" y="182"/>
                          <a:pt x="42677" y="152"/>
                        </a:cubicBezTo>
                        <a:cubicBezTo>
                          <a:pt x="42737" y="122"/>
                          <a:pt x="42798" y="91"/>
                          <a:pt x="42798" y="91"/>
                        </a:cubicBezTo>
                        <a:cubicBezTo>
                          <a:pt x="42737" y="61"/>
                          <a:pt x="42677" y="30"/>
                          <a:pt x="42585" y="30"/>
                        </a:cubicBezTo>
                        <a:cubicBezTo>
                          <a:pt x="42190" y="0"/>
                          <a:pt x="41765" y="0"/>
                          <a:pt x="4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 name="Google Shape;1026;p26">
                <a:extLst>
                  <a:ext uri="{FF2B5EF4-FFF2-40B4-BE49-F238E27FC236}">
                    <a16:creationId xmlns:a16="http://schemas.microsoft.com/office/drawing/2014/main" id="{AF8E6C04-A839-E745-B348-D7CE3FB9AA06}"/>
                  </a:ext>
                </a:extLst>
              </p:cNvPr>
              <p:cNvSpPr/>
              <p:nvPr/>
            </p:nvSpPr>
            <p:spPr>
              <a:xfrm>
                <a:off x="4277063" y="2884865"/>
                <a:ext cx="474255" cy="417889"/>
              </a:xfrm>
              <a:custGeom>
                <a:avLst/>
                <a:gdLst/>
                <a:ahLst/>
                <a:cxnLst/>
                <a:rect l="l" t="t" r="r" b="b"/>
                <a:pathLst>
                  <a:path w="19697" h="17356" extrusionOk="0">
                    <a:moveTo>
                      <a:pt x="9858" y="0"/>
                    </a:moveTo>
                    <a:cubicBezTo>
                      <a:pt x="8761" y="0"/>
                      <a:pt x="7644" y="210"/>
                      <a:pt x="6566" y="653"/>
                    </a:cubicBezTo>
                    <a:cubicBezTo>
                      <a:pt x="2128" y="2446"/>
                      <a:pt x="0" y="7523"/>
                      <a:pt x="1824" y="11960"/>
                    </a:cubicBezTo>
                    <a:cubicBezTo>
                      <a:pt x="3182" y="15319"/>
                      <a:pt x="6420" y="17355"/>
                      <a:pt x="9839" y="17355"/>
                    </a:cubicBezTo>
                    <a:cubicBezTo>
                      <a:pt x="10937" y="17355"/>
                      <a:pt x="12053" y="17145"/>
                      <a:pt x="13131" y="16702"/>
                    </a:cubicBezTo>
                    <a:cubicBezTo>
                      <a:pt x="17569" y="14878"/>
                      <a:pt x="19697" y="9833"/>
                      <a:pt x="17873" y="5395"/>
                    </a:cubicBezTo>
                    <a:cubicBezTo>
                      <a:pt x="16516" y="2036"/>
                      <a:pt x="13277" y="0"/>
                      <a:pt x="985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27;p26">
                <a:extLst>
                  <a:ext uri="{FF2B5EF4-FFF2-40B4-BE49-F238E27FC236}">
                    <a16:creationId xmlns:a16="http://schemas.microsoft.com/office/drawing/2014/main" id="{F6CDE6AC-8474-3544-B33D-CD80B672CBAC}"/>
                  </a:ext>
                </a:extLst>
              </p:cNvPr>
              <p:cNvSpPr/>
              <p:nvPr/>
            </p:nvSpPr>
            <p:spPr>
              <a:xfrm>
                <a:off x="4370748" y="2830330"/>
                <a:ext cx="417913" cy="417913"/>
              </a:xfrm>
              <a:custGeom>
                <a:avLst/>
                <a:gdLst/>
                <a:ahLst/>
                <a:cxnLst/>
                <a:rect l="l" t="t" r="r" b="b"/>
                <a:pathLst>
                  <a:path w="17357" h="17357" extrusionOk="0">
                    <a:moveTo>
                      <a:pt x="8663" y="0"/>
                    </a:moveTo>
                    <a:cubicBezTo>
                      <a:pt x="3891" y="0"/>
                      <a:pt x="0" y="3891"/>
                      <a:pt x="0" y="8663"/>
                    </a:cubicBezTo>
                    <a:cubicBezTo>
                      <a:pt x="0" y="13465"/>
                      <a:pt x="3891" y="17356"/>
                      <a:pt x="8663" y="17356"/>
                    </a:cubicBezTo>
                    <a:cubicBezTo>
                      <a:pt x="13465" y="17356"/>
                      <a:pt x="17356" y="13465"/>
                      <a:pt x="17356" y="8663"/>
                    </a:cubicBezTo>
                    <a:cubicBezTo>
                      <a:pt x="17356" y="3891"/>
                      <a:pt x="13465" y="0"/>
                      <a:pt x="8663" y="0"/>
                    </a:cubicBezTo>
                    <a:close/>
                  </a:path>
                </a:pathLst>
              </a:custGeom>
              <a:solidFill>
                <a:srgbClr val="91BD71"/>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91" name="Google Shape;1028;p26">
                <a:extLst>
                  <a:ext uri="{FF2B5EF4-FFF2-40B4-BE49-F238E27FC236}">
                    <a16:creationId xmlns:a16="http://schemas.microsoft.com/office/drawing/2014/main" id="{2EAE0534-8104-154C-BD00-72F78BD24282}"/>
                  </a:ext>
                </a:extLst>
              </p:cNvPr>
              <p:cNvSpPr/>
              <p:nvPr/>
            </p:nvSpPr>
            <p:spPr>
              <a:xfrm>
                <a:off x="4568328" y="3242753"/>
                <a:ext cx="21983" cy="422175"/>
              </a:xfrm>
              <a:custGeom>
                <a:avLst/>
                <a:gdLst/>
                <a:ahLst/>
                <a:cxnLst/>
                <a:rect l="l" t="t" r="r" b="b"/>
                <a:pathLst>
                  <a:path w="913" h="17534" extrusionOk="0">
                    <a:moveTo>
                      <a:pt x="357" y="1"/>
                    </a:moveTo>
                    <a:cubicBezTo>
                      <a:pt x="352" y="1"/>
                      <a:pt x="345" y="4"/>
                      <a:pt x="335" y="14"/>
                    </a:cubicBezTo>
                    <a:cubicBezTo>
                      <a:pt x="335" y="14"/>
                      <a:pt x="275" y="45"/>
                      <a:pt x="275" y="45"/>
                    </a:cubicBezTo>
                    <a:cubicBezTo>
                      <a:pt x="275" y="105"/>
                      <a:pt x="275" y="166"/>
                      <a:pt x="275" y="227"/>
                    </a:cubicBezTo>
                    <a:lnTo>
                      <a:pt x="275" y="896"/>
                    </a:lnTo>
                    <a:cubicBezTo>
                      <a:pt x="244" y="1504"/>
                      <a:pt x="244" y="2142"/>
                      <a:pt x="244" y="2780"/>
                    </a:cubicBezTo>
                    <a:cubicBezTo>
                      <a:pt x="244" y="3145"/>
                      <a:pt x="214" y="3510"/>
                      <a:pt x="244" y="3844"/>
                    </a:cubicBezTo>
                    <a:cubicBezTo>
                      <a:pt x="275" y="4604"/>
                      <a:pt x="275" y="5303"/>
                      <a:pt x="275" y="6063"/>
                    </a:cubicBezTo>
                    <a:lnTo>
                      <a:pt x="275" y="6397"/>
                    </a:lnTo>
                    <a:lnTo>
                      <a:pt x="275" y="7948"/>
                    </a:lnTo>
                    <a:lnTo>
                      <a:pt x="275" y="10258"/>
                    </a:lnTo>
                    <a:lnTo>
                      <a:pt x="275" y="12385"/>
                    </a:lnTo>
                    <a:lnTo>
                      <a:pt x="275" y="13510"/>
                    </a:lnTo>
                    <a:cubicBezTo>
                      <a:pt x="305" y="14179"/>
                      <a:pt x="275" y="14847"/>
                      <a:pt x="214" y="15516"/>
                    </a:cubicBezTo>
                    <a:cubicBezTo>
                      <a:pt x="214" y="15638"/>
                      <a:pt x="214" y="15790"/>
                      <a:pt x="183" y="15911"/>
                    </a:cubicBezTo>
                    <a:cubicBezTo>
                      <a:pt x="1" y="16367"/>
                      <a:pt x="1" y="16853"/>
                      <a:pt x="183" y="17279"/>
                    </a:cubicBezTo>
                    <a:cubicBezTo>
                      <a:pt x="183" y="17309"/>
                      <a:pt x="183" y="17309"/>
                      <a:pt x="183" y="17340"/>
                    </a:cubicBezTo>
                    <a:cubicBezTo>
                      <a:pt x="183" y="17431"/>
                      <a:pt x="214" y="17522"/>
                      <a:pt x="305" y="17522"/>
                    </a:cubicBezTo>
                    <a:cubicBezTo>
                      <a:pt x="328" y="17530"/>
                      <a:pt x="350" y="17534"/>
                      <a:pt x="372" y="17534"/>
                    </a:cubicBezTo>
                    <a:cubicBezTo>
                      <a:pt x="438" y="17534"/>
                      <a:pt x="495" y="17499"/>
                      <a:pt x="518" y="17431"/>
                    </a:cubicBezTo>
                    <a:cubicBezTo>
                      <a:pt x="578" y="17309"/>
                      <a:pt x="639" y="17188"/>
                      <a:pt x="670" y="17036"/>
                    </a:cubicBezTo>
                    <a:cubicBezTo>
                      <a:pt x="791" y="16610"/>
                      <a:pt x="852" y="16185"/>
                      <a:pt x="852" y="15729"/>
                    </a:cubicBezTo>
                    <a:cubicBezTo>
                      <a:pt x="852" y="15394"/>
                      <a:pt x="913" y="14969"/>
                      <a:pt x="913" y="14574"/>
                    </a:cubicBezTo>
                    <a:cubicBezTo>
                      <a:pt x="882" y="13875"/>
                      <a:pt x="882" y="13176"/>
                      <a:pt x="882" y="12446"/>
                    </a:cubicBezTo>
                    <a:lnTo>
                      <a:pt x="882" y="11717"/>
                    </a:lnTo>
                    <a:cubicBezTo>
                      <a:pt x="852" y="10987"/>
                      <a:pt x="852" y="10227"/>
                      <a:pt x="822" y="9498"/>
                    </a:cubicBezTo>
                    <a:cubicBezTo>
                      <a:pt x="791" y="8768"/>
                      <a:pt x="761" y="8039"/>
                      <a:pt x="730" y="7309"/>
                    </a:cubicBezTo>
                    <a:cubicBezTo>
                      <a:pt x="700" y="6914"/>
                      <a:pt x="700" y="6549"/>
                      <a:pt x="700" y="6154"/>
                    </a:cubicBezTo>
                    <a:cubicBezTo>
                      <a:pt x="670" y="5303"/>
                      <a:pt x="578" y="4482"/>
                      <a:pt x="609" y="3631"/>
                    </a:cubicBezTo>
                    <a:cubicBezTo>
                      <a:pt x="609" y="3327"/>
                      <a:pt x="578" y="3023"/>
                      <a:pt x="578" y="2689"/>
                    </a:cubicBezTo>
                    <a:cubicBezTo>
                      <a:pt x="548" y="2142"/>
                      <a:pt x="518" y="1564"/>
                      <a:pt x="487" y="987"/>
                    </a:cubicBezTo>
                    <a:cubicBezTo>
                      <a:pt x="487" y="713"/>
                      <a:pt x="457" y="440"/>
                      <a:pt x="426" y="136"/>
                    </a:cubicBezTo>
                    <a:cubicBezTo>
                      <a:pt x="396" y="105"/>
                      <a:pt x="396" y="45"/>
                      <a:pt x="366" y="14"/>
                    </a:cubicBezTo>
                    <a:cubicBezTo>
                      <a:pt x="366" y="14"/>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29;p26">
                <a:extLst>
                  <a:ext uri="{FF2B5EF4-FFF2-40B4-BE49-F238E27FC236}">
                    <a16:creationId xmlns:a16="http://schemas.microsoft.com/office/drawing/2014/main" id="{589BBAA8-4CBE-0142-BDED-42B3E005EABE}"/>
                  </a:ext>
                </a:extLst>
              </p:cNvPr>
              <p:cNvSpPr/>
              <p:nvPr/>
            </p:nvSpPr>
            <p:spPr>
              <a:xfrm>
                <a:off x="4326084" y="2826549"/>
                <a:ext cx="471341" cy="427785"/>
              </a:xfrm>
              <a:custGeom>
                <a:avLst/>
                <a:gdLst/>
                <a:ahLst/>
                <a:cxnLst/>
                <a:rect l="l" t="t" r="r" b="b"/>
                <a:pathLst>
                  <a:path w="19576" h="17767" extrusionOk="0">
                    <a:moveTo>
                      <a:pt x="10699" y="1"/>
                    </a:moveTo>
                    <a:cubicBezTo>
                      <a:pt x="8832" y="1"/>
                      <a:pt x="6996" y="564"/>
                      <a:pt x="5442" y="1616"/>
                    </a:cubicBezTo>
                    <a:cubicBezTo>
                      <a:pt x="5168" y="1829"/>
                      <a:pt x="4895" y="2042"/>
                      <a:pt x="4652" y="2254"/>
                    </a:cubicBezTo>
                    <a:cubicBezTo>
                      <a:pt x="3405" y="3379"/>
                      <a:pt x="2524" y="4777"/>
                      <a:pt x="2037" y="6358"/>
                    </a:cubicBezTo>
                    <a:cubicBezTo>
                      <a:pt x="609" y="11100"/>
                      <a:pt x="3344" y="16084"/>
                      <a:pt x="8117" y="17422"/>
                    </a:cubicBezTo>
                    <a:cubicBezTo>
                      <a:pt x="8911" y="17652"/>
                      <a:pt x="9734" y="17767"/>
                      <a:pt x="10565" y="17767"/>
                    </a:cubicBezTo>
                    <a:cubicBezTo>
                      <a:pt x="10943" y="17767"/>
                      <a:pt x="11323" y="17743"/>
                      <a:pt x="11703" y="17695"/>
                    </a:cubicBezTo>
                    <a:cubicBezTo>
                      <a:pt x="13801" y="17391"/>
                      <a:pt x="15746" y="16388"/>
                      <a:pt x="17205" y="14838"/>
                    </a:cubicBezTo>
                    <a:cubicBezTo>
                      <a:pt x="17296" y="14777"/>
                      <a:pt x="17357" y="14686"/>
                      <a:pt x="17448" y="14595"/>
                    </a:cubicBezTo>
                    <a:lnTo>
                      <a:pt x="17630" y="14352"/>
                    </a:lnTo>
                    <a:cubicBezTo>
                      <a:pt x="17782" y="14170"/>
                      <a:pt x="17934" y="14018"/>
                      <a:pt x="18056" y="13866"/>
                    </a:cubicBezTo>
                    <a:cubicBezTo>
                      <a:pt x="19059" y="12711"/>
                      <a:pt x="19576" y="11221"/>
                      <a:pt x="19515" y="9701"/>
                    </a:cubicBezTo>
                    <a:lnTo>
                      <a:pt x="19515" y="9549"/>
                    </a:lnTo>
                    <a:cubicBezTo>
                      <a:pt x="19485" y="9245"/>
                      <a:pt x="19454" y="8972"/>
                      <a:pt x="19333" y="8911"/>
                    </a:cubicBezTo>
                    <a:cubicBezTo>
                      <a:pt x="19312" y="8901"/>
                      <a:pt x="19292" y="8896"/>
                      <a:pt x="19273" y="8896"/>
                    </a:cubicBezTo>
                    <a:cubicBezTo>
                      <a:pt x="19180" y="8896"/>
                      <a:pt x="19104" y="9018"/>
                      <a:pt x="19029" y="9245"/>
                    </a:cubicBezTo>
                    <a:cubicBezTo>
                      <a:pt x="18998" y="9397"/>
                      <a:pt x="18968" y="9580"/>
                      <a:pt x="18907" y="9762"/>
                    </a:cubicBezTo>
                    <a:cubicBezTo>
                      <a:pt x="18846" y="9945"/>
                      <a:pt x="18786" y="10127"/>
                      <a:pt x="18725" y="10309"/>
                    </a:cubicBezTo>
                    <a:cubicBezTo>
                      <a:pt x="18360" y="11525"/>
                      <a:pt x="17782" y="12680"/>
                      <a:pt x="17023" y="13714"/>
                    </a:cubicBezTo>
                    <a:cubicBezTo>
                      <a:pt x="16323" y="14595"/>
                      <a:pt x="15442" y="15355"/>
                      <a:pt x="14469" y="15932"/>
                    </a:cubicBezTo>
                    <a:cubicBezTo>
                      <a:pt x="13251" y="16635"/>
                      <a:pt x="11878" y="17000"/>
                      <a:pt x="10494" y="17000"/>
                    </a:cubicBezTo>
                    <a:cubicBezTo>
                      <a:pt x="9841" y="17000"/>
                      <a:pt x="9185" y="16919"/>
                      <a:pt x="8542" y="16753"/>
                    </a:cubicBezTo>
                    <a:cubicBezTo>
                      <a:pt x="1794" y="15112"/>
                      <a:pt x="1" y="6358"/>
                      <a:pt x="5533" y="2194"/>
                    </a:cubicBezTo>
                    <a:cubicBezTo>
                      <a:pt x="6536" y="1403"/>
                      <a:pt x="7691" y="856"/>
                      <a:pt x="8937" y="583"/>
                    </a:cubicBezTo>
                    <a:cubicBezTo>
                      <a:pt x="9468" y="466"/>
                      <a:pt x="10009" y="410"/>
                      <a:pt x="10552" y="410"/>
                    </a:cubicBezTo>
                    <a:cubicBezTo>
                      <a:pt x="11285" y="410"/>
                      <a:pt x="12021" y="512"/>
                      <a:pt x="12737" y="704"/>
                    </a:cubicBezTo>
                    <a:cubicBezTo>
                      <a:pt x="13649" y="947"/>
                      <a:pt x="14530" y="1343"/>
                      <a:pt x="15351" y="1829"/>
                    </a:cubicBezTo>
                    <a:cubicBezTo>
                      <a:pt x="17570" y="3318"/>
                      <a:pt x="18998" y="5720"/>
                      <a:pt x="19241" y="8394"/>
                    </a:cubicBezTo>
                    <a:cubicBezTo>
                      <a:pt x="19272" y="8546"/>
                      <a:pt x="19302" y="8698"/>
                      <a:pt x="19333" y="8820"/>
                    </a:cubicBezTo>
                    <a:cubicBezTo>
                      <a:pt x="19333" y="8850"/>
                      <a:pt x="19363" y="8881"/>
                      <a:pt x="19363" y="8881"/>
                    </a:cubicBezTo>
                    <a:cubicBezTo>
                      <a:pt x="19393" y="8850"/>
                      <a:pt x="19424" y="8820"/>
                      <a:pt x="19454" y="8789"/>
                    </a:cubicBezTo>
                    <a:lnTo>
                      <a:pt x="19454" y="8151"/>
                    </a:lnTo>
                    <a:cubicBezTo>
                      <a:pt x="19424" y="7786"/>
                      <a:pt x="19363" y="7452"/>
                      <a:pt x="19302" y="7118"/>
                    </a:cubicBezTo>
                    <a:cubicBezTo>
                      <a:pt x="19211" y="6783"/>
                      <a:pt x="19120" y="6449"/>
                      <a:pt x="19029" y="6115"/>
                    </a:cubicBezTo>
                    <a:cubicBezTo>
                      <a:pt x="18360" y="4169"/>
                      <a:pt x="17083" y="2498"/>
                      <a:pt x="15351" y="1373"/>
                    </a:cubicBezTo>
                    <a:cubicBezTo>
                      <a:pt x="14409" y="765"/>
                      <a:pt x="13345" y="339"/>
                      <a:pt x="12220" y="127"/>
                    </a:cubicBezTo>
                    <a:cubicBezTo>
                      <a:pt x="11714" y="42"/>
                      <a:pt x="11206" y="1"/>
                      <a:pt x="10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1030;p26">
                <a:extLst>
                  <a:ext uri="{FF2B5EF4-FFF2-40B4-BE49-F238E27FC236}">
                    <a16:creationId xmlns:a16="http://schemas.microsoft.com/office/drawing/2014/main" id="{B12C20C9-341C-4C4D-A122-C41415259F12}"/>
                  </a:ext>
                </a:extLst>
              </p:cNvPr>
              <p:cNvGrpSpPr/>
              <p:nvPr/>
            </p:nvGrpSpPr>
            <p:grpSpPr>
              <a:xfrm>
                <a:off x="4456070" y="2935098"/>
                <a:ext cx="247269" cy="208377"/>
                <a:chOff x="4436600" y="2915757"/>
                <a:chExt cx="278143" cy="234394"/>
              </a:xfrm>
            </p:grpSpPr>
            <p:sp>
              <p:nvSpPr>
                <p:cNvPr id="96" name="Google Shape;1031;p26">
                  <a:extLst>
                    <a:ext uri="{FF2B5EF4-FFF2-40B4-BE49-F238E27FC236}">
                      <a16:creationId xmlns:a16="http://schemas.microsoft.com/office/drawing/2014/main" id="{AA519EC1-CF63-3F49-9551-2E1F2BEB18E0}"/>
                    </a:ext>
                  </a:extLst>
                </p:cNvPr>
                <p:cNvSpPr/>
                <p:nvPr/>
              </p:nvSpPr>
              <p:spPr>
                <a:xfrm>
                  <a:off x="4436600" y="2915757"/>
                  <a:ext cx="278143" cy="234394"/>
                </a:xfrm>
                <a:custGeom>
                  <a:avLst/>
                  <a:gdLst/>
                  <a:ahLst/>
                  <a:cxnLst/>
                  <a:rect l="l" t="t" r="r" b="b"/>
                  <a:pathLst>
                    <a:path w="11552" h="9735" extrusionOk="0">
                      <a:moveTo>
                        <a:pt x="366" y="0"/>
                      </a:moveTo>
                      <a:cubicBezTo>
                        <a:pt x="324" y="0"/>
                        <a:pt x="299" y="55"/>
                        <a:pt x="274" y="130"/>
                      </a:cubicBezTo>
                      <a:cubicBezTo>
                        <a:pt x="213" y="282"/>
                        <a:pt x="183" y="404"/>
                        <a:pt x="153" y="556"/>
                      </a:cubicBezTo>
                      <a:cubicBezTo>
                        <a:pt x="92" y="1072"/>
                        <a:pt x="31" y="1589"/>
                        <a:pt x="62" y="2106"/>
                      </a:cubicBezTo>
                      <a:cubicBezTo>
                        <a:pt x="62" y="2531"/>
                        <a:pt x="1" y="3018"/>
                        <a:pt x="31" y="3473"/>
                      </a:cubicBezTo>
                      <a:cubicBezTo>
                        <a:pt x="62" y="4294"/>
                        <a:pt x="62" y="5145"/>
                        <a:pt x="62" y="5966"/>
                      </a:cubicBezTo>
                      <a:lnTo>
                        <a:pt x="62" y="6847"/>
                      </a:lnTo>
                      <a:cubicBezTo>
                        <a:pt x="62" y="7790"/>
                        <a:pt x="92" y="8732"/>
                        <a:pt x="92" y="9705"/>
                      </a:cubicBezTo>
                      <a:lnTo>
                        <a:pt x="92" y="9735"/>
                      </a:lnTo>
                      <a:lnTo>
                        <a:pt x="943" y="9735"/>
                      </a:lnTo>
                      <a:lnTo>
                        <a:pt x="1581" y="9705"/>
                      </a:lnTo>
                      <a:lnTo>
                        <a:pt x="2858" y="9674"/>
                      </a:lnTo>
                      <a:lnTo>
                        <a:pt x="4226" y="9674"/>
                      </a:lnTo>
                      <a:cubicBezTo>
                        <a:pt x="5229" y="9674"/>
                        <a:pt x="6201" y="9613"/>
                        <a:pt x="7204" y="9613"/>
                      </a:cubicBezTo>
                      <a:cubicBezTo>
                        <a:pt x="7600" y="9613"/>
                        <a:pt x="7934" y="9583"/>
                        <a:pt x="8329" y="9583"/>
                      </a:cubicBezTo>
                      <a:lnTo>
                        <a:pt x="10335" y="9553"/>
                      </a:lnTo>
                      <a:cubicBezTo>
                        <a:pt x="10700" y="9522"/>
                        <a:pt x="11034" y="9522"/>
                        <a:pt x="11369" y="9492"/>
                      </a:cubicBezTo>
                      <a:cubicBezTo>
                        <a:pt x="11430" y="9492"/>
                        <a:pt x="11490" y="9461"/>
                        <a:pt x="11521" y="9461"/>
                      </a:cubicBezTo>
                      <a:lnTo>
                        <a:pt x="11551" y="9461"/>
                      </a:lnTo>
                      <a:cubicBezTo>
                        <a:pt x="11551" y="9461"/>
                        <a:pt x="11521" y="9431"/>
                        <a:pt x="11521" y="9431"/>
                      </a:cubicBezTo>
                      <a:lnTo>
                        <a:pt x="6992" y="9431"/>
                      </a:lnTo>
                      <a:cubicBezTo>
                        <a:pt x="6080" y="9461"/>
                        <a:pt x="5229" y="9461"/>
                        <a:pt x="4317" y="9461"/>
                      </a:cubicBezTo>
                      <a:lnTo>
                        <a:pt x="426" y="9461"/>
                      </a:lnTo>
                      <a:lnTo>
                        <a:pt x="426" y="6118"/>
                      </a:lnTo>
                      <a:lnTo>
                        <a:pt x="426" y="4781"/>
                      </a:lnTo>
                      <a:cubicBezTo>
                        <a:pt x="396" y="3990"/>
                        <a:pt x="426" y="3200"/>
                        <a:pt x="457" y="2410"/>
                      </a:cubicBezTo>
                      <a:cubicBezTo>
                        <a:pt x="457" y="2258"/>
                        <a:pt x="487" y="2075"/>
                        <a:pt x="487" y="1923"/>
                      </a:cubicBezTo>
                      <a:cubicBezTo>
                        <a:pt x="609" y="1376"/>
                        <a:pt x="609" y="829"/>
                        <a:pt x="487" y="282"/>
                      </a:cubicBezTo>
                      <a:lnTo>
                        <a:pt x="487" y="252"/>
                      </a:lnTo>
                      <a:cubicBezTo>
                        <a:pt x="487" y="130"/>
                        <a:pt x="457" y="39"/>
                        <a:pt x="396" y="8"/>
                      </a:cubicBezTo>
                      <a:cubicBezTo>
                        <a:pt x="385" y="3"/>
                        <a:pt x="375" y="0"/>
                        <a:pt x="3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32;p26">
                  <a:extLst>
                    <a:ext uri="{FF2B5EF4-FFF2-40B4-BE49-F238E27FC236}">
                      <a16:creationId xmlns:a16="http://schemas.microsoft.com/office/drawing/2014/main" id="{3AFD2F15-F46D-3B41-B56E-FA82313525E5}"/>
                    </a:ext>
                  </a:extLst>
                </p:cNvPr>
                <p:cNvSpPr/>
                <p:nvPr/>
              </p:nvSpPr>
              <p:spPr>
                <a:xfrm>
                  <a:off x="4635673" y="2933502"/>
                  <a:ext cx="78324" cy="142755"/>
                </a:xfrm>
                <a:custGeom>
                  <a:avLst/>
                  <a:gdLst/>
                  <a:ahLst/>
                  <a:cxnLst/>
                  <a:rect l="l" t="t" r="r" b="b"/>
                  <a:pathLst>
                    <a:path w="3253" h="5929" extrusionOk="0">
                      <a:moveTo>
                        <a:pt x="3222" y="1"/>
                      </a:moveTo>
                      <a:cubicBezTo>
                        <a:pt x="3222" y="31"/>
                        <a:pt x="3192" y="62"/>
                        <a:pt x="3192" y="92"/>
                      </a:cubicBezTo>
                      <a:lnTo>
                        <a:pt x="3070" y="426"/>
                      </a:lnTo>
                      <a:lnTo>
                        <a:pt x="2766" y="1399"/>
                      </a:lnTo>
                      <a:cubicBezTo>
                        <a:pt x="2706" y="1551"/>
                        <a:pt x="2645" y="1733"/>
                        <a:pt x="2584" y="1916"/>
                      </a:cubicBezTo>
                      <a:cubicBezTo>
                        <a:pt x="2462" y="2281"/>
                        <a:pt x="2341" y="2645"/>
                        <a:pt x="2189" y="3040"/>
                      </a:cubicBezTo>
                      <a:lnTo>
                        <a:pt x="2158" y="3192"/>
                      </a:lnTo>
                      <a:lnTo>
                        <a:pt x="1885" y="3952"/>
                      </a:lnTo>
                      <a:lnTo>
                        <a:pt x="1520" y="5107"/>
                      </a:lnTo>
                      <a:lnTo>
                        <a:pt x="1338" y="5624"/>
                      </a:lnTo>
                      <a:cubicBezTo>
                        <a:pt x="1307" y="5700"/>
                        <a:pt x="1239" y="5738"/>
                        <a:pt x="1171" y="5738"/>
                      </a:cubicBezTo>
                      <a:cubicBezTo>
                        <a:pt x="1102" y="5738"/>
                        <a:pt x="1034" y="5700"/>
                        <a:pt x="1003" y="5624"/>
                      </a:cubicBezTo>
                      <a:cubicBezTo>
                        <a:pt x="943" y="5442"/>
                        <a:pt x="882" y="5229"/>
                        <a:pt x="791" y="5047"/>
                      </a:cubicBezTo>
                      <a:cubicBezTo>
                        <a:pt x="669" y="4712"/>
                        <a:pt x="578" y="4378"/>
                        <a:pt x="456" y="4044"/>
                      </a:cubicBezTo>
                      <a:cubicBezTo>
                        <a:pt x="426" y="3983"/>
                        <a:pt x="395" y="3922"/>
                        <a:pt x="395" y="3861"/>
                      </a:cubicBezTo>
                      <a:cubicBezTo>
                        <a:pt x="365" y="3618"/>
                        <a:pt x="274" y="3375"/>
                        <a:pt x="152" y="3162"/>
                      </a:cubicBezTo>
                      <a:cubicBezTo>
                        <a:pt x="122" y="3101"/>
                        <a:pt x="92" y="3071"/>
                        <a:pt x="61" y="3071"/>
                      </a:cubicBezTo>
                      <a:cubicBezTo>
                        <a:pt x="31" y="3071"/>
                        <a:pt x="0" y="3101"/>
                        <a:pt x="0" y="3162"/>
                      </a:cubicBezTo>
                      <a:cubicBezTo>
                        <a:pt x="0" y="3223"/>
                        <a:pt x="31" y="3284"/>
                        <a:pt x="31" y="3344"/>
                      </a:cubicBezTo>
                      <a:cubicBezTo>
                        <a:pt x="61" y="3557"/>
                        <a:pt x="122" y="3800"/>
                        <a:pt x="213" y="4013"/>
                      </a:cubicBezTo>
                      <a:cubicBezTo>
                        <a:pt x="274" y="4195"/>
                        <a:pt x="335" y="4378"/>
                        <a:pt x="456" y="4621"/>
                      </a:cubicBezTo>
                      <a:cubicBezTo>
                        <a:pt x="578" y="4955"/>
                        <a:pt x="730" y="5290"/>
                        <a:pt x="851" y="5654"/>
                      </a:cubicBezTo>
                      <a:cubicBezTo>
                        <a:pt x="882" y="5746"/>
                        <a:pt x="912" y="5806"/>
                        <a:pt x="1003" y="5867"/>
                      </a:cubicBezTo>
                      <a:cubicBezTo>
                        <a:pt x="1064" y="5928"/>
                        <a:pt x="1186" y="5928"/>
                        <a:pt x="1277" y="5928"/>
                      </a:cubicBezTo>
                      <a:cubicBezTo>
                        <a:pt x="1338" y="5898"/>
                        <a:pt x="1429" y="5867"/>
                        <a:pt x="1459" y="5806"/>
                      </a:cubicBezTo>
                      <a:cubicBezTo>
                        <a:pt x="1520" y="5776"/>
                        <a:pt x="1520" y="5715"/>
                        <a:pt x="1551" y="5654"/>
                      </a:cubicBezTo>
                      <a:lnTo>
                        <a:pt x="1642" y="5351"/>
                      </a:lnTo>
                      <a:lnTo>
                        <a:pt x="1824" y="4803"/>
                      </a:lnTo>
                      <a:cubicBezTo>
                        <a:pt x="1946" y="4439"/>
                        <a:pt x="2037" y="4074"/>
                        <a:pt x="2158" y="3679"/>
                      </a:cubicBezTo>
                      <a:lnTo>
                        <a:pt x="2341" y="3132"/>
                      </a:lnTo>
                      <a:cubicBezTo>
                        <a:pt x="2462" y="2706"/>
                        <a:pt x="2584" y="2281"/>
                        <a:pt x="2736" y="1855"/>
                      </a:cubicBezTo>
                      <a:cubicBezTo>
                        <a:pt x="2766" y="1703"/>
                        <a:pt x="2827" y="1551"/>
                        <a:pt x="2858" y="1369"/>
                      </a:cubicBezTo>
                      <a:cubicBezTo>
                        <a:pt x="2949" y="1095"/>
                        <a:pt x="3040" y="822"/>
                        <a:pt x="3131" y="518"/>
                      </a:cubicBezTo>
                      <a:cubicBezTo>
                        <a:pt x="3162" y="396"/>
                        <a:pt x="3222" y="244"/>
                        <a:pt x="3253" y="92"/>
                      </a:cubicBezTo>
                      <a:cubicBezTo>
                        <a:pt x="3253" y="62"/>
                        <a:pt x="3253" y="31"/>
                        <a:pt x="3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33;p26">
                  <a:extLst>
                    <a:ext uri="{FF2B5EF4-FFF2-40B4-BE49-F238E27FC236}">
                      <a16:creationId xmlns:a16="http://schemas.microsoft.com/office/drawing/2014/main" id="{332DE48B-E714-6D40-97EF-F970F83C4901}"/>
                    </a:ext>
                  </a:extLst>
                </p:cNvPr>
                <p:cNvSpPr/>
                <p:nvPr/>
              </p:nvSpPr>
              <p:spPr>
                <a:xfrm>
                  <a:off x="4562477" y="3005975"/>
                  <a:ext cx="53452" cy="79721"/>
                </a:xfrm>
                <a:custGeom>
                  <a:avLst/>
                  <a:gdLst/>
                  <a:ahLst/>
                  <a:cxnLst/>
                  <a:rect l="l" t="t" r="r" b="b"/>
                  <a:pathLst>
                    <a:path w="2220" h="3311" extrusionOk="0">
                      <a:moveTo>
                        <a:pt x="2189" y="0"/>
                      </a:moveTo>
                      <a:cubicBezTo>
                        <a:pt x="2189" y="0"/>
                        <a:pt x="2189" y="30"/>
                        <a:pt x="2159" y="30"/>
                      </a:cubicBezTo>
                      <a:lnTo>
                        <a:pt x="2098" y="213"/>
                      </a:lnTo>
                      <a:lnTo>
                        <a:pt x="1916" y="699"/>
                      </a:lnTo>
                      <a:cubicBezTo>
                        <a:pt x="1885" y="790"/>
                        <a:pt x="1855" y="882"/>
                        <a:pt x="1825" y="973"/>
                      </a:cubicBezTo>
                      <a:cubicBezTo>
                        <a:pt x="1764" y="1155"/>
                        <a:pt x="1673" y="1368"/>
                        <a:pt x="1612" y="1550"/>
                      </a:cubicBezTo>
                      <a:lnTo>
                        <a:pt x="1581" y="1641"/>
                      </a:lnTo>
                      <a:lnTo>
                        <a:pt x="1429" y="2006"/>
                      </a:lnTo>
                      <a:lnTo>
                        <a:pt x="1186" y="2614"/>
                      </a:lnTo>
                      <a:lnTo>
                        <a:pt x="1095" y="2888"/>
                      </a:lnTo>
                      <a:lnTo>
                        <a:pt x="1034" y="3009"/>
                      </a:lnTo>
                      <a:cubicBezTo>
                        <a:pt x="999" y="3080"/>
                        <a:pt x="942" y="3110"/>
                        <a:pt x="883" y="3110"/>
                      </a:cubicBezTo>
                      <a:cubicBezTo>
                        <a:pt x="841" y="3110"/>
                        <a:pt x="798" y="3095"/>
                        <a:pt x="761" y="3070"/>
                      </a:cubicBezTo>
                      <a:cubicBezTo>
                        <a:pt x="639" y="2918"/>
                        <a:pt x="518" y="2766"/>
                        <a:pt x="426" y="2614"/>
                      </a:cubicBezTo>
                      <a:cubicBezTo>
                        <a:pt x="396" y="2584"/>
                        <a:pt x="366" y="2553"/>
                        <a:pt x="366" y="2523"/>
                      </a:cubicBezTo>
                      <a:cubicBezTo>
                        <a:pt x="305" y="2401"/>
                        <a:pt x="244" y="2310"/>
                        <a:pt x="122" y="2249"/>
                      </a:cubicBezTo>
                      <a:lnTo>
                        <a:pt x="31" y="2249"/>
                      </a:lnTo>
                      <a:cubicBezTo>
                        <a:pt x="1" y="2249"/>
                        <a:pt x="1" y="2280"/>
                        <a:pt x="1" y="2310"/>
                      </a:cubicBezTo>
                      <a:cubicBezTo>
                        <a:pt x="1" y="2341"/>
                        <a:pt x="31" y="2371"/>
                        <a:pt x="31" y="2432"/>
                      </a:cubicBezTo>
                      <a:cubicBezTo>
                        <a:pt x="62" y="2523"/>
                        <a:pt x="153" y="2644"/>
                        <a:pt x="214" y="2736"/>
                      </a:cubicBezTo>
                      <a:cubicBezTo>
                        <a:pt x="305" y="2796"/>
                        <a:pt x="335" y="2918"/>
                        <a:pt x="396" y="2979"/>
                      </a:cubicBezTo>
                      <a:cubicBezTo>
                        <a:pt x="487" y="3040"/>
                        <a:pt x="548" y="3131"/>
                        <a:pt x="609" y="3192"/>
                      </a:cubicBezTo>
                      <a:cubicBezTo>
                        <a:pt x="679" y="3274"/>
                        <a:pt x="773" y="3311"/>
                        <a:pt x="866" y="3311"/>
                      </a:cubicBezTo>
                      <a:cubicBezTo>
                        <a:pt x="1014" y="3311"/>
                        <a:pt x="1161" y="3219"/>
                        <a:pt x="1217" y="3070"/>
                      </a:cubicBezTo>
                      <a:lnTo>
                        <a:pt x="1429" y="2493"/>
                      </a:lnTo>
                      <a:lnTo>
                        <a:pt x="1612" y="1915"/>
                      </a:lnTo>
                      <a:lnTo>
                        <a:pt x="1703" y="1611"/>
                      </a:lnTo>
                      <a:cubicBezTo>
                        <a:pt x="1794" y="1398"/>
                        <a:pt x="1825" y="1155"/>
                        <a:pt x="1916" y="942"/>
                      </a:cubicBezTo>
                      <a:cubicBezTo>
                        <a:pt x="1946" y="882"/>
                        <a:pt x="1976" y="790"/>
                        <a:pt x="2007" y="699"/>
                      </a:cubicBezTo>
                      <a:lnTo>
                        <a:pt x="2159" y="243"/>
                      </a:lnTo>
                      <a:cubicBezTo>
                        <a:pt x="2189" y="182"/>
                        <a:pt x="2189" y="91"/>
                        <a:pt x="2220" y="30"/>
                      </a:cubicBezTo>
                      <a:lnTo>
                        <a:pt x="2220" y="0"/>
                      </a:lnTo>
                      <a:close/>
                    </a:path>
                  </a:pathLst>
                </a:custGeom>
                <a:solidFill>
                  <a:srgbClr val="FFFFF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99" name="Google Shape;1034;p26">
                  <a:extLst>
                    <a:ext uri="{FF2B5EF4-FFF2-40B4-BE49-F238E27FC236}">
                      <a16:creationId xmlns:a16="http://schemas.microsoft.com/office/drawing/2014/main" id="{42545153-A2E1-7942-8A9C-11923893AB11}"/>
                    </a:ext>
                  </a:extLst>
                </p:cNvPr>
                <p:cNvSpPr/>
                <p:nvPr/>
              </p:nvSpPr>
              <p:spPr>
                <a:xfrm>
                  <a:off x="4442451" y="3060848"/>
                  <a:ext cx="92987" cy="84921"/>
                </a:xfrm>
                <a:custGeom>
                  <a:avLst/>
                  <a:gdLst/>
                  <a:ahLst/>
                  <a:cxnLst/>
                  <a:rect l="l" t="t" r="r" b="b"/>
                  <a:pathLst>
                    <a:path w="3862" h="3527" extrusionOk="0">
                      <a:moveTo>
                        <a:pt x="3861" y="1"/>
                      </a:moveTo>
                      <a:cubicBezTo>
                        <a:pt x="3831" y="1"/>
                        <a:pt x="3831" y="31"/>
                        <a:pt x="3800" y="62"/>
                      </a:cubicBezTo>
                      <a:lnTo>
                        <a:pt x="3679" y="274"/>
                      </a:lnTo>
                      <a:lnTo>
                        <a:pt x="3314" y="913"/>
                      </a:lnTo>
                      <a:cubicBezTo>
                        <a:pt x="3223" y="1034"/>
                        <a:pt x="3162" y="1156"/>
                        <a:pt x="3101" y="1277"/>
                      </a:cubicBezTo>
                      <a:cubicBezTo>
                        <a:pt x="2980" y="1551"/>
                        <a:pt x="2828" y="1794"/>
                        <a:pt x="2676" y="2037"/>
                      </a:cubicBezTo>
                      <a:cubicBezTo>
                        <a:pt x="2676" y="2068"/>
                        <a:pt x="2645" y="2098"/>
                        <a:pt x="2615" y="2098"/>
                      </a:cubicBezTo>
                      <a:cubicBezTo>
                        <a:pt x="2597" y="2107"/>
                        <a:pt x="2577" y="2111"/>
                        <a:pt x="2556" y="2111"/>
                      </a:cubicBezTo>
                      <a:cubicBezTo>
                        <a:pt x="2506" y="2111"/>
                        <a:pt x="2454" y="2089"/>
                        <a:pt x="2433" y="2068"/>
                      </a:cubicBezTo>
                      <a:lnTo>
                        <a:pt x="2220" y="1855"/>
                      </a:lnTo>
                      <a:lnTo>
                        <a:pt x="1885" y="1521"/>
                      </a:lnTo>
                      <a:lnTo>
                        <a:pt x="1733" y="1369"/>
                      </a:lnTo>
                      <a:cubicBezTo>
                        <a:pt x="1673" y="1308"/>
                        <a:pt x="1612" y="1247"/>
                        <a:pt x="1551" y="1217"/>
                      </a:cubicBezTo>
                      <a:cubicBezTo>
                        <a:pt x="1505" y="1186"/>
                        <a:pt x="1460" y="1171"/>
                        <a:pt x="1414" y="1171"/>
                      </a:cubicBezTo>
                      <a:cubicBezTo>
                        <a:pt x="1369" y="1171"/>
                        <a:pt x="1323" y="1186"/>
                        <a:pt x="1278" y="1217"/>
                      </a:cubicBezTo>
                      <a:cubicBezTo>
                        <a:pt x="1217" y="1247"/>
                        <a:pt x="1156" y="1308"/>
                        <a:pt x="1126" y="1399"/>
                      </a:cubicBezTo>
                      <a:lnTo>
                        <a:pt x="943" y="1764"/>
                      </a:lnTo>
                      <a:cubicBezTo>
                        <a:pt x="882" y="1885"/>
                        <a:pt x="791" y="2007"/>
                        <a:pt x="730" y="2159"/>
                      </a:cubicBezTo>
                      <a:cubicBezTo>
                        <a:pt x="609" y="2372"/>
                        <a:pt x="487" y="2615"/>
                        <a:pt x="366" y="2828"/>
                      </a:cubicBezTo>
                      <a:cubicBezTo>
                        <a:pt x="335" y="2858"/>
                        <a:pt x="305" y="2919"/>
                        <a:pt x="274" y="2949"/>
                      </a:cubicBezTo>
                      <a:cubicBezTo>
                        <a:pt x="153" y="3071"/>
                        <a:pt x="62" y="3253"/>
                        <a:pt x="1" y="3435"/>
                      </a:cubicBezTo>
                      <a:cubicBezTo>
                        <a:pt x="1" y="3466"/>
                        <a:pt x="1" y="3527"/>
                        <a:pt x="1" y="3527"/>
                      </a:cubicBezTo>
                      <a:lnTo>
                        <a:pt x="92" y="3527"/>
                      </a:lnTo>
                      <a:cubicBezTo>
                        <a:pt x="153" y="3496"/>
                        <a:pt x="183" y="3466"/>
                        <a:pt x="214" y="3435"/>
                      </a:cubicBezTo>
                      <a:cubicBezTo>
                        <a:pt x="335" y="3283"/>
                        <a:pt x="426" y="3162"/>
                        <a:pt x="487" y="3010"/>
                      </a:cubicBezTo>
                      <a:cubicBezTo>
                        <a:pt x="548" y="2888"/>
                        <a:pt x="639" y="2736"/>
                        <a:pt x="700" y="2615"/>
                      </a:cubicBezTo>
                      <a:cubicBezTo>
                        <a:pt x="822" y="2372"/>
                        <a:pt x="943" y="2128"/>
                        <a:pt x="1065" y="1885"/>
                      </a:cubicBezTo>
                      <a:lnTo>
                        <a:pt x="1217" y="1612"/>
                      </a:lnTo>
                      <a:lnTo>
                        <a:pt x="1308" y="1429"/>
                      </a:lnTo>
                      <a:cubicBezTo>
                        <a:pt x="1327" y="1372"/>
                        <a:pt x="1371" y="1350"/>
                        <a:pt x="1416" y="1350"/>
                      </a:cubicBezTo>
                      <a:cubicBezTo>
                        <a:pt x="1442" y="1350"/>
                        <a:pt x="1468" y="1357"/>
                        <a:pt x="1490" y="1369"/>
                      </a:cubicBezTo>
                      <a:lnTo>
                        <a:pt x="1642" y="1521"/>
                      </a:lnTo>
                      <a:lnTo>
                        <a:pt x="2281" y="2098"/>
                      </a:lnTo>
                      <a:cubicBezTo>
                        <a:pt x="2341" y="2189"/>
                        <a:pt x="2402" y="2220"/>
                        <a:pt x="2493" y="2250"/>
                      </a:cubicBezTo>
                      <a:cubicBezTo>
                        <a:pt x="2585" y="2250"/>
                        <a:pt x="2676" y="2220"/>
                        <a:pt x="2767" y="2159"/>
                      </a:cubicBezTo>
                      <a:cubicBezTo>
                        <a:pt x="2919" y="1855"/>
                        <a:pt x="3040" y="1551"/>
                        <a:pt x="3223" y="1277"/>
                      </a:cubicBezTo>
                      <a:cubicBezTo>
                        <a:pt x="3284" y="1156"/>
                        <a:pt x="3344" y="1065"/>
                        <a:pt x="3405" y="943"/>
                      </a:cubicBezTo>
                      <a:lnTo>
                        <a:pt x="3740" y="365"/>
                      </a:lnTo>
                      <a:lnTo>
                        <a:pt x="3861" y="62"/>
                      </a:lnTo>
                      <a:cubicBezTo>
                        <a:pt x="3861" y="31"/>
                        <a:pt x="3861" y="1"/>
                        <a:pt x="38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36;p26">
                  <a:extLst>
                    <a:ext uri="{FF2B5EF4-FFF2-40B4-BE49-F238E27FC236}">
                      <a16:creationId xmlns:a16="http://schemas.microsoft.com/office/drawing/2014/main" id="{132E9BCF-1BC5-9540-9965-4FD60F69FCF0}"/>
                    </a:ext>
                  </a:extLst>
                </p:cNvPr>
                <p:cNvSpPr/>
                <p:nvPr/>
              </p:nvSpPr>
              <p:spPr>
                <a:xfrm>
                  <a:off x="4532477" y="3035229"/>
                  <a:ext cx="24174" cy="16854"/>
                </a:xfrm>
                <a:custGeom>
                  <a:avLst/>
                  <a:gdLst/>
                  <a:ahLst/>
                  <a:cxnLst/>
                  <a:rect l="l" t="t" r="r" b="b"/>
                  <a:pathLst>
                    <a:path w="1004" h="700" extrusionOk="0">
                      <a:moveTo>
                        <a:pt x="973" y="1"/>
                      </a:moveTo>
                      <a:lnTo>
                        <a:pt x="852" y="62"/>
                      </a:lnTo>
                      <a:cubicBezTo>
                        <a:pt x="821" y="92"/>
                        <a:pt x="821" y="92"/>
                        <a:pt x="791" y="122"/>
                      </a:cubicBezTo>
                      <a:cubicBezTo>
                        <a:pt x="760" y="153"/>
                        <a:pt x="730" y="183"/>
                        <a:pt x="669" y="214"/>
                      </a:cubicBezTo>
                      <a:lnTo>
                        <a:pt x="639" y="214"/>
                      </a:lnTo>
                      <a:lnTo>
                        <a:pt x="548" y="274"/>
                      </a:lnTo>
                      <a:lnTo>
                        <a:pt x="426" y="366"/>
                      </a:lnTo>
                      <a:lnTo>
                        <a:pt x="305" y="426"/>
                      </a:lnTo>
                      <a:cubicBezTo>
                        <a:pt x="274" y="426"/>
                        <a:pt x="274" y="426"/>
                        <a:pt x="244" y="457"/>
                      </a:cubicBezTo>
                      <a:cubicBezTo>
                        <a:pt x="213" y="487"/>
                        <a:pt x="153" y="487"/>
                        <a:pt x="122" y="518"/>
                      </a:cubicBezTo>
                      <a:lnTo>
                        <a:pt x="92" y="518"/>
                      </a:lnTo>
                      <a:cubicBezTo>
                        <a:pt x="67" y="505"/>
                        <a:pt x="47" y="498"/>
                        <a:pt x="32" y="498"/>
                      </a:cubicBezTo>
                      <a:cubicBezTo>
                        <a:pt x="11" y="498"/>
                        <a:pt x="1" y="512"/>
                        <a:pt x="1" y="548"/>
                      </a:cubicBezTo>
                      <a:cubicBezTo>
                        <a:pt x="1" y="548"/>
                        <a:pt x="1" y="578"/>
                        <a:pt x="1" y="609"/>
                      </a:cubicBezTo>
                      <a:cubicBezTo>
                        <a:pt x="31" y="609"/>
                        <a:pt x="31" y="639"/>
                        <a:pt x="61" y="670"/>
                      </a:cubicBezTo>
                      <a:lnTo>
                        <a:pt x="92" y="700"/>
                      </a:lnTo>
                      <a:lnTo>
                        <a:pt x="213" y="700"/>
                      </a:lnTo>
                      <a:cubicBezTo>
                        <a:pt x="213" y="670"/>
                        <a:pt x="244" y="670"/>
                        <a:pt x="274" y="609"/>
                      </a:cubicBezTo>
                      <a:cubicBezTo>
                        <a:pt x="305" y="578"/>
                        <a:pt x="335" y="548"/>
                        <a:pt x="365" y="518"/>
                      </a:cubicBezTo>
                      <a:lnTo>
                        <a:pt x="426" y="487"/>
                      </a:lnTo>
                      <a:cubicBezTo>
                        <a:pt x="456" y="457"/>
                        <a:pt x="487" y="426"/>
                        <a:pt x="517" y="396"/>
                      </a:cubicBezTo>
                      <a:cubicBezTo>
                        <a:pt x="578" y="366"/>
                        <a:pt x="608" y="335"/>
                        <a:pt x="639" y="305"/>
                      </a:cubicBezTo>
                      <a:lnTo>
                        <a:pt x="700" y="274"/>
                      </a:lnTo>
                      <a:cubicBezTo>
                        <a:pt x="730" y="244"/>
                        <a:pt x="791" y="183"/>
                        <a:pt x="821" y="153"/>
                      </a:cubicBezTo>
                      <a:cubicBezTo>
                        <a:pt x="852" y="153"/>
                        <a:pt x="852" y="122"/>
                        <a:pt x="882" y="122"/>
                      </a:cubicBezTo>
                      <a:lnTo>
                        <a:pt x="973" y="31"/>
                      </a:lnTo>
                      <a:cubicBezTo>
                        <a:pt x="973" y="31"/>
                        <a:pt x="1004" y="1"/>
                        <a:pt x="10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37;p26">
                  <a:extLst>
                    <a:ext uri="{FF2B5EF4-FFF2-40B4-BE49-F238E27FC236}">
                      <a16:creationId xmlns:a16="http://schemas.microsoft.com/office/drawing/2014/main" id="{AC2BB8E6-FD1B-2E48-A623-4DCBA6DDD190}"/>
                    </a:ext>
                  </a:extLst>
                </p:cNvPr>
                <p:cNvSpPr/>
                <p:nvPr/>
              </p:nvSpPr>
              <p:spPr>
                <a:xfrm>
                  <a:off x="4534668" y="3041826"/>
                  <a:ext cx="27834" cy="18323"/>
                </a:xfrm>
                <a:custGeom>
                  <a:avLst/>
                  <a:gdLst/>
                  <a:ahLst/>
                  <a:cxnLst/>
                  <a:rect l="l" t="t" r="r" b="b"/>
                  <a:pathLst>
                    <a:path w="1156" h="761" extrusionOk="0">
                      <a:moveTo>
                        <a:pt x="1156" y="0"/>
                      </a:moveTo>
                      <a:lnTo>
                        <a:pt x="1125" y="31"/>
                      </a:lnTo>
                      <a:lnTo>
                        <a:pt x="973" y="92"/>
                      </a:lnTo>
                      <a:cubicBezTo>
                        <a:pt x="973" y="92"/>
                        <a:pt x="943" y="122"/>
                        <a:pt x="913" y="152"/>
                      </a:cubicBezTo>
                      <a:cubicBezTo>
                        <a:pt x="882" y="183"/>
                        <a:pt x="821" y="213"/>
                        <a:pt x="761" y="244"/>
                      </a:cubicBezTo>
                      <a:lnTo>
                        <a:pt x="639" y="304"/>
                      </a:lnTo>
                      <a:lnTo>
                        <a:pt x="487" y="396"/>
                      </a:lnTo>
                      <a:lnTo>
                        <a:pt x="335" y="456"/>
                      </a:lnTo>
                      <a:cubicBezTo>
                        <a:pt x="335" y="456"/>
                        <a:pt x="305" y="487"/>
                        <a:pt x="274" y="487"/>
                      </a:cubicBezTo>
                      <a:cubicBezTo>
                        <a:pt x="214" y="517"/>
                        <a:pt x="183" y="548"/>
                        <a:pt x="122" y="548"/>
                      </a:cubicBezTo>
                      <a:lnTo>
                        <a:pt x="92" y="548"/>
                      </a:lnTo>
                      <a:cubicBezTo>
                        <a:pt x="76" y="539"/>
                        <a:pt x="62" y="536"/>
                        <a:pt x="50" y="536"/>
                      </a:cubicBezTo>
                      <a:cubicBezTo>
                        <a:pt x="17" y="536"/>
                        <a:pt x="1" y="564"/>
                        <a:pt x="1" y="608"/>
                      </a:cubicBezTo>
                      <a:lnTo>
                        <a:pt x="1" y="669"/>
                      </a:lnTo>
                      <a:cubicBezTo>
                        <a:pt x="1" y="669"/>
                        <a:pt x="31" y="700"/>
                        <a:pt x="31" y="730"/>
                      </a:cubicBezTo>
                      <a:lnTo>
                        <a:pt x="92" y="760"/>
                      </a:lnTo>
                      <a:lnTo>
                        <a:pt x="214" y="760"/>
                      </a:lnTo>
                      <a:cubicBezTo>
                        <a:pt x="244" y="730"/>
                        <a:pt x="274" y="730"/>
                        <a:pt x="274" y="700"/>
                      </a:cubicBezTo>
                      <a:cubicBezTo>
                        <a:pt x="305" y="669"/>
                        <a:pt x="365" y="639"/>
                        <a:pt x="396" y="608"/>
                      </a:cubicBezTo>
                      <a:lnTo>
                        <a:pt x="457" y="578"/>
                      </a:lnTo>
                      <a:cubicBezTo>
                        <a:pt x="487" y="548"/>
                        <a:pt x="548" y="517"/>
                        <a:pt x="609" y="487"/>
                      </a:cubicBezTo>
                      <a:cubicBezTo>
                        <a:pt x="639" y="456"/>
                        <a:pt x="669" y="426"/>
                        <a:pt x="730" y="396"/>
                      </a:cubicBezTo>
                      <a:lnTo>
                        <a:pt x="791" y="335"/>
                      </a:lnTo>
                      <a:cubicBezTo>
                        <a:pt x="852" y="304"/>
                        <a:pt x="943" y="213"/>
                        <a:pt x="943" y="213"/>
                      </a:cubicBezTo>
                      <a:cubicBezTo>
                        <a:pt x="973" y="213"/>
                        <a:pt x="1004" y="183"/>
                        <a:pt x="1004" y="183"/>
                      </a:cubicBezTo>
                      <a:lnTo>
                        <a:pt x="1125" y="92"/>
                      </a:lnTo>
                      <a:cubicBezTo>
                        <a:pt x="1125" y="61"/>
                        <a:pt x="1156" y="61"/>
                        <a:pt x="1156" y="31"/>
                      </a:cubicBezTo>
                      <a:lnTo>
                        <a:pt x="11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8;p26">
                  <a:extLst>
                    <a:ext uri="{FF2B5EF4-FFF2-40B4-BE49-F238E27FC236}">
                      <a16:creationId xmlns:a16="http://schemas.microsoft.com/office/drawing/2014/main" id="{19BFD631-6B87-A845-9458-6050D250889D}"/>
                    </a:ext>
                  </a:extLst>
                </p:cNvPr>
                <p:cNvSpPr/>
                <p:nvPr/>
              </p:nvSpPr>
              <p:spPr>
                <a:xfrm>
                  <a:off x="4541265" y="3051337"/>
                  <a:ext cx="23427" cy="15386"/>
                </a:xfrm>
                <a:custGeom>
                  <a:avLst/>
                  <a:gdLst/>
                  <a:ahLst/>
                  <a:cxnLst/>
                  <a:rect l="l" t="t" r="r" b="b"/>
                  <a:pathLst>
                    <a:path w="973" h="639" extrusionOk="0">
                      <a:moveTo>
                        <a:pt x="973" y="1"/>
                      </a:moveTo>
                      <a:cubicBezTo>
                        <a:pt x="943" y="31"/>
                        <a:pt x="943" y="31"/>
                        <a:pt x="943" y="31"/>
                      </a:cubicBezTo>
                      <a:lnTo>
                        <a:pt x="821" y="61"/>
                      </a:lnTo>
                      <a:cubicBezTo>
                        <a:pt x="791" y="92"/>
                        <a:pt x="791" y="92"/>
                        <a:pt x="760" y="122"/>
                      </a:cubicBezTo>
                      <a:cubicBezTo>
                        <a:pt x="730" y="153"/>
                        <a:pt x="669" y="183"/>
                        <a:pt x="639" y="183"/>
                      </a:cubicBezTo>
                      <a:lnTo>
                        <a:pt x="547" y="244"/>
                      </a:lnTo>
                      <a:lnTo>
                        <a:pt x="426" y="305"/>
                      </a:lnTo>
                      <a:lnTo>
                        <a:pt x="304" y="365"/>
                      </a:lnTo>
                      <a:cubicBezTo>
                        <a:pt x="274" y="396"/>
                        <a:pt x="243" y="396"/>
                        <a:pt x="243" y="426"/>
                      </a:cubicBezTo>
                      <a:cubicBezTo>
                        <a:pt x="213" y="426"/>
                        <a:pt x="152" y="457"/>
                        <a:pt x="122" y="457"/>
                      </a:cubicBezTo>
                      <a:lnTo>
                        <a:pt x="91" y="457"/>
                      </a:lnTo>
                      <a:cubicBezTo>
                        <a:pt x="74" y="448"/>
                        <a:pt x="58" y="444"/>
                        <a:pt x="46" y="444"/>
                      </a:cubicBezTo>
                      <a:cubicBezTo>
                        <a:pt x="16" y="444"/>
                        <a:pt x="0" y="465"/>
                        <a:pt x="0" y="487"/>
                      </a:cubicBezTo>
                      <a:cubicBezTo>
                        <a:pt x="0" y="517"/>
                        <a:pt x="0" y="517"/>
                        <a:pt x="0" y="548"/>
                      </a:cubicBezTo>
                      <a:cubicBezTo>
                        <a:pt x="0" y="578"/>
                        <a:pt x="31" y="578"/>
                        <a:pt x="31" y="609"/>
                      </a:cubicBezTo>
                      <a:lnTo>
                        <a:pt x="91" y="639"/>
                      </a:lnTo>
                      <a:lnTo>
                        <a:pt x="183" y="639"/>
                      </a:lnTo>
                      <a:cubicBezTo>
                        <a:pt x="213" y="639"/>
                        <a:pt x="243" y="639"/>
                        <a:pt x="243" y="609"/>
                      </a:cubicBezTo>
                      <a:cubicBezTo>
                        <a:pt x="274" y="578"/>
                        <a:pt x="304" y="548"/>
                        <a:pt x="335" y="548"/>
                      </a:cubicBezTo>
                      <a:lnTo>
                        <a:pt x="395" y="517"/>
                      </a:lnTo>
                      <a:lnTo>
                        <a:pt x="487" y="426"/>
                      </a:lnTo>
                      <a:cubicBezTo>
                        <a:pt x="547" y="396"/>
                        <a:pt x="578" y="365"/>
                        <a:pt x="608" y="335"/>
                      </a:cubicBezTo>
                      <a:cubicBezTo>
                        <a:pt x="639" y="305"/>
                        <a:pt x="639" y="305"/>
                        <a:pt x="669" y="305"/>
                      </a:cubicBezTo>
                      <a:cubicBezTo>
                        <a:pt x="699" y="274"/>
                        <a:pt x="760" y="183"/>
                        <a:pt x="791" y="183"/>
                      </a:cubicBezTo>
                      <a:cubicBezTo>
                        <a:pt x="821" y="183"/>
                        <a:pt x="851" y="153"/>
                        <a:pt x="851" y="153"/>
                      </a:cubicBezTo>
                      <a:lnTo>
                        <a:pt x="912" y="61"/>
                      </a:lnTo>
                      <a:lnTo>
                        <a:pt x="973" y="31"/>
                      </a:lnTo>
                      <a:lnTo>
                        <a:pt x="9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40;p26">
                  <a:extLst>
                    <a:ext uri="{FF2B5EF4-FFF2-40B4-BE49-F238E27FC236}">
                      <a16:creationId xmlns:a16="http://schemas.microsoft.com/office/drawing/2014/main" id="{14D4FFBF-C5B2-4348-846A-86901E2C42D5}"/>
                    </a:ext>
                  </a:extLst>
                </p:cNvPr>
                <p:cNvSpPr/>
                <p:nvPr/>
              </p:nvSpPr>
              <p:spPr>
                <a:xfrm>
                  <a:off x="4610777" y="2978165"/>
                  <a:ext cx="23451" cy="16662"/>
                </a:xfrm>
                <a:custGeom>
                  <a:avLst/>
                  <a:gdLst/>
                  <a:ahLst/>
                  <a:cxnLst/>
                  <a:rect l="l" t="t" r="r" b="b"/>
                  <a:pathLst>
                    <a:path w="974" h="692" extrusionOk="0">
                      <a:moveTo>
                        <a:pt x="974" y="0"/>
                      </a:moveTo>
                      <a:cubicBezTo>
                        <a:pt x="974" y="0"/>
                        <a:pt x="943" y="30"/>
                        <a:pt x="943" y="30"/>
                      </a:cubicBezTo>
                      <a:lnTo>
                        <a:pt x="822" y="91"/>
                      </a:lnTo>
                      <a:cubicBezTo>
                        <a:pt x="822" y="91"/>
                        <a:pt x="791" y="91"/>
                        <a:pt x="761" y="122"/>
                      </a:cubicBezTo>
                      <a:cubicBezTo>
                        <a:pt x="730" y="152"/>
                        <a:pt x="700" y="182"/>
                        <a:pt x="639" y="213"/>
                      </a:cubicBezTo>
                      <a:lnTo>
                        <a:pt x="578" y="274"/>
                      </a:lnTo>
                      <a:lnTo>
                        <a:pt x="426" y="334"/>
                      </a:lnTo>
                      <a:lnTo>
                        <a:pt x="305" y="395"/>
                      </a:lnTo>
                      <a:cubicBezTo>
                        <a:pt x="274" y="426"/>
                        <a:pt x="274" y="426"/>
                        <a:pt x="244" y="456"/>
                      </a:cubicBezTo>
                      <a:cubicBezTo>
                        <a:pt x="214" y="456"/>
                        <a:pt x="153" y="486"/>
                        <a:pt x="122" y="486"/>
                      </a:cubicBezTo>
                      <a:lnTo>
                        <a:pt x="92" y="486"/>
                      </a:lnTo>
                      <a:cubicBezTo>
                        <a:pt x="76" y="478"/>
                        <a:pt x="62" y="474"/>
                        <a:pt x="50" y="474"/>
                      </a:cubicBezTo>
                      <a:cubicBezTo>
                        <a:pt x="17" y="474"/>
                        <a:pt x="1" y="503"/>
                        <a:pt x="1" y="547"/>
                      </a:cubicBezTo>
                      <a:cubicBezTo>
                        <a:pt x="1" y="547"/>
                        <a:pt x="1" y="578"/>
                        <a:pt x="1" y="578"/>
                      </a:cubicBezTo>
                      <a:cubicBezTo>
                        <a:pt x="31" y="608"/>
                        <a:pt x="31" y="608"/>
                        <a:pt x="62" y="638"/>
                      </a:cubicBezTo>
                      <a:lnTo>
                        <a:pt x="92" y="669"/>
                      </a:lnTo>
                      <a:cubicBezTo>
                        <a:pt x="107" y="684"/>
                        <a:pt x="122" y="692"/>
                        <a:pt x="141" y="692"/>
                      </a:cubicBezTo>
                      <a:cubicBezTo>
                        <a:pt x="160" y="692"/>
                        <a:pt x="183" y="684"/>
                        <a:pt x="214" y="669"/>
                      </a:cubicBezTo>
                      <a:cubicBezTo>
                        <a:pt x="214" y="669"/>
                        <a:pt x="244" y="669"/>
                        <a:pt x="244" y="638"/>
                      </a:cubicBezTo>
                      <a:cubicBezTo>
                        <a:pt x="274" y="608"/>
                        <a:pt x="305" y="578"/>
                        <a:pt x="335" y="547"/>
                      </a:cubicBezTo>
                      <a:lnTo>
                        <a:pt x="396" y="517"/>
                      </a:lnTo>
                      <a:cubicBezTo>
                        <a:pt x="426" y="517"/>
                        <a:pt x="457" y="486"/>
                        <a:pt x="518" y="456"/>
                      </a:cubicBezTo>
                      <a:cubicBezTo>
                        <a:pt x="548" y="426"/>
                        <a:pt x="578" y="365"/>
                        <a:pt x="609" y="334"/>
                      </a:cubicBezTo>
                      <a:cubicBezTo>
                        <a:pt x="639" y="334"/>
                        <a:pt x="639" y="304"/>
                        <a:pt x="670" y="304"/>
                      </a:cubicBezTo>
                      <a:cubicBezTo>
                        <a:pt x="730" y="274"/>
                        <a:pt x="791" y="182"/>
                        <a:pt x="791" y="182"/>
                      </a:cubicBezTo>
                      <a:cubicBezTo>
                        <a:pt x="822" y="182"/>
                        <a:pt x="852" y="152"/>
                        <a:pt x="852" y="152"/>
                      </a:cubicBezTo>
                      <a:lnTo>
                        <a:pt x="943" y="61"/>
                      </a:lnTo>
                      <a:cubicBezTo>
                        <a:pt x="943" y="61"/>
                        <a:pt x="974" y="30"/>
                        <a:pt x="974" y="30"/>
                      </a:cubicBezTo>
                      <a:lnTo>
                        <a:pt x="9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41;p26">
                  <a:extLst>
                    <a:ext uri="{FF2B5EF4-FFF2-40B4-BE49-F238E27FC236}">
                      <a16:creationId xmlns:a16="http://schemas.microsoft.com/office/drawing/2014/main" id="{3DE2A832-29E9-E14E-B564-3A08A37530BD}"/>
                    </a:ext>
                  </a:extLst>
                </p:cNvPr>
                <p:cNvSpPr/>
                <p:nvPr/>
              </p:nvSpPr>
              <p:spPr>
                <a:xfrm>
                  <a:off x="4612992" y="2984739"/>
                  <a:ext cx="28556" cy="18130"/>
                </a:xfrm>
                <a:custGeom>
                  <a:avLst/>
                  <a:gdLst/>
                  <a:ahLst/>
                  <a:cxnLst/>
                  <a:rect l="l" t="t" r="r" b="b"/>
                  <a:pathLst>
                    <a:path w="1186" h="753" extrusionOk="0">
                      <a:moveTo>
                        <a:pt x="1155" y="1"/>
                      </a:moveTo>
                      <a:lnTo>
                        <a:pt x="1125" y="31"/>
                      </a:lnTo>
                      <a:lnTo>
                        <a:pt x="1003" y="92"/>
                      </a:lnTo>
                      <a:cubicBezTo>
                        <a:pt x="973" y="92"/>
                        <a:pt x="942" y="122"/>
                        <a:pt x="912" y="122"/>
                      </a:cubicBezTo>
                      <a:cubicBezTo>
                        <a:pt x="882" y="183"/>
                        <a:pt x="821" y="213"/>
                        <a:pt x="790" y="213"/>
                      </a:cubicBezTo>
                      <a:lnTo>
                        <a:pt x="760" y="213"/>
                      </a:lnTo>
                      <a:lnTo>
                        <a:pt x="669" y="274"/>
                      </a:lnTo>
                      <a:lnTo>
                        <a:pt x="486" y="365"/>
                      </a:lnTo>
                      <a:lnTo>
                        <a:pt x="365" y="457"/>
                      </a:lnTo>
                      <a:cubicBezTo>
                        <a:pt x="334" y="457"/>
                        <a:pt x="304" y="487"/>
                        <a:pt x="274" y="487"/>
                      </a:cubicBezTo>
                      <a:cubicBezTo>
                        <a:pt x="243" y="517"/>
                        <a:pt x="182" y="548"/>
                        <a:pt x="122" y="548"/>
                      </a:cubicBezTo>
                      <a:lnTo>
                        <a:pt x="91" y="548"/>
                      </a:lnTo>
                      <a:cubicBezTo>
                        <a:pt x="75" y="540"/>
                        <a:pt x="61" y="536"/>
                        <a:pt x="49" y="536"/>
                      </a:cubicBezTo>
                      <a:cubicBezTo>
                        <a:pt x="16" y="536"/>
                        <a:pt x="0" y="564"/>
                        <a:pt x="0" y="608"/>
                      </a:cubicBezTo>
                      <a:lnTo>
                        <a:pt x="0" y="639"/>
                      </a:lnTo>
                      <a:cubicBezTo>
                        <a:pt x="30" y="700"/>
                        <a:pt x="61" y="730"/>
                        <a:pt x="91" y="730"/>
                      </a:cubicBezTo>
                      <a:cubicBezTo>
                        <a:pt x="106" y="745"/>
                        <a:pt x="129" y="753"/>
                        <a:pt x="152" y="753"/>
                      </a:cubicBezTo>
                      <a:cubicBezTo>
                        <a:pt x="175" y="753"/>
                        <a:pt x="198" y="745"/>
                        <a:pt x="213" y="730"/>
                      </a:cubicBezTo>
                      <a:cubicBezTo>
                        <a:pt x="243" y="730"/>
                        <a:pt x="274" y="730"/>
                        <a:pt x="304" y="700"/>
                      </a:cubicBezTo>
                      <a:cubicBezTo>
                        <a:pt x="334" y="669"/>
                        <a:pt x="365" y="639"/>
                        <a:pt x="426" y="608"/>
                      </a:cubicBezTo>
                      <a:lnTo>
                        <a:pt x="486" y="578"/>
                      </a:lnTo>
                      <a:lnTo>
                        <a:pt x="608" y="487"/>
                      </a:lnTo>
                      <a:cubicBezTo>
                        <a:pt x="669" y="457"/>
                        <a:pt x="699" y="396"/>
                        <a:pt x="760" y="365"/>
                      </a:cubicBezTo>
                      <a:lnTo>
                        <a:pt x="821" y="335"/>
                      </a:lnTo>
                      <a:cubicBezTo>
                        <a:pt x="882" y="274"/>
                        <a:pt x="942" y="213"/>
                        <a:pt x="973" y="213"/>
                      </a:cubicBezTo>
                      <a:cubicBezTo>
                        <a:pt x="1003" y="183"/>
                        <a:pt x="1003" y="153"/>
                        <a:pt x="1034" y="153"/>
                      </a:cubicBezTo>
                      <a:lnTo>
                        <a:pt x="1155" y="61"/>
                      </a:lnTo>
                      <a:lnTo>
                        <a:pt x="1186" y="31"/>
                      </a:lnTo>
                      <a:lnTo>
                        <a:pt x="11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42;p26">
                  <a:extLst>
                    <a:ext uri="{FF2B5EF4-FFF2-40B4-BE49-F238E27FC236}">
                      <a16:creationId xmlns:a16="http://schemas.microsoft.com/office/drawing/2014/main" id="{93B83362-D59F-D540-B1E5-D58B9F06BF92}"/>
                    </a:ext>
                  </a:extLst>
                </p:cNvPr>
                <p:cNvSpPr/>
                <p:nvPr/>
              </p:nvSpPr>
              <p:spPr>
                <a:xfrm>
                  <a:off x="4620312" y="2994249"/>
                  <a:ext cx="23427" cy="15410"/>
                </a:xfrm>
                <a:custGeom>
                  <a:avLst/>
                  <a:gdLst/>
                  <a:ahLst/>
                  <a:cxnLst/>
                  <a:rect l="l" t="t" r="r" b="b"/>
                  <a:pathLst>
                    <a:path w="973" h="640" extrusionOk="0">
                      <a:moveTo>
                        <a:pt x="942" y="1"/>
                      </a:moveTo>
                      <a:lnTo>
                        <a:pt x="821" y="62"/>
                      </a:lnTo>
                      <a:cubicBezTo>
                        <a:pt x="790" y="62"/>
                        <a:pt x="790" y="92"/>
                        <a:pt x="760" y="92"/>
                      </a:cubicBezTo>
                      <a:cubicBezTo>
                        <a:pt x="730" y="122"/>
                        <a:pt x="699" y="153"/>
                        <a:pt x="638" y="183"/>
                      </a:cubicBezTo>
                      <a:lnTo>
                        <a:pt x="547" y="244"/>
                      </a:lnTo>
                      <a:lnTo>
                        <a:pt x="426" y="305"/>
                      </a:lnTo>
                      <a:lnTo>
                        <a:pt x="304" y="365"/>
                      </a:lnTo>
                      <a:cubicBezTo>
                        <a:pt x="274" y="365"/>
                        <a:pt x="243" y="396"/>
                        <a:pt x="213" y="396"/>
                      </a:cubicBezTo>
                      <a:cubicBezTo>
                        <a:pt x="182" y="426"/>
                        <a:pt x="152" y="457"/>
                        <a:pt x="91" y="457"/>
                      </a:cubicBezTo>
                      <a:lnTo>
                        <a:pt x="61" y="457"/>
                      </a:lnTo>
                      <a:cubicBezTo>
                        <a:pt x="48" y="444"/>
                        <a:pt x="36" y="437"/>
                        <a:pt x="25" y="437"/>
                      </a:cubicBezTo>
                      <a:cubicBezTo>
                        <a:pt x="10" y="437"/>
                        <a:pt x="0" y="451"/>
                        <a:pt x="0" y="487"/>
                      </a:cubicBezTo>
                      <a:lnTo>
                        <a:pt x="0" y="548"/>
                      </a:lnTo>
                      <a:cubicBezTo>
                        <a:pt x="0" y="548"/>
                        <a:pt x="30" y="578"/>
                        <a:pt x="30" y="609"/>
                      </a:cubicBezTo>
                      <a:cubicBezTo>
                        <a:pt x="61" y="609"/>
                        <a:pt x="61" y="609"/>
                        <a:pt x="91" y="639"/>
                      </a:cubicBezTo>
                      <a:lnTo>
                        <a:pt x="182" y="639"/>
                      </a:lnTo>
                      <a:cubicBezTo>
                        <a:pt x="182" y="609"/>
                        <a:pt x="213" y="609"/>
                        <a:pt x="243" y="578"/>
                      </a:cubicBezTo>
                      <a:cubicBezTo>
                        <a:pt x="274" y="548"/>
                        <a:pt x="304" y="548"/>
                        <a:pt x="365" y="517"/>
                      </a:cubicBezTo>
                      <a:lnTo>
                        <a:pt x="395" y="487"/>
                      </a:lnTo>
                      <a:cubicBezTo>
                        <a:pt x="426" y="457"/>
                        <a:pt x="486" y="457"/>
                        <a:pt x="517" y="426"/>
                      </a:cubicBezTo>
                      <a:lnTo>
                        <a:pt x="608" y="305"/>
                      </a:lnTo>
                      <a:lnTo>
                        <a:pt x="669" y="274"/>
                      </a:lnTo>
                      <a:cubicBezTo>
                        <a:pt x="730" y="244"/>
                        <a:pt x="760" y="183"/>
                        <a:pt x="790" y="183"/>
                      </a:cubicBezTo>
                      <a:cubicBezTo>
                        <a:pt x="821" y="153"/>
                        <a:pt x="821" y="153"/>
                        <a:pt x="851" y="122"/>
                      </a:cubicBezTo>
                      <a:lnTo>
                        <a:pt x="942" y="62"/>
                      </a:lnTo>
                      <a:cubicBezTo>
                        <a:pt x="942" y="31"/>
                        <a:pt x="973" y="3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1043;p26">
                <a:extLst>
                  <a:ext uri="{FF2B5EF4-FFF2-40B4-BE49-F238E27FC236}">
                    <a16:creationId xmlns:a16="http://schemas.microsoft.com/office/drawing/2014/main" id="{D91339DC-9D12-094E-9B4A-78F9F8BBDB90}"/>
                  </a:ext>
                </a:extLst>
              </p:cNvPr>
              <p:cNvSpPr txBox="1"/>
              <p:nvPr/>
            </p:nvSpPr>
            <p:spPr>
              <a:xfrm>
                <a:off x="3839380" y="3786325"/>
                <a:ext cx="1471413" cy="704138"/>
              </a:xfrm>
              <a:prstGeom prst="rect">
                <a:avLst/>
              </a:prstGeom>
              <a:noFill/>
              <a:ln>
                <a:noFill/>
              </a:ln>
            </p:spPr>
            <p:txBody>
              <a:bodyPr spcFirstLastPara="1" wrap="square" lIns="91425" tIns="91425" rIns="91425" bIns="91425" anchor="ctr" anchorCtr="0">
                <a:noAutofit/>
              </a:bodyPr>
              <a:lstStyle/>
              <a:p>
                <a:pPr lvl="0" algn="ctr"/>
                <a:r>
                  <a:rPr lang="ar-SA" sz="1400" dirty="0">
                    <a:latin typeface="Calibri" panose="020F0502020204030204" pitchFamily="34" charset="0"/>
                    <a:cs typeface="Calibri" panose="020F0502020204030204" pitchFamily="34" charset="0"/>
                  </a:rPr>
                  <a:t>يتم بالطرق النظامية لهذا الغرض كالمنافسة او الشراء المباشر عن طريق اللجان المختصة</a:t>
                </a:r>
              </a:p>
            </p:txBody>
          </p:sp>
          <p:sp>
            <p:nvSpPr>
              <p:cNvPr id="95" name="Google Shape;1044;p26">
                <a:extLst>
                  <a:ext uri="{FF2B5EF4-FFF2-40B4-BE49-F238E27FC236}">
                    <a16:creationId xmlns:a16="http://schemas.microsoft.com/office/drawing/2014/main" id="{AB166961-1C1D-2B43-8165-4C0491329F41}"/>
                  </a:ext>
                </a:extLst>
              </p:cNvPr>
              <p:cNvSpPr txBox="1"/>
              <p:nvPr/>
            </p:nvSpPr>
            <p:spPr>
              <a:xfrm>
                <a:off x="3941100" y="4505950"/>
                <a:ext cx="1261800" cy="18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dirty="0">
                    <a:solidFill>
                      <a:schemeClr val="lt1"/>
                    </a:solidFill>
                    <a:latin typeface="Fira Sans Extra Condensed Medium"/>
                    <a:ea typeface="Fira Sans Extra Condensed Medium"/>
                    <a:cs typeface="Fira Sans Extra Condensed Medium"/>
                    <a:sym typeface="Fira Sans Extra Condensed Medium"/>
                  </a:rPr>
                  <a:t>تنفيذ الشراء</a:t>
                </a:r>
                <a:endParaRPr dirty="0"/>
              </a:p>
            </p:txBody>
          </p:sp>
        </p:grpSp>
        <p:grpSp>
          <p:nvGrpSpPr>
            <p:cNvPr id="65" name="Google Shape;1045;p26">
              <a:extLst>
                <a:ext uri="{FF2B5EF4-FFF2-40B4-BE49-F238E27FC236}">
                  <a16:creationId xmlns:a16="http://schemas.microsoft.com/office/drawing/2014/main" id="{FD151BDC-CA4F-254C-832C-B5E3130392E6}"/>
                </a:ext>
              </a:extLst>
            </p:cNvPr>
            <p:cNvGrpSpPr/>
            <p:nvPr/>
          </p:nvGrpSpPr>
          <p:grpSpPr>
            <a:xfrm>
              <a:off x="8396500" y="4245749"/>
              <a:ext cx="2765407" cy="2277398"/>
              <a:chOff x="6920192" y="2826188"/>
              <a:chExt cx="1482490" cy="1939923"/>
            </a:xfrm>
          </p:grpSpPr>
          <p:grpSp>
            <p:nvGrpSpPr>
              <p:cNvPr id="66" name="Google Shape;1046;p26">
                <a:extLst>
                  <a:ext uri="{FF2B5EF4-FFF2-40B4-BE49-F238E27FC236}">
                    <a16:creationId xmlns:a16="http://schemas.microsoft.com/office/drawing/2014/main" id="{9FB68ADD-EC56-ED4F-82F7-6D6ABA170AE6}"/>
                  </a:ext>
                </a:extLst>
              </p:cNvPr>
              <p:cNvGrpSpPr/>
              <p:nvPr/>
            </p:nvGrpSpPr>
            <p:grpSpPr>
              <a:xfrm rot="10800000">
                <a:off x="6920192" y="3660555"/>
                <a:ext cx="1482490" cy="1105556"/>
                <a:chOff x="5407598" y="1210565"/>
                <a:chExt cx="1482490" cy="1105556"/>
              </a:xfrm>
            </p:grpSpPr>
            <p:sp>
              <p:nvSpPr>
                <p:cNvPr id="82" name="Google Shape;1047;p26">
                  <a:extLst>
                    <a:ext uri="{FF2B5EF4-FFF2-40B4-BE49-F238E27FC236}">
                      <a16:creationId xmlns:a16="http://schemas.microsoft.com/office/drawing/2014/main" id="{3EF53882-9C28-6148-8FD7-656EEEBAB449}"/>
                    </a:ext>
                  </a:extLst>
                </p:cNvPr>
                <p:cNvSpPr/>
                <p:nvPr/>
              </p:nvSpPr>
              <p:spPr>
                <a:xfrm>
                  <a:off x="5441364" y="1210565"/>
                  <a:ext cx="1448724" cy="1049514"/>
                </a:xfrm>
                <a:custGeom>
                  <a:avLst/>
                  <a:gdLst/>
                  <a:ahLst/>
                  <a:cxnLst/>
                  <a:rect l="l" t="t" r="r" b="b"/>
                  <a:pathLst>
                    <a:path w="46112" h="43589" extrusionOk="0">
                      <a:moveTo>
                        <a:pt x="3618" y="1"/>
                      </a:moveTo>
                      <a:cubicBezTo>
                        <a:pt x="1612" y="1"/>
                        <a:pt x="1" y="1612"/>
                        <a:pt x="1" y="3618"/>
                      </a:cubicBezTo>
                      <a:lnTo>
                        <a:pt x="1" y="37813"/>
                      </a:lnTo>
                      <a:cubicBezTo>
                        <a:pt x="1" y="39819"/>
                        <a:pt x="1612" y="41430"/>
                        <a:pt x="3618" y="41430"/>
                      </a:cubicBezTo>
                      <a:lnTo>
                        <a:pt x="19272" y="41430"/>
                      </a:lnTo>
                      <a:cubicBezTo>
                        <a:pt x="20001" y="41430"/>
                        <a:pt x="20700" y="41704"/>
                        <a:pt x="21247" y="42190"/>
                      </a:cubicBezTo>
                      <a:lnTo>
                        <a:pt x="22676" y="43467"/>
                      </a:lnTo>
                      <a:cubicBezTo>
                        <a:pt x="22767" y="43558"/>
                        <a:pt x="22919" y="43588"/>
                        <a:pt x="23041" y="43588"/>
                      </a:cubicBezTo>
                      <a:cubicBezTo>
                        <a:pt x="23193" y="43588"/>
                        <a:pt x="23314" y="43558"/>
                        <a:pt x="23436" y="43467"/>
                      </a:cubicBezTo>
                      <a:lnTo>
                        <a:pt x="24834" y="42190"/>
                      </a:lnTo>
                      <a:cubicBezTo>
                        <a:pt x="25381" y="41704"/>
                        <a:pt x="26111" y="41430"/>
                        <a:pt x="26840" y="41430"/>
                      </a:cubicBezTo>
                      <a:lnTo>
                        <a:pt x="42494" y="41430"/>
                      </a:lnTo>
                      <a:cubicBezTo>
                        <a:pt x="44500" y="41430"/>
                        <a:pt x="46111" y="39819"/>
                        <a:pt x="46111" y="37813"/>
                      </a:cubicBezTo>
                      <a:lnTo>
                        <a:pt x="46111" y="3618"/>
                      </a:lnTo>
                      <a:cubicBezTo>
                        <a:pt x="46111" y="1612"/>
                        <a:pt x="44500" y="1"/>
                        <a:pt x="4249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1048;p26">
                  <a:extLst>
                    <a:ext uri="{FF2B5EF4-FFF2-40B4-BE49-F238E27FC236}">
                      <a16:creationId xmlns:a16="http://schemas.microsoft.com/office/drawing/2014/main" id="{E0CEF258-92AD-824D-B1D0-3520A86CC7B8}"/>
                    </a:ext>
                  </a:extLst>
                </p:cNvPr>
                <p:cNvGrpSpPr/>
                <p:nvPr/>
              </p:nvGrpSpPr>
              <p:grpSpPr>
                <a:xfrm>
                  <a:off x="5407598" y="1252738"/>
                  <a:ext cx="1448692" cy="1063384"/>
                  <a:chOff x="2463325" y="1217325"/>
                  <a:chExt cx="1448692" cy="1063384"/>
                </a:xfrm>
              </p:grpSpPr>
              <p:sp>
                <p:nvSpPr>
                  <p:cNvPr id="84" name="Google Shape;1049;p26">
                    <a:extLst>
                      <a:ext uri="{FF2B5EF4-FFF2-40B4-BE49-F238E27FC236}">
                        <a16:creationId xmlns:a16="http://schemas.microsoft.com/office/drawing/2014/main" id="{1DCC3C5C-1CC3-A040-B98B-B0D469B8A506}"/>
                      </a:ext>
                    </a:extLst>
                  </p:cNvPr>
                  <p:cNvSpPr/>
                  <p:nvPr/>
                </p:nvSpPr>
                <p:spPr>
                  <a:xfrm>
                    <a:off x="2469925" y="1450775"/>
                    <a:ext cx="1408023" cy="821885"/>
                  </a:xfrm>
                  <a:custGeom>
                    <a:avLst/>
                    <a:gdLst/>
                    <a:ahLst/>
                    <a:cxnLst/>
                    <a:rect l="l" t="t" r="r" b="b"/>
                    <a:pathLst>
                      <a:path w="46142" h="34135" extrusionOk="0">
                        <a:moveTo>
                          <a:pt x="1" y="0"/>
                        </a:moveTo>
                        <a:lnTo>
                          <a:pt x="1" y="28329"/>
                        </a:lnTo>
                        <a:cubicBezTo>
                          <a:pt x="1" y="30335"/>
                          <a:pt x="1612" y="31976"/>
                          <a:pt x="3618" y="31976"/>
                        </a:cubicBezTo>
                        <a:lnTo>
                          <a:pt x="19302" y="31976"/>
                        </a:lnTo>
                        <a:cubicBezTo>
                          <a:pt x="20031" y="31976"/>
                          <a:pt x="20730" y="32250"/>
                          <a:pt x="21278" y="32736"/>
                        </a:cubicBezTo>
                        <a:lnTo>
                          <a:pt x="22706" y="33983"/>
                        </a:lnTo>
                        <a:cubicBezTo>
                          <a:pt x="22797" y="34074"/>
                          <a:pt x="22949" y="34135"/>
                          <a:pt x="23071" y="34135"/>
                        </a:cubicBezTo>
                        <a:cubicBezTo>
                          <a:pt x="23223" y="34135"/>
                          <a:pt x="23344" y="34074"/>
                          <a:pt x="23466" y="33983"/>
                        </a:cubicBezTo>
                        <a:lnTo>
                          <a:pt x="24864" y="32736"/>
                        </a:lnTo>
                        <a:cubicBezTo>
                          <a:pt x="25411" y="32250"/>
                          <a:pt x="26141" y="31976"/>
                          <a:pt x="26870" y="31976"/>
                        </a:cubicBezTo>
                        <a:lnTo>
                          <a:pt x="42524" y="31976"/>
                        </a:lnTo>
                        <a:cubicBezTo>
                          <a:pt x="44530" y="31976"/>
                          <a:pt x="46141" y="30335"/>
                          <a:pt x="46141" y="28329"/>
                        </a:cubicBezTo>
                        <a:lnTo>
                          <a:pt x="46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50;p26">
                    <a:extLst>
                      <a:ext uri="{FF2B5EF4-FFF2-40B4-BE49-F238E27FC236}">
                        <a16:creationId xmlns:a16="http://schemas.microsoft.com/office/drawing/2014/main" id="{436CEFDE-3B5B-5448-B5BD-833F20603C65}"/>
                      </a:ext>
                    </a:extLst>
                  </p:cNvPr>
                  <p:cNvSpPr/>
                  <p:nvPr/>
                </p:nvSpPr>
                <p:spPr>
                  <a:xfrm>
                    <a:off x="2469926" y="1222425"/>
                    <a:ext cx="1408023" cy="228375"/>
                  </a:xfrm>
                  <a:custGeom>
                    <a:avLst/>
                    <a:gdLst/>
                    <a:ahLst/>
                    <a:cxnLst/>
                    <a:rect l="l" t="t" r="r" b="b"/>
                    <a:pathLst>
                      <a:path w="46142" h="9485" extrusionOk="0">
                        <a:moveTo>
                          <a:pt x="3618" y="1"/>
                        </a:moveTo>
                        <a:cubicBezTo>
                          <a:pt x="1612" y="1"/>
                          <a:pt x="1" y="1642"/>
                          <a:pt x="1" y="3648"/>
                        </a:cubicBezTo>
                        <a:lnTo>
                          <a:pt x="1" y="9484"/>
                        </a:lnTo>
                        <a:lnTo>
                          <a:pt x="46141" y="9484"/>
                        </a:lnTo>
                        <a:lnTo>
                          <a:pt x="46141" y="3648"/>
                        </a:lnTo>
                        <a:cubicBezTo>
                          <a:pt x="46141" y="1642"/>
                          <a:pt x="44530" y="1"/>
                          <a:pt x="42524" y="1"/>
                        </a:cubicBezTo>
                        <a:close/>
                      </a:path>
                    </a:pathLst>
                  </a:custGeom>
                  <a:solidFill>
                    <a:srgbClr val="267397"/>
                  </a:solidFill>
                  <a:ln>
                    <a:noFill/>
                  </a:ln>
                </p:spPr>
                <p:txBody>
                  <a:bodyPr spcFirstLastPara="1" wrap="square" lIns="91425" tIns="91425" rIns="91425" bIns="91425" anchor="ctr" anchorCtr="0">
                    <a:noAutofit/>
                  </a:bodyPr>
                  <a:lstStyle/>
                  <a:p>
                    <a:pPr marL="0" lvl="0" indent="0" algn="ctr" defTabSz="914400" rtl="1" eaLnBrk="1" latinLnBrk="0" hangingPunct="1">
                      <a:spcBef>
                        <a:spcPts val="0"/>
                      </a:spcBef>
                      <a:spcAft>
                        <a:spcPts val="0"/>
                      </a:spcAft>
                      <a:buNone/>
                    </a:pPr>
                    <a:endParaRPr/>
                  </a:p>
                </p:txBody>
              </p:sp>
              <p:sp>
                <p:nvSpPr>
                  <p:cNvPr id="86" name="Google Shape;1051;p26">
                    <a:extLst>
                      <a:ext uri="{FF2B5EF4-FFF2-40B4-BE49-F238E27FC236}">
                        <a16:creationId xmlns:a16="http://schemas.microsoft.com/office/drawing/2014/main" id="{E75A1D20-4492-0B4A-8A92-889FED660776}"/>
                      </a:ext>
                    </a:extLst>
                  </p:cNvPr>
                  <p:cNvSpPr/>
                  <p:nvPr/>
                </p:nvSpPr>
                <p:spPr>
                  <a:xfrm>
                    <a:off x="2464280" y="1445316"/>
                    <a:ext cx="1447737" cy="835393"/>
                  </a:xfrm>
                  <a:custGeom>
                    <a:avLst/>
                    <a:gdLst/>
                    <a:ahLst/>
                    <a:cxnLst/>
                    <a:rect l="l" t="t" r="r" b="b"/>
                    <a:pathLst>
                      <a:path w="46993" h="34696" extrusionOk="0">
                        <a:moveTo>
                          <a:pt x="15580" y="1"/>
                        </a:moveTo>
                        <a:cubicBezTo>
                          <a:pt x="14546" y="1"/>
                          <a:pt x="13516" y="4"/>
                          <a:pt x="12493" y="14"/>
                        </a:cubicBezTo>
                        <a:lnTo>
                          <a:pt x="6383" y="75"/>
                        </a:lnTo>
                        <a:lnTo>
                          <a:pt x="0" y="75"/>
                        </a:lnTo>
                        <a:lnTo>
                          <a:pt x="0" y="7765"/>
                        </a:lnTo>
                        <a:lnTo>
                          <a:pt x="0" y="10653"/>
                        </a:lnTo>
                        <a:lnTo>
                          <a:pt x="0" y="24240"/>
                        </a:lnTo>
                        <a:lnTo>
                          <a:pt x="0" y="28708"/>
                        </a:lnTo>
                        <a:lnTo>
                          <a:pt x="31" y="29042"/>
                        </a:lnTo>
                        <a:cubicBezTo>
                          <a:pt x="31" y="29164"/>
                          <a:pt x="61" y="29255"/>
                          <a:pt x="61" y="29377"/>
                        </a:cubicBezTo>
                        <a:cubicBezTo>
                          <a:pt x="422" y="31210"/>
                          <a:pt x="2001" y="32538"/>
                          <a:pt x="3888" y="32538"/>
                        </a:cubicBezTo>
                        <a:cubicBezTo>
                          <a:pt x="3909" y="32538"/>
                          <a:pt x="3930" y="32538"/>
                          <a:pt x="3952" y="32538"/>
                        </a:cubicBezTo>
                        <a:lnTo>
                          <a:pt x="18815" y="32538"/>
                        </a:lnTo>
                        <a:cubicBezTo>
                          <a:pt x="18922" y="32529"/>
                          <a:pt x="19032" y="32525"/>
                          <a:pt x="19142" y="32525"/>
                        </a:cubicBezTo>
                        <a:cubicBezTo>
                          <a:pt x="19409" y="32525"/>
                          <a:pt x="19682" y="32547"/>
                          <a:pt x="19940" y="32568"/>
                        </a:cubicBezTo>
                        <a:cubicBezTo>
                          <a:pt x="20305" y="32629"/>
                          <a:pt x="20639" y="32751"/>
                          <a:pt x="20943" y="32933"/>
                        </a:cubicBezTo>
                        <a:cubicBezTo>
                          <a:pt x="21095" y="33024"/>
                          <a:pt x="21247" y="33146"/>
                          <a:pt x="21369" y="33267"/>
                        </a:cubicBezTo>
                        <a:lnTo>
                          <a:pt x="21824" y="33632"/>
                        </a:lnTo>
                        <a:lnTo>
                          <a:pt x="22676" y="34392"/>
                        </a:lnTo>
                        <a:lnTo>
                          <a:pt x="22797" y="34514"/>
                        </a:lnTo>
                        <a:cubicBezTo>
                          <a:pt x="22858" y="34544"/>
                          <a:pt x="22919" y="34574"/>
                          <a:pt x="22980" y="34605"/>
                        </a:cubicBezTo>
                        <a:cubicBezTo>
                          <a:pt x="23101" y="34666"/>
                          <a:pt x="23223" y="34696"/>
                          <a:pt x="23375" y="34696"/>
                        </a:cubicBezTo>
                        <a:cubicBezTo>
                          <a:pt x="23496" y="34666"/>
                          <a:pt x="23618" y="34635"/>
                          <a:pt x="23739" y="34574"/>
                        </a:cubicBezTo>
                        <a:cubicBezTo>
                          <a:pt x="23831" y="34514"/>
                          <a:pt x="23922" y="34422"/>
                          <a:pt x="23983" y="34362"/>
                        </a:cubicBezTo>
                        <a:lnTo>
                          <a:pt x="24864" y="33602"/>
                        </a:lnTo>
                        <a:lnTo>
                          <a:pt x="25290" y="33207"/>
                        </a:lnTo>
                        <a:cubicBezTo>
                          <a:pt x="25442" y="33085"/>
                          <a:pt x="25594" y="32994"/>
                          <a:pt x="25746" y="32903"/>
                        </a:cubicBezTo>
                        <a:cubicBezTo>
                          <a:pt x="26049" y="32720"/>
                          <a:pt x="26384" y="32629"/>
                          <a:pt x="26749" y="32568"/>
                        </a:cubicBezTo>
                        <a:lnTo>
                          <a:pt x="42524" y="32568"/>
                        </a:lnTo>
                        <a:cubicBezTo>
                          <a:pt x="42889" y="32568"/>
                          <a:pt x="43284" y="32538"/>
                          <a:pt x="43649" y="32447"/>
                        </a:cubicBezTo>
                        <a:cubicBezTo>
                          <a:pt x="45229" y="32052"/>
                          <a:pt x="46384" y="30744"/>
                          <a:pt x="46567" y="29164"/>
                        </a:cubicBezTo>
                        <a:cubicBezTo>
                          <a:pt x="46627" y="28799"/>
                          <a:pt x="46627" y="28404"/>
                          <a:pt x="46627" y="28039"/>
                        </a:cubicBezTo>
                        <a:lnTo>
                          <a:pt x="46627" y="26945"/>
                        </a:lnTo>
                        <a:cubicBezTo>
                          <a:pt x="46658" y="24027"/>
                          <a:pt x="46688" y="21109"/>
                          <a:pt x="46688" y="18191"/>
                        </a:cubicBezTo>
                        <a:cubicBezTo>
                          <a:pt x="46719" y="17006"/>
                          <a:pt x="46719" y="15759"/>
                          <a:pt x="46779" y="14665"/>
                        </a:cubicBezTo>
                        <a:cubicBezTo>
                          <a:pt x="46992" y="10592"/>
                          <a:pt x="46992" y="6550"/>
                          <a:pt x="46779" y="2477"/>
                        </a:cubicBezTo>
                        <a:lnTo>
                          <a:pt x="46779" y="2142"/>
                        </a:lnTo>
                        <a:cubicBezTo>
                          <a:pt x="46749" y="1261"/>
                          <a:pt x="46688" y="501"/>
                          <a:pt x="46567" y="379"/>
                        </a:cubicBezTo>
                        <a:cubicBezTo>
                          <a:pt x="46549" y="362"/>
                          <a:pt x="46532" y="353"/>
                          <a:pt x="46516" y="353"/>
                        </a:cubicBezTo>
                        <a:cubicBezTo>
                          <a:pt x="46420" y="353"/>
                          <a:pt x="46345" y="666"/>
                          <a:pt x="46293" y="1291"/>
                        </a:cubicBezTo>
                        <a:cubicBezTo>
                          <a:pt x="46202" y="2294"/>
                          <a:pt x="46141" y="3358"/>
                          <a:pt x="46080" y="4483"/>
                        </a:cubicBezTo>
                        <a:cubicBezTo>
                          <a:pt x="45928" y="7978"/>
                          <a:pt x="45867" y="11686"/>
                          <a:pt x="45867" y="16033"/>
                        </a:cubicBezTo>
                        <a:cubicBezTo>
                          <a:pt x="45867" y="19073"/>
                          <a:pt x="45807" y="22659"/>
                          <a:pt x="45837" y="26489"/>
                        </a:cubicBezTo>
                        <a:cubicBezTo>
                          <a:pt x="45867" y="27279"/>
                          <a:pt x="45867" y="28039"/>
                          <a:pt x="45867" y="28799"/>
                        </a:cubicBezTo>
                        <a:cubicBezTo>
                          <a:pt x="45867" y="30197"/>
                          <a:pt x="44956" y="31413"/>
                          <a:pt x="43618" y="31778"/>
                        </a:cubicBezTo>
                        <a:cubicBezTo>
                          <a:pt x="43343" y="31853"/>
                          <a:pt x="43068" y="31907"/>
                          <a:pt x="42793" y="31907"/>
                        </a:cubicBezTo>
                        <a:cubicBezTo>
                          <a:pt x="42734" y="31907"/>
                          <a:pt x="42674" y="31905"/>
                          <a:pt x="42615" y="31900"/>
                        </a:cubicBezTo>
                        <a:lnTo>
                          <a:pt x="26840" y="31900"/>
                        </a:lnTo>
                        <a:cubicBezTo>
                          <a:pt x="26688" y="31930"/>
                          <a:pt x="26536" y="31930"/>
                          <a:pt x="26384" y="31991"/>
                        </a:cubicBezTo>
                        <a:cubicBezTo>
                          <a:pt x="26080" y="32052"/>
                          <a:pt x="25776" y="32143"/>
                          <a:pt x="25502" y="32295"/>
                        </a:cubicBezTo>
                        <a:cubicBezTo>
                          <a:pt x="25290" y="32386"/>
                          <a:pt x="25107" y="32538"/>
                          <a:pt x="24925" y="32659"/>
                        </a:cubicBezTo>
                        <a:cubicBezTo>
                          <a:pt x="24712" y="32842"/>
                          <a:pt x="24590" y="32963"/>
                          <a:pt x="24439" y="33085"/>
                        </a:cubicBezTo>
                        <a:lnTo>
                          <a:pt x="23527" y="33906"/>
                        </a:lnTo>
                        <a:lnTo>
                          <a:pt x="23405" y="34027"/>
                        </a:lnTo>
                        <a:lnTo>
                          <a:pt x="23375" y="34027"/>
                        </a:lnTo>
                        <a:cubicBezTo>
                          <a:pt x="23359" y="34042"/>
                          <a:pt x="23344" y="34050"/>
                          <a:pt x="23333" y="34050"/>
                        </a:cubicBezTo>
                        <a:cubicBezTo>
                          <a:pt x="23321" y="34050"/>
                          <a:pt x="23314" y="34042"/>
                          <a:pt x="23314" y="34027"/>
                        </a:cubicBezTo>
                        <a:cubicBezTo>
                          <a:pt x="23299" y="34027"/>
                          <a:pt x="23289" y="34029"/>
                          <a:pt x="23280" y="34029"/>
                        </a:cubicBezTo>
                        <a:cubicBezTo>
                          <a:pt x="23253" y="34029"/>
                          <a:pt x="23230" y="34012"/>
                          <a:pt x="23071" y="33875"/>
                        </a:cubicBezTo>
                        <a:lnTo>
                          <a:pt x="22159" y="33055"/>
                        </a:lnTo>
                        <a:cubicBezTo>
                          <a:pt x="22007" y="32933"/>
                          <a:pt x="21855" y="32811"/>
                          <a:pt x="21673" y="32629"/>
                        </a:cubicBezTo>
                        <a:cubicBezTo>
                          <a:pt x="21490" y="32477"/>
                          <a:pt x="21277" y="32355"/>
                          <a:pt x="21065" y="32264"/>
                        </a:cubicBezTo>
                        <a:cubicBezTo>
                          <a:pt x="20639" y="32052"/>
                          <a:pt x="20183" y="31900"/>
                          <a:pt x="19697" y="31869"/>
                        </a:cubicBezTo>
                        <a:lnTo>
                          <a:pt x="17204" y="31869"/>
                        </a:lnTo>
                        <a:lnTo>
                          <a:pt x="7356" y="31930"/>
                        </a:lnTo>
                        <a:lnTo>
                          <a:pt x="3769" y="31930"/>
                        </a:lnTo>
                        <a:cubicBezTo>
                          <a:pt x="3405" y="31900"/>
                          <a:pt x="3040" y="31839"/>
                          <a:pt x="2706" y="31717"/>
                        </a:cubicBezTo>
                        <a:cubicBezTo>
                          <a:pt x="2037" y="31444"/>
                          <a:pt x="1459" y="30988"/>
                          <a:pt x="1064" y="30349"/>
                        </a:cubicBezTo>
                        <a:cubicBezTo>
                          <a:pt x="882" y="30045"/>
                          <a:pt x="760" y="29711"/>
                          <a:pt x="669" y="29377"/>
                        </a:cubicBezTo>
                        <a:cubicBezTo>
                          <a:pt x="608" y="28982"/>
                          <a:pt x="578" y="28617"/>
                          <a:pt x="578" y="28222"/>
                        </a:cubicBezTo>
                        <a:cubicBezTo>
                          <a:pt x="578" y="25000"/>
                          <a:pt x="547" y="21778"/>
                          <a:pt x="517" y="18556"/>
                        </a:cubicBezTo>
                        <a:cubicBezTo>
                          <a:pt x="487" y="15212"/>
                          <a:pt x="487" y="11899"/>
                          <a:pt x="487" y="8556"/>
                        </a:cubicBezTo>
                        <a:cubicBezTo>
                          <a:pt x="456" y="5881"/>
                          <a:pt x="456" y="3206"/>
                          <a:pt x="426" y="531"/>
                        </a:cubicBezTo>
                        <a:lnTo>
                          <a:pt x="7204" y="470"/>
                        </a:lnTo>
                        <a:lnTo>
                          <a:pt x="14226" y="470"/>
                        </a:lnTo>
                        <a:cubicBezTo>
                          <a:pt x="16961" y="470"/>
                          <a:pt x="19697" y="410"/>
                          <a:pt x="22432" y="410"/>
                        </a:cubicBezTo>
                        <a:lnTo>
                          <a:pt x="37448" y="318"/>
                        </a:lnTo>
                        <a:lnTo>
                          <a:pt x="44956" y="258"/>
                        </a:lnTo>
                        <a:cubicBezTo>
                          <a:pt x="45381" y="227"/>
                          <a:pt x="45807" y="197"/>
                          <a:pt x="46232" y="166"/>
                        </a:cubicBezTo>
                        <a:cubicBezTo>
                          <a:pt x="46293" y="166"/>
                          <a:pt x="46384" y="136"/>
                          <a:pt x="46384" y="136"/>
                        </a:cubicBezTo>
                        <a:cubicBezTo>
                          <a:pt x="46293" y="75"/>
                          <a:pt x="46202" y="75"/>
                          <a:pt x="46111" y="75"/>
                        </a:cubicBezTo>
                        <a:cubicBezTo>
                          <a:pt x="45533" y="45"/>
                          <a:pt x="44956" y="45"/>
                          <a:pt x="44348" y="45"/>
                        </a:cubicBezTo>
                        <a:lnTo>
                          <a:pt x="38633" y="45"/>
                        </a:lnTo>
                        <a:lnTo>
                          <a:pt x="21794" y="14"/>
                        </a:lnTo>
                        <a:cubicBezTo>
                          <a:pt x="19727" y="14"/>
                          <a:pt x="17647" y="1"/>
                          <a:pt x="15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52;p26">
                    <a:extLst>
                      <a:ext uri="{FF2B5EF4-FFF2-40B4-BE49-F238E27FC236}">
                        <a16:creationId xmlns:a16="http://schemas.microsoft.com/office/drawing/2014/main" id="{7D4BE7E7-5D43-D341-B48F-78C19EF1E8E2}"/>
                      </a:ext>
                    </a:extLst>
                  </p:cNvPr>
                  <p:cNvSpPr/>
                  <p:nvPr/>
                </p:nvSpPr>
                <p:spPr>
                  <a:xfrm>
                    <a:off x="2463325" y="1217325"/>
                    <a:ext cx="1446813" cy="244459"/>
                  </a:xfrm>
                  <a:custGeom>
                    <a:avLst/>
                    <a:gdLst/>
                    <a:ahLst/>
                    <a:cxnLst/>
                    <a:rect l="l" t="t" r="r" b="b"/>
                    <a:pathLst>
                      <a:path w="46963" h="10153" extrusionOk="0">
                        <a:moveTo>
                          <a:pt x="41370" y="0"/>
                        </a:moveTo>
                        <a:lnTo>
                          <a:pt x="37357" y="61"/>
                        </a:lnTo>
                        <a:lnTo>
                          <a:pt x="25564" y="30"/>
                        </a:lnTo>
                        <a:cubicBezTo>
                          <a:pt x="24125" y="30"/>
                          <a:pt x="22673" y="17"/>
                          <a:pt x="21225" y="17"/>
                        </a:cubicBezTo>
                        <a:cubicBezTo>
                          <a:pt x="20501" y="17"/>
                          <a:pt x="19778" y="20"/>
                          <a:pt x="19059" y="30"/>
                        </a:cubicBezTo>
                        <a:cubicBezTo>
                          <a:pt x="14469" y="91"/>
                          <a:pt x="9910" y="91"/>
                          <a:pt x="5320" y="91"/>
                        </a:cubicBezTo>
                        <a:lnTo>
                          <a:pt x="4317" y="91"/>
                        </a:lnTo>
                        <a:cubicBezTo>
                          <a:pt x="4219" y="83"/>
                          <a:pt x="4124" y="79"/>
                          <a:pt x="4029" y="79"/>
                        </a:cubicBezTo>
                        <a:cubicBezTo>
                          <a:pt x="3771" y="79"/>
                          <a:pt x="3520" y="107"/>
                          <a:pt x="3253" y="152"/>
                        </a:cubicBezTo>
                        <a:cubicBezTo>
                          <a:pt x="1521" y="426"/>
                          <a:pt x="183" y="1854"/>
                          <a:pt x="31" y="3617"/>
                        </a:cubicBezTo>
                        <a:cubicBezTo>
                          <a:pt x="1" y="4043"/>
                          <a:pt x="31" y="4438"/>
                          <a:pt x="31" y="4833"/>
                        </a:cubicBezTo>
                        <a:lnTo>
                          <a:pt x="31" y="10091"/>
                        </a:lnTo>
                        <a:lnTo>
                          <a:pt x="33193" y="10091"/>
                        </a:lnTo>
                        <a:cubicBezTo>
                          <a:pt x="34395" y="10074"/>
                          <a:pt x="35597" y="10066"/>
                          <a:pt x="36798" y="10066"/>
                        </a:cubicBezTo>
                        <a:cubicBezTo>
                          <a:pt x="39698" y="10066"/>
                          <a:pt x="42593" y="10109"/>
                          <a:pt x="45473" y="10152"/>
                        </a:cubicBezTo>
                        <a:lnTo>
                          <a:pt x="46750" y="10152"/>
                        </a:lnTo>
                        <a:lnTo>
                          <a:pt x="46750" y="9514"/>
                        </a:lnTo>
                        <a:lnTo>
                          <a:pt x="46750" y="9028"/>
                        </a:lnTo>
                        <a:cubicBezTo>
                          <a:pt x="46780" y="8754"/>
                          <a:pt x="46780" y="8511"/>
                          <a:pt x="46780" y="8268"/>
                        </a:cubicBezTo>
                        <a:cubicBezTo>
                          <a:pt x="46902" y="6839"/>
                          <a:pt x="46962" y="5441"/>
                          <a:pt x="46962" y="4012"/>
                        </a:cubicBezTo>
                        <a:cubicBezTo>
                          <a:pt x="46962" y="3192"/>
                          <a:pt x="46719" y="2401"/>
                          <a:pt x="46263" y="1733"/>
                        </a:cubicBezTo>
                        <a:cubicBezTo>
                          <a:pt x="45777" y="1064"/>
                          <a:pt x="45139" y="547"/>
                          <a:pt x="44379" y="274"/>
                        </a:cubicBezTo>
                        <a:cubicBezTo>
                          <a:pt x="44318" y="243"/>
                          <a:pt x="44196" y="213"/>
                          <a:pt x="44136" y="182"/>
                        </a:cubicBezTo>
                        <a:cubicBezTo>
                          <a:pt x="43816" y="81"/>
                          <a:pt x="43518" y="42"/>
                          <a:pt x="43283" y="42"/>
                        </a:cubicBezTo>
                        <a:cubicBezTo>
                          <a:pt x="43026" y="42"/>
                          <a:pt x="42846" y="88"/>
                          <a:pt x="42798" y="152"/>
                        </a:cubicBezTo>
                        <a:cubicBezTo>
                          <a:pt x="42737" y="213"/>
                          <a:pt x="42768" y="274"/>
                          <a:pt x="42889" y="304"/>
                        </a:cubicBezTo>
                        <a:cubicBezTo>
                          <a:pt x="43041" y="395"/>
                          <a:pt x="43224" y="456"/>
                          <a:pt x="43406" y="486"/>
                        </a:cubicBezTo>
                        <a:cubicBezTo>
                          <a:pt x="44075" y="699"/>
                          <a:pt x="44683" y="1094"/>
                          <a:pt x="45139" y="1641"/>
                        </a:cubicBezTo>
                        <a:cubicBezTo>
                          <a:pt x="45534" y="2067"/>
                          <a:pt x="45777" y="2584"/>
                          <a:pt x="45898" y="3161"/>
                        </a:cubicBezTo>
                        <a:cubicBezTo>
                          <a:pt x="45959" y="3435"/>
                          <a:pt x="45990" y="3708"/>
                          <a:pt x="45990" y="4012"/>
                        </a:cubicBezTo>
                        <a:cubicBezTo>
                          <a:pt x="45959" y="4316"/>
                          <a:pt x="45959" y="4651"/>
                          <a:pt x="45959" y="4985"/>
                        </a:cubicBezTo>
                        <a:cubicBezTo>
                          <a:pt x="45929" y="6322"/>
                          <a:pt x="45898" y="7721"/>
                          <a:pt x="45898" y="9240"/>
                        </a:cubicBezTo>
                        <a:lnTo>
                          <a:pt x="45898" y="9301"/>
                        </a:lnTo>
                        <a:lnTo>
                          <a:pt x="43224" y="9271"/>
                        </a:lnTo>
                        <a:lnTo>
                          <a:pt x="39728" y="9271"/>
                        </a:lnTo>
                        <a:cubicBezTo>
                          <a:pt x="37138" y="9325"/>
                          <a:pt x="34527" y="9336"/>
                          <a:pt x="31913" y="9336"/>
                        </a:cubicBezTo>
                        <a:cubicBezTo>
                          <a:pt x="30171" y="9336"/>
                          <a:pt x="28427" y="9331"/>
                          <a:pt x="26688" y="9331"/>
                        </a:cubicBezTo>
                        <a:lnTo>
                          <a:pt x="22190" y="9331"/>
                        </a:lnTo>
                        <a:lnTo>
                          <a:pt x="8390" y="9392"/>
                        </a:lnTo>
                        <a:lnTo>
                          <a:pt x="609" y="9483"/>
                        </a:lnTo>
                        <a:lnTo>
                          <a:pt x="548" y="4407"/>
                        </a:lnTo>
                        <a:lnTo>
                          <a:pt x="548" y="3982"/>
                        </a:lnTo>
                        <a:cubicBezTo>
                          <a:pt x="578" y="3830"/>
                          <a:pt x="578" y="3708"/>
                          <a:pt x="578" y="3587"/>
                        </a:cubicBezTo>
                        <a:cubicBezTo>
                          <a:pt x="609" y="3313"/>
                          <a:pt x="670" y="3040"/>
                          <a:pt x="761" y="2796"/>
                        </a:cubicBezTo>
                        <a:cubicBezTo>
                          <a:pt x="943" y="2280"/>
                          <a:pt x="1247" y="1824"/>
                          <a:pt x="1642" y="1459"/>
                        </a:cubicBezTo>
                        <a:cubicBezTo>
                          <a:pt x="2068" y="1094"/>
                          <a:pt x="2554" y="821"/>
                          <a:pt x="3071" y="699"/>
                        </a:cubicBezTo>
                        <a:cubicBezTo>
                          <a:pt x="3345" y="608"/>
                          <a:pt x="3618" y="578"/>
                          <a:pt x="3892" y="578"/>
                        </a:cubicBezTo>
                        <a:lnTo>
                          <a:pt x="4773" y="578"/>
                        </a:lnTo>
                        <a:cubicBezTo>
                          <a:pt x="9374" y="550"/>
                          <a:pt x="13951" y="451"/>
                          <a:pt x="18568" y="451"/>
                        </a:cubicBezTo>
                        <a:cubicBezTo>
                          <a:pt x="19136" y="451"/>
                          <a:pt x="19705" y="453"/>
                          <a:pt x="20275" y="456"/>
                        </a:cubicBezTo>
                        <a:cubicBezTo>
                          <a:pt x="22190" y="456"/>
                          <a:pt x="24105" y="395"/>
                          <a:pt x="26020" y="395"/>
                        </a:cubicBezTo>
                        <a:lnTo>
                          <a:pt x="36537" y="304"/>
                        </a:lnTo>
                        <a:lnTo>
                          <a:pt x="41795" y="213"/>
                        </a:lnTo>
                        <a:cubicBezTo>
                          <a:pt x="42099" y="213"/>
                          <a:pt x="42403" y="182"/>
                          <a:pt x="42677" y="152"/>
                        </a:cubicBezTo>
                        <a:cubicBezTo>
                          <a:pt x="42737" y="122"/>
                          <a:pt x="42798" y="91"/>
                          <a:pt x="42798" y="91"/>
                        </a:cubicBezTo>
                        <a:cubicBezTo>
                          <a:pt x="42737" y="61"/>
                          <a:pt x="42677" y="30"/>
                          <a:pt x="42585" y="30"/>
                        </a:cubicBezTo>
                        <a:cubicBezTo>
                          <a:pt x="42190" y="0"/>
                          <a:pt x="41765" y="0"/>
                          <a:pt x="4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 name="Google Shape;1053;p26">
                <a:extLst>
                  <a:ext uri="{FF2B5EF4-FFF2-40B4-BE49-F238E27FC236}">
                    <a16:creationId xmlns:a16="http://schemas.microsoft.com/office/drawing/2014/main" id="{CE5BD190-3F24-4A41-A85F-12301B127B71}"/>
                  </a:ext>
                </a:extLst>
              </p:cNvPr>
              <p:cNvSpPr/>
              <p:nvPr/>
            </p:nvSpPr>
            <p:spPr>
              <a:xfrm>
                <a:off x="7403897" y="2885202"/>
                <a:ext cx="417913" cy="417913"/>
              </a:xfrm>
              <a:custGeom>
                <a:avLst/>
                <a:gdLst/>
                <a:ahLst/>
                <a:cxnLst/>
                <a:rect l="l" t="t" r="r" b="b"/>
                <a:pathLst>
                  <a:path w="17357" h="17357" extrusionOk="0">
                    <a:moveTo>
                      <a:pt x="8694" y="1"/>
                    </a:moveTo>
                    <a:cubicBezTo>
                      <a:pt x="3892" y="1"/>
                      <a:pt x="1" y="3891"/>
                      <a:pt x="1" y="8664"/>
                    </a:cubicBezTo>
                    <a:cubicBezTo>
                      <a:pt x="1" y="13466"/>
                      <a:pt x="3892" y="17357"/>
                      <a:pt x="8694" y="17357"/>
                    </a:cubicBezTo>
                    <a:cubicBezTo>
                      <a:pt x="13466" y="17357"/>
                      <a:pt x="17357" y="13466"/>
                      <a:pt x="17357" y="8664"/>
                    </a:cubicBezTo>
                    <a:cubicBezTo>
                      <a:pt x="17357" y="3891"/>
                      <a:pt x="13466" y="1"/>
                      <a:pt x="869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54;p26">
                <a:extLst>
                  <a:ext uri="{FF2B5EF4-FFF2-40B4-BE49-F238E27FC236}">
                    <a16:creationId xmlns:a16="http://schemas.microsoft.com/office/drawing/2014/main" id="{F267F91B-8E2A-464E-9A93-DC33BD774421}"/>
                  </a:ext>
                </a:extLst>
              </p:cNvPr>
              <p:cNvSpPr/>
              <p:nvPr/>
            </p:nvSpPr>
            <p:spPr>
              <a:xfrm>
                <a:off x="7469773" y="2830330"/>
                <a:ext cx="417191" cy="417913"/>
              </a:xfrm>
              <a:custGeom>
                <a:avLst/>
                <a:gdLst/>
                <a:ahLst/>
                <a:cxnLst/>
                <a:rect l="l" t="t" r="r" b="b"/>
                <a:pathLst>
                  <a:path w="17327" h="17357" extrusionOk="0">
                    <a:moveTo>
                      <a:pt x="8663" y="0"/>
                    </a:moveTo>
                    <a:cubicBezTo>
                      <a:pt x="3861" y="0"/>
                      <a:pt x="1" y="3891"/>
                      <a:pt x="1" y="8663"/>
                    </a:cubicBezTo>
                    <a:cubicBezTo>
                      <a:pt x="1" y="13465"/>
                      <a:pt x="3861" y="17356"/>
                      <a:pt x="8663" y="17356"/>
                    </a:cubicBezTo>
                    <a:cubicBezTo>
                      <a:pt x="13466" y="17356"/>
                      <a:pt x="17326" y="13465"/>
                      <a:pt x="17326" y="8663"/>
                    </a:cubicBezTo>
                    <a:cubicBezTo>
                      <a:pt x="17326" y="3891"/>
                      <a:pt x="13466" y="0"/>
                      <a:pt x="8663" y="0"/>
                    </a:cubicBezTo>
                    <a:close/>
                  </a:path>
                </a:pathLst>
              </a:custGeom>
              <a:solidFill>
                <a:srgbClr val="267397"/>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69" name="Google Shape;1055;p26">
                <a:extLst>
                  <a:ext uri="{FF2B5EF4-FFF2-40B4-BE49-F238E27FC236}">
                    <a16:creationId xmlns:a16="http://schemas.microsoft.com/office/drawing/2014/main" id="{D6F88435-4F13-2E4F-A5B2-AD7EBF868560}"/>
                  </a:ext>
                </a:extLst>
              </p:cNvPr>
              <p:cNvSpPr/>
              <p:nvPr/>
            </p:nvSpPr>
            <p:spPr>
              <a:xfrm>
                <a:off x="7667377" y="3242753"/>
                <a:ext cx="21236" cy="422175"/>
              </a:xfrm>
              <a:custGeom>
                <a:avLst/>
                <a:gdLst/>
                <a:ahLst/>
                <a:cxnLst/>
                <a:rect l="l" t="t" r="r" b="b"/>
                <a:pathLst>
                  <a:path w="882" h="17534" extrusionOk="0">
                    <a:moveTo>
                      <a:pt x="326" y="1"/>
                    </a:moveTo>
                    <a:cubicBezTo>
                      <a:pt x="321" y="1"/>
                      <a:pt x="315" y="4"/>
                      <a:pt x="304" y="14"/>
                    </a:cubicBezTo>
                    <a:cubicBezTo>
                      <a:pt x="274" y="14"/>
                      <a:pt x="244" y="45"/>
                      <a:pt x="244" y="45"/>
                    </a:cubicBezTo>
                    <a:cubicBezTo>
                      <a:pt x="244" y="105"/>
                      <a:pt x="244" y="166"/>
                      <a:pt x="244" y="227"/>
                    </a:cubicBezTo>
                    <a:lnTo>
                      <a:pt x="244" y="896"/>
                    </a:lnTo>
                    <a:lnTo>
                      <a:pt x="244" y="2780"/>
                    </a:lnTo>
                    <a:lnTo>
                      <a:pt x="244" y="3844"/>
                    </a:lnTo>
                    <a:cubicBezTo>
                      <a:pt x="274" y="4604"/>
                      <a:pt x="274" y="5303"/>
                      <a:pt x="274" y="6063"/>
                    </a:cubicBezTo>
                    <a:lnTo>
                      <a:pt x="274" y="6397"/>
                    </a:lnTo>
                    <a:lnTo>
                      <a:pt x="274" y="7948"/>
                    </a:lnTo>
                    <a:lnTo>
                      <a:pt x="274" y="10258"/>
                    </a:lnTo>
                    <a:lnTo>
                      <a:pt x="274" y="12385"/>
                    </a:lnTo>
                    <a:lnTo>
                      <a:pt x="274" y="13510"/>
                    </a:lnTo>
                    <a:cubicBezTo>
                      <a:pt x="304" y="14179"/>
                      <a:pt x="274" y="14847"/>
                      <a:pt x="213" y="15516"/>
                    </a:cubicBezTo>
                    <a:cubicBezTo>
                      <a:pt x="213" y="15638"/>
                      <a:pt x="183" y="15790"/>
                      <a:pt x="152" y="15911"/>
                    </a:cubicBezTo>
                    <a:cubicBezTo>
                      <a:pt x="0" y="16367"/>
                      <a:pt x="0" y="16853"/>
                      <a:pt x="152" y="17279"/>
                    </a:cubicBezTo>
                    <a:lnTo>
                      <a:pt x="152" y="17340"/>
                    </a:lnTo>
                    <a:cubicBezTo>
                      <a:pt x="183" y="17431"/>
                      <a:pt x="213" y="17522"/>
                      <a:pt x="304" y="17522"/>
                    </a:cubicBezTo>
                    <a:cubicBezTo>
                      <a:pt x="327" y="17530"/>
                      <a:pt x="350" y="17534"/>
                      <a:pt x="372" y="17534"/>
                    </a:cubicBezTo>
                    <a:cubicBezTo>
                      <a:pt x="437" y="17534"/>
                      <a:pt x="494" y="17499"/>
                      <a:pt x="517" y="17431"/>
                    </a:cubicBezTo>
                    <a:cubicBezTo>
                      <a:pt x="578" y="17309"/>
                      <a:pt x="639" y="17188"/>
                      <a:pt x="669" y="17036"/>
                    </a:cubicBezTo>
                    <a:cubicBezTo>
                      <a:pt x="791" y="16610"/>
                      <a:pt x="852" y="16185"/>
                      <a:pt x="852" y="15729"/>
                    </a:cubicBezTo>
                    <a:cubicBezTo>
                      <a:pt x="821" y="15394"/>
                      <a:pt x="882" y="14969"/>
                      <a:pt x="882" y="14574"/>
                    </a:cubicBezTo>
                    <a:cubicBezTo>
                      <a:pt x="852" y="13875"/>
                      <a:pt x="852" y="13176"/>
                      <a:pt x="852" y="12446"/>
                    </a:cubicBezTo>
                    <a:lnTo>
                      <a:pt x="852" y="11717"/>
                    </a:lnTo>
                    <a:cubicBezTo>
                      <a:pt x="821" y="10987"/>
                      <a:pt x="821" y="10227"/>
                      <a:pt x="791" y="9498"/>
                    </a:cubicBezTo>
                    <a:cubicBezTo>
                      <a:pt x="760" y="8768"/>
                      <a:pt x="730" y="8039"/>
                      <a:pt x="700" y="7309"/>
                    </a:cubicBezTo>
                    <a:cubicBezTo>
                      <a:pt x="669" y="6914"/>
                      <a:pt x="669" y="6549"/>
                      <a:pt x="669" y="6154"/>
                    </a:cubicBezTo>
                    <a:cubicBezTo>
                      <a:pt x="639" y="5303"/>
                      <a:pt x="548" y="4482"/>
                      <a:pt x="578" y="3631"/>
                    </a:cubicBezTo>
                    <a:cubicBezTo>
                      <a:pt x="578" y="3327"/>
                      <a:pt x="517" y="3023"/>
                      <a:pt x="517" y="2689"/>
                    </a:cubicBezTo>
                    <a:cubicBezTo>
                      <a:pt x="517" y="2142"/>
                      <a:pt x="487" y="1564"/>
                      <a:pt x="456" y="987"/>
                    </a:cubicBezTo>
                    <a:cubicBezTo>
                      <a:pt x="456" y="713"/>
                      <a:pt x="426" y="440"/>
                      <a:pt x="396" y="136"/>
                    </a:cubicBezTo>
                    <a:cubicBezTo>
                      <a:pt x="365" y="105"/>
                      <a:pt x="365" y="45"/>
                      <a:pt x="335" y="14"/>
                    </a:cubicBezTo>
                    <a:cubicBezTo>
                      <a:pt x="335" y="14"/>
                      <a:pt x="335"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56;p26">
                <a:extLst>
                  <a:ext uri="{FF2B5EF4-FFF2-40B4-BE49-F238E27FC236}">
                    <a16:creationId xmlns:a16="http://schemas.microsoft.com/office/drawing/2014/main" id="{2F9AE7D3-FC39-6F4E-A54B-FAFA276B5F2F}"/>
                  </a:ext>
                </a:extLst>
              </p:cNvPr>
              <p:cNvSpPr/>
              <p:nvPr/>
            </p:nvSpPr>
            <p:spPr>
              <a:xfrm>
                <a:off x="7439772" y="2826188"/>
                <a:ext cx="455956" cy="427424"/>
              </a:xfrm>
              <a:custGeom>
                <a:avLst/>
                <a:gdLst/>
                <a:ahLst/>
                <a:cxnLst/>
                <a:rect l="l" t="t" r="r" b="b"/>
                <a:pathLst>
                  <a:path w="18937" h="17752" extrusionOk="0">
                    <a:moveTo>
                      <a:pt x="10019" y="0"/>
                    </a:moveTo>
                    <a:cubicBezTo>
                      <a:pt x="8177" y="0"/>
                      <a:pt x="6368" y="562"/>
                      <a:pt x="4833" y="1601"/>
                    </a:cubicBezTo>
                    <a:cubicBezTo>
                      <a:pt x="4560" y="1813"/>
                      <a:pt x="4286" y="2026"/>
                      <a:pt x="4043" y="2269"/>
                    </a:cubicBezTo>
                    <a:cubicBezTo>
                      <a:pt x="2797" y="3364"/>
                      <a:pt x="1915" y="4762"/>
                      <a:pt x="1429" y="6342"/>
                    </a:cubicBezTo>
                    <a:cubicBezTo>
                      <a:pt x="0" y="11084"/>
                      <a:pt x="2736" y="16069"/>
                      <a:pt x="7508" y="17406"/>
                    </a:cubicBezTo>
                    <a:cubicBezTo>
                      <a:pt x="8302" y="17636"/>
                      <a:pt x="9125" y="17751"/>
                      <a:pt x="9957" y="17751"/>
                    </a:cubicBezTo>
                    <a:cubicBezTo>
                      <a:pt x="10335" y="17751"/>
                      <a:pt x="10715" y="17727"/>
                      <a:pt x="11095" y="17680"/>
                    </a:cubicBezTo>
                    <a:cubicBezTo>
                      <a:pt x="13162" y="17376"/>
                      <a:pt x="15107" y="16373"/>
                      <a:pt x="16566" y="14853"/>
                    </a:cubicBezTo>
                    <a:lnTo>
                      <a:pt x="16809" y="14610"/>
                    </a:lnTo>
                    <a:lnTo>
                      <a:pt x="16992" y="14367"/>
                    </a:lnTo>
                    <a:cubicBezTo>
                      <a:pt x="17144" y="14185"/>
                      <a:pt x="17296" y="14033"/>
                      <a:pt x="17417" y="13881"/>
                    </a:cubicBezTo>
                    <a:cubicBezTo>
                      <a:pt x="18420" y="12726"/>
                      <a:pt x="18937" y="11236"/>
                      <a:pt x="18876" y="9716"/>
                    </a:cubicBezTo>
                    <a:lnTo>
                      <a:pt x="18876" y="9564"/>
                    </a:lnTo>
                    <a:cubicBezTo>
                      <a:pt x="18876" y="9260"/>
                      <a:pt x="18815" y="8987"/>
                      <a:pt x="18694" y="8926"/>
                    </a:cubicBezTo>
                    <a:cubicBezTo>
                      <a:pt x="18678" y="8916"/>
                      <a:pt x="18662" y="8911"/>
                      <a:pt x="18645" y="8911"/>
                    </a:cubicBezTo>
                    <a:cubicBezTo>
                      <a:pt x="18563" y="8911"/>
                      <a:pt x="18471" y="9033"/>
                      <a:pt x="18420" y="9260"/>
                    </a:cubicBezTo>
                    <a:cubicBezTo>
                      <a:pt x="18359" y="9412"/>
                      <a:pt x="18329" y="9595"/>
                      <a:pt x="18268" y="9777"/>
                    </a:cubicBezTo>
                    <a:cubicBezTo>
                      <a:pt x="18207" y="9960"/>
                      <a:pt x="18147" y="10142"/>
                      <a:pt x="18086" y="10324"/>
                    </a:cubicBezTo>
                    <a:cubicBezTo>
                      <a:pt x="17721" y="11540"/>
                      <a:pt x="17174" y="12695"/>
                      <a:pt x="16414" y="13729"/>
                    </a:cubicBezTo>
                    <a:cubicBezTo>
                      <a:pt x="15685" y="14610"/>
                      <a:pt x="14833" y="15370"/>
                      <a:pt x="13861" y="15947"/>
                    </a:cubicBezTo>
                    <a:cubicBezTo>
                      <a:pt x="12642" y="16650"/>
                      <a:pt x="11269" y="17015"/>
                      <a:pt x="9885" y="17015"/>
                    </a:cubicBezTo>
                    <a:cubicBezTo>
                      <a:pt x="9232" y="17015"/>
                      <a:pt x="8577" y="16934"/>
                      <a:pt x="7934" y="16768"/>
                    </a:cubicBezTo>
                    <a:cubicBezTo>
                      <a:pt x="2614" y="15492"/>
                      <a:pt x="0" y="9473"/>
                      <a:pt x="2675" y="4731"/>
                    </a:cubicBezTo>
                    <a:cubicBezTo>
                      <a:pt x="3253" y="3728"/>
                      <a:pt x="4013" y="2877"/>
                      <a:pt x="4924" y="2178"/>
                    </a:cubicBezTo>
                    <a:cubicBezTo>
                      <a:pt x="5897" y="1388"/>
                      <a:pt x="7083" y="871"/>
                      <a:pt x="8298" y="598"/>
                    </a:cubicBezTo>
                    <a:cubicBezTo>
                      <a:pt x="8873" y="475"/>
                      <a:pt x="9454" y="413"/>
                      <a:pt x="10029" y="413"/>
                    </a:cubicBezTo>
                    <a:cubicBezTo>
                      <a:pt x="10733" y="413"/>
                      <a:pt x="11429" y="505"/>
                      <a:pt x="12098" y="689"/>
                    </a:cubicBezTo>
                    <a:cubicBezTo>
                      <a:pt x="13040" y="932"/>
                      <a:pt x="13891" y="1327"/>
                      <a:pt x="14712" y="1844"/>
                    </a:cubicBezTo>
                    <a:cubicBezTo>
                      <a:pt x="16931" y="3333"/>
                      <a:pt x="18359" y="5735"/>
                      <a:pt x="18633" y="8379"/>
                    </a:cubicBezTo>
                    <a:cubicBezTo>
                      <a:pt x="18633" y="8531"/>
                      <a:pt x="18663" y="8683"/>
                      <a:pt x="18724" y="8835"/>
                    </a:cubicBezTo>
                    <a:cubicBezTo>
                      <a:pt x="18724" y="8865"/>
                      <a:pt x="18755" y="8896"/>
                      <a:pt x="18755" y="8896"/>
                    </a:cubicBezTo>
                    <a:cubicBezTo>
                      <a:pt x="18785" y="8865"/>
                      <a:pt x="18815" y="8835"/>
                      <a:pt x="18815" y="8804"/>
                    </a:cubicBezTo>
                    <a:lnTo>
                      <a:pt x="18815" y="8166"/>
                    </a:lnTo>
                    <a:cubicBezTo>
                      <a:pt x="18815" y="7801"/>
                      <a:pt x="18755" y="7467"/>
                      <a:pt x="18663" y="7133"/>
                    </a:cubicBezTo>
                    <a:cubicBezTo>
                      <a:pt x="18572" y="6798"/>
                      <a:pt x="18511" y="6464"/>
                      <a:pt x="18390" y="6130"/>
                    </a:cubicBezTo>
                    <a:cubicBezTo>
                      <a:pt x="17751" y="4184"/>
                      <a:pt x="16475" y="2482"/>
                      <a:pt x="14742" y="1358"/>
                    </a:cubicBezTo>
                    <a:cubicBezTo>
                      <a:pt x="13800" y="750"/>
                      <a:pt x="12736" y="324"/>
                      <a:pt x="11612" y="142"/>
                    </a:cubicBezTo>
                    <a:cubicBezTo>
                      <a:pt x="11082" y="47"/>
                      <a:pt x="10549" y="0"/>
                      <a:pt x="10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1057;p26">
                <a:extLst>
                  <a:ext uri="{FF2B5EF4-FFF2-40B4-BE49-F238E27FC236}">
                    <a16:creationId xmlns:a16="http://schemas.microsoft.com/office/drawing/2014/main" id="{B9BEC261-EEF3-BF40-8405-1A72DD35DE0B}"/>
                  </a:ext>
                </a:extLst>
              </p:cNvPr>
              <p:cNvGrpSpPr/>
              <p:nvPr/>
            </p:nvGrpSpPr>
            <p:grpSpPr>
              <a:xfrm>
                <a:off x="7699039" y="2905692"/>
                <a:ext cx="113261" cy="112731"/>
                <a:chOff x="7699039" y="2905692"/>
                <a:chExt cx="113261" cy="112731"/>
              </a:xfrm>
            </p:grpSpPr>
            <p:sp>
              <p:nvSpPr>
                <p:cNvPr id="76" name="Google Shape;1060;p26">
                  <a:extLst>
                    <a:ext uri="{FF2B5EF4-FFF2-40B4-BE49-F238E27FC236}">
                      <a16:creationId xmlns:a16="http://schemas.microsoft.com/office/drawing/2014/main" id="{2E5AE61F-062A-F74F-8766-25176E6C9803}"/>
                    </a:ext>
                  </a:extLst>
                </p:cNvPr>
                <p:cNvSpPr/>
                <p:nvPr/>
              </p:nvSpPr>
              <p:spPr>
                <a:xfrm>
                  <a:off x="7699039" y="2905692"/>
                  <a:ext cx="37898" cy="32047"/>
                </a:xfrm>
                <a:custGeom>
                  <a:avLst/>
                  <a:gdLst/>
                  <a:ahLst/>
                  <a:cxnLst/>
                  <a:rect l="l" t="t" r="r" b="b"/>
                  <a:pathLst>
                    <a:path w="1574" h="1331" extrusionOk="0">
                      <a:moveTo>
                        <a:pt x="1543" y="1"/>
                      </a:moveTo>
                      <a:cubicBezTo>
                        <a:pt x="1543" y="1"/>
                        <a:pt x="1512" y="31"/>
                        <a:pt x="1512" y="31"/>
                      </a:cubicBezTo>
                      <a:lnTo>
                        <a:pt x="1299" y="153"/>
                      </a:lnTo>
                      <a:cubicBezTo>
                        <a:pt x="1269" y="153"/>
                        <a:pt x="1239" y="183"/>
                        <a:pt x="1208" y="214"/>
                      </a:cubicBezTo>
                      <a:cubicBezTo>
                        <a:pt x="1178" y="274"/>
                        <a:pt x="1117" y="335"/>
                        <a:pt x="1026" y="366"/>
                      </a:cubicBezTo>
                      <a:lnTo>
                        <a:pt x="996" y="396"/>
                      </a:lnTo>
                      <a:lnTo>
                        <a:pt x="874" y="518"/>
                      </a:lnTo>
                      <a:lnTo>
                        <a:pt x="661" y="639"/>
                      </a:lnTo>
                      <a:lnTo>
                        <a:pt x="479" y="791"/>
                      </a:lnTo>
                      <a:cubicBezTo>
                        <a:pt x="448" y="822"/>
                        <a:pt x="418" y="852"/>
                        <a:pt x="388" y="882"/>
                      </a:cubicBezTo>
                      <a:cubicBezTo>
                        <a:pt x="327" y="913"/>
                        <a:pt x="266" y="974"/>
                        <a:pt x="175" y="974"/>
                      </a:cubicBezTo>
                      <a:lnTo>
                        <a:pt x="114" y="974"/>
                      </a:lnTo>
                      <a:cubicBezTo>
                        <a:pt x="89" y="957"/>
                        <a:pt x="68" y="949"/>
                        <a:pt x="52" y="949"/>
                      </a:cubicBezTo>
                      <a:cubicBezTo>
                        <a:pt x="11" y="949"/>
                        <a:pt x="1" y="999"/>
                        <a:pt x="23" y="1065"/>
                      </a:cubicBezTo>
                      <a:cubicBezTo>
                        <a:pt x="23" y="1095"/>
                        <a:pt x="23" y="1095"/>
                        <a:pt x="53" y="1156"/>
                      </a:cubicBezTo>
                      <a:cubicBezTo>
                        <a:pt x="84" y="1186"/>
                        <a:pt x="114" y="1217"/>
                        <a:pt x="144" y="1247"/>
                      </a:cubicBezTo>
                      <a:cubicBezTo>
                        <a:pt x="175" y="1277"/>
                        <a:pt x="205" y="1308"/>
                        <a:pt x="236" y="1308"/>
                      </a:cubicBezTo>
                      <a:cubicBezTo>
                        <a:pt x="266" y="1323"/>
                        <a:pt x="304" y="1331"/>
                        <a:pt x="338" y="1331"/>
                      </a:cubicBezTo>
                      <a:cubicBezTo>
                        <a:pt x="372" y="1331"/>
                        <a:pt x="403" y="1323"/>
                        <a:pt x="418" y="1308"/>
                      </a:cubicBezTo>
                      <a:cubicBezTo>
                        <a:pt x="448" y="1277"/>
                        <a:pt x="509" y="1277"/>
                        <a:pt x="509" y="1247"/>
                      </a:cubicBezTo>
                      <a:cubicBezTo>
                        <a:pt x="540" y="1186"/>
                        <a:pt x="600" y="1125"/>
                        <a:pt x="661" y="1095"/>
                      </a:cubicBezTo>
                      <a:lnTo>
                        <a:pt x="722" y="1034"/>
                      </a:lnTo>
                      <a:cubicBezTo>
                        <a:pt x="783" y="974"/>
                        <a:pt x="844" y="913"/>
                        <a:pt x="904" y="852"/>
                      </a:cubicBezTo>
                      <a:cubicBezTo>
                        <a:pt x="935" y="822"/>
                        <a:pt x="996" y="730"/>
                        <a:pt x="1056" y="670"/>
                      </a:cubicBezTo>
                      <a:cubicBezTo>
                        <a:pt x="1087" y="639"/>
                        <a:pt x="1117" y="609"/>
                        <a:pt x="1147" y="578"/>
                      </a:cubicBezTo>
                      <a:cubicBezTo>
                        <a:pt x="1208" y="518"/>
                        <a:pt x="1299" y="396"/>
                        <a:pt x="1330" y="396"/>
                      </a:cubicBezTo>
                      <a:cubicBezTo>
                        <a:pt x="1360" y="366"/>
                        <a:pt x="1391" y="335"/>
                        <a:pt x="1391" y="305"/>
                      </a:cubicBezTo>
                      <a:lnTo>
                        <a:pt x="1543" y="153"/>
                      </a:lnTo>
                      <a:cubicBezTo>
                        <a:pt x="1543" y="122"/>
                        <a:pt x="1573" y="122"/>
                        <a:pt x="1573" y="92"/>
                      </a:cubicBezTo>
                      <a:lnTo>
                        <a:pt x="1573" y="31"/>
                      </a:lnTo>
                      <a:lnTo>
                        <a:pt x="15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61;p26">
                  <a:extLst>
                    <a:ext uri="{FF2B5EF4-FFF2-40B4-BE49-F238E27FC236}">
                      <a16:creationId xmlns:a16="http://schemas.microsoft.com/office/drawing/2014/main" id="{55045142-782F-E04C-8267-5F7BD53FD6BD}"/>
                    </a:ext>
                  </a:extLst>
                </p:cNvPr>
                <p:cNvSpPr/>
                <p:nvPr/>
              </p:nvSpPr>
              <p:spPr>
                <a:xfrm>
                  <a:off x="7699569" y="2913204"/>
                  <a:ext cx="54921" cy="48877"/>
                </a:xfrm>
                <a:custGeom>
                  <a:avLst/>
                  <a:gdLst/>
                  <a:ahLst/>
                  <a:cxnLst/>
                  <a:rect l="l" t="t" r="r" b="b"/>
                  <a:pathLst>
                    <a:path w="2281" h="2030" extrusionOk="0">
                      <a:moveTo>
                        <a:pt x="2235" y="0"/>
                      </a:moveTo>
                      <a:cubicBezTo>
                        <a:pt x="2227" y="0"/>
                        <a:pt x="2220" y="8"/>
                        <a:pt x="2220" y="23"/>
                      </a:cubicBezTo>
                      <a:cubicBezTo>
                        <a:pt x="2189" y="23"/>
                        <a:pt x="2159" y="54"/>
                        <a:pt x="2129" y="84"/>
                      </a:cubicBezTo>
                      <a:lnTo>
                        <a:pt x="1885" y="297"/>
                      </a:lnTo>
                      <a:cubicBezTo>
                        <a:pt x="1825" y="327"/>
                        <a:pt x="1794" y="358"/>
                        <a:pt x="1733" y="388"/>
                      </a:cubicBezTo>
                      <a:cubicBezTo>
                        <a:pt x="1673" y="510"/>
                        <a:pt x="1581" y="601"/>
                        <a:pt x="1490" y="662"/>
                      </a:cubicBezTo>
                      <a:cubicBezTo>
                        <a:pt x="1460" y="662"/>
                        <a:pt x="1460" y="692"/>
                        <a:pt x="1429" y="692"/>
                      </a:cubicBezTo>
                      <a:lnTo>
                        <a:pt x="1247" y="874"/>
                      </a:lnTo>
                      <a:lnTo>
                        <a:pt x="943" y="1117"/>
                      </a:lnTo>
                      <a:lnTo>
                        <a:pt x="670" y="1330"/>
                      </a:lnTo>
                      <a:cubicBezTo>
                        <a:pt x="609" y="1361"/>
                        <a:pt x="578" y="1421"/>
                        <a:pt x="518" y="1452"/>
                      </a:cubicBezTo>
                      <a:cubicBezTo>
                        <a:pt x="457" y="1543"/>
                        <a:pt x="366" y="1604"/>
                        <a:pt x="244" y="1634"/>
                      </a:cubicBezTo>
                      <a:lnTo>
                        <a:pt x="183" y="1634"/>
                      </a:lnTo>
                      <a:cubicBezTo>
                        <a:pt x="157" y="1629"/>
                        <a:pt x="135" y="1626"/>
                        <a:pt x="115" y="1626"/>
                      </a:cubicBezTo>
                      <a:cubicBezTo>
                        <a:pt x="22" y="1626"/>
                        <a:pt x="1" y="1685"/>
                        <a:pt x="1" y="1786"/>
                      </a:cubicBezTo>
                      <a:cubicBezTo>
                        <a:pt x="1" y="1817"/>
                        <a:pt x="1" y="1847"/>
                        <a:pt x="31" y="1877"/>
                      </a:cubicBezTo>
                      <a:cubicBezTo>
                        <a:pt x="62" y="1908"/>
                        <a:pt x="92" y="1938"/>
                        <a:pt x="153" y="1969"/>
                      </a:cubicBezTo>
                      <a:cubicBezTo>
                        <a:pt x="183" y="1999"/>
                        <a:pt x="214" y="1999"/>
                        <a:pt x="244" y="2029"/>
                      </a:cubicBezTo>
                      <a:cubicBezTo>
                        <a:pt x="335" y="2029"/>
                        <a:pt x="426" y="1999"/>
                        <a:pt x="487" y="1969"/>
                      </a:cubicBezTo>
                      <a:cubicBezTo>
                        <a:pt x="548" y="1908"/>
                        <a:pt x="609" y="1908"/>
                        <a:pt x="639" y="1877"/>
                      </a:cubicBezTo>
                      <a:cubicBezTo>
                        <a:pt x="700" y="1786"/>
                        <a:pt x="791" y="1695"/>
                        <a:pt x="882" y="1634"/>
                      </a:cubicBezTo>
                      <a:lnTo>
                        <a:pt x="974" y="1543"/>
                      </a:lnTo>
                      <a:cubicBezTo>
                        <a:pt x="1065" y="1452"/>
                        <a:pt x="1156" y="1391"/>
                        <a:pt x="1247" y="1300"/>
                      </a:cubicBezTo>
                      <a:cubicBezTo>
                        <a:pt x="1338" y="1209"/>
                        <a:pt x="1429" y="1057"/>
                        <a:pt x="1490" y="996"/>
                      </a:cubicBezTo>
                      <a:cubicBezTo>
                        <a:pt x="1521" y="935"/>
                        <a:pt x="1521" y="965"/>
                        <a:pt x="1612" y="874"/>
                      </a:cubicBezTo>
                      <a:cubicBezTo>
                        <a:pt x="1703" y="753"/>
                        <a:pt x="1794" y="631"/>
                        <a:pt x="1885" y="540"/>
                      </a:cubicBezTo>
                      <a:cubicBezTo>
                        <a:pt x="1946" y="510"/>
                        <a:pt x="1977" y="479"/>
                        <a:pt x="2007" y="418"/>
                      </a:cubicBezTo>
                      <a:lnTo>
                        <a:pt x="2189" y="206"/>
                      </a:lnTo>
                      <a:cubicBezTo>
                        <a:pt x="2220" y="175"/>
                        <a:pt x="2250" y="114"/>
                        <a:pt x="2281" y="84"/>
                      </a:cubicBezTo>
                      <a:lnTo>
                        <a:pt x="2281" y="54"/>
                      </a:lnTo>
                      <a:lnTo>
                        <a:pt x="2250" y="23"/>
                      </a:lnTo>
                      <a:cubicBezTo>
                        <a:pt x="2250" y="8"/>
                        <a:pt x="2243" y="0"/>
                        <a:pt x="2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63;p26">
                  <a:extLst>
                    <a:ext uri="{FF2B5EF4-FFF2-40B4-BE49-F238E27FC236}">
                      <a16:creationId xmlns:a16="http://schemas.microsoft.com/office/drawing/2014/main" id="{43491824-0149-C641-9691-19976BADA49D}"/>
                    </a:ext>
                  </a:extLst>
                </p:cNvPr>
                <p:cNvSpPr/>
                <p:nvPr/>
              </p:nvSpPr>
              <p:spPr>
                <a:xfrm>
                  <a:off x="7707635" y="2943036"/>
                  <a:ext cx="81984" cy="74664"/>
                </a:xfrm>
                <a:custGeom>
                  <a:avLst/>
                  <a:gdLst/>
                  <a:ahLst/>
                  <a:cxnLst/>
                  <a:rect l="l" t="t" r="r" b="b"/>
                  <a:pathLst>
                    <a:path w="3405" h="3101" extrusionOk="0">
                      <a:moveTo>
                        <a:pt x="3374" y="0"/>
                      </a:moveTo>
                      <a:cubicBezTo>
                        <a:pt x="3344" y="0"/>
                        <a:pt x="3344" y="30"/>
                        <a:pt x="3313" y="30"/>
                      </a:cubicBezTo>
                      <a:cubicBezTo>
                        <a:pt x="3283" y="61"/>
                        <a:pt x="3253" y="91"/>
                        <a:pt x="3192" y="152"/>
                      </a:cubicBezTo>
                      <a:lnTo>
                        <a:pt x="2827" y="456"/>
                      </a:lnTo>
                      <a:cubicBezTo>
                        <a:pt x="2736" y="486"/>
                        <a:pt x="2675" y="547"/>
                        <a:pt x="2614" y="638"/>
                      </a:cubicBezTo>
                      <a:cubicBezTo>
                        <a:pt x="2493" y="760"/>
                        <a:pt x="2341" y="882"/>
                        <a:pt x="2189" y="1003"/>
                      </a:cubicBezTo>
                      <a:cubicBezTo>
                        <a:pt x="2158" y="1033"/>
                        <a:pt x="2158" y="1064"/>
                        <a:pt x="2128" y="1064"/>
                      </a:cubicBezTo>
                      <a:lnTo>
                        <a:pt x="1824" y="1337"/>
                      </a:lnTo>
                      <a:lnTo>
                        <a:pt x="1398" y="1702"/>
                      </a:lnTo>
                      <a:lnTo>
                        <a:pt x="973" y="2097"/>
                      </a:lnTo>
                      <a:cubicBezTo>
                        <a:pt x="912" y="2158"/>
                        <a:pt x="821" y="2219"/>
                        <a:pt x="760" y="2280"/>
                      </a:cubicBezTo>
                      <a:cubicBezTo>
                        <a:pt x="639" y="2401"/>
                        <a:pt x="517" y="2523"/>
                        <a:pt x="365" y="2614"/>
                      </a:cubicBezTo>
                      <a:cubicBezTo>
                        <a:pt x="335" y="2644"/>
                        <a:pt x="304" y="2644"/>
                        <a:pt x="274" y="2644"/>
                      </a:cubicBezTo>
                      <a:cubicBezTo>
                        <a:pt x="122" y="2644"/>
                        <a:pt x="0" y="2766"/>
                        <a:pt x="0" y="2888"/>
                      </a:cubicBezTo>
                      <a:cubicBezTo>
                        <a:pt x="0" y="2918"/>
                        <a:pt x="0" y="2948"/>
                        <a:pt x="31" y="3009"/>
                      </a:cubicBezTo>
                      <a:cubicBezTo>
                        <a:pt x="61" y="3040"/>
                        <a:pt x="91" y="3070"/>
                        <a:pt x="152" y="3100"/>
                      </a:cubicBezTo>
                      <a:lnTo>
                        <a:pt x="274" y="3100"/>
                      </a:lnTo>
                      <a:cubicBezTo>
                        <a:pt x="395" y="3070"/>
                        <a:pt x="517" y="3009"/>
                        <a:pt x="608" y="2948"/>
                      </a:cubicBezTo>
                      <a:cubicBezTo>
                        <a:pt x="669" y="2888"/>
                        <a:pt x="760" y="2827"/>
                        <a:pt x="821" y="2766"/>
                      </a:cubicBezTo>
                      <a:cubicBezTo>
                        <a:pt x="942" y="2614"/>
                        <a:pt x="1064" y="2492"/>
                        <a:pt x="1186" y="2371"/>
                      </a:cubicBezTo>
                      <a:lnTo>
                        <a:pt x="1338" y="2249"/>
                      </a:lnTo>
                      <a:cubicBezTo>
                        <a:pt x="1459" y="2097"/>
                        <a:pt x="1611" y="1976"/>
                        <a:pt x="1733" y="1854"/>
                      </a:cubicBezTo>
                      <a:lnTo>
                        <a:pt x="2128" y="1429"/>
                      </a:lnTo>
                      <a:cubicBezTo>
                        <a:pt x="2189" y="1337"/>
                        <a:pt x="2249" y="1277"/>
                        <a:pt x="2310" y="1216"/>
                      </a:cubicBezTo>
                      <a:cubicBezTo>
                        <a:pt x="2462" y="1033"/>
                        <a:pt x="2614" y="882"/>
                        <a:pt x="2766" y="730"/>
                      </a:cubicBezTo>
                      <a:cubicBezTo>
                        <a:pt x="2827" y="699"/>
                        <a:pt x="2888" y="638"/>
                        <a:pt x="2949" y="578"/>
                      </a:cubicBezTo>
                      <a:lnTo>
                        <a:pt x="3253" y="243"/>
                      </a:lnTo>
                      <a:cubicBezTo>
                        <a:pt x="3313" y="213"/>
                        <a:pt x="3344" y="152"/>
                        <a:pt x="3405" y="91"/>
                      </a:cubicBezTo>
                      <a:lnTo>
                        <a:pt x="3405" y="30"/>
                      </a:lnTo>
                      <a:lnTo>
                        <a:pt x="3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64;p26">
                  <a:extLst>
                    <a:ext uri="{FF2B5EF4-FFF2-40B4-BE49-F238E27FC236}">
                      <a16:creationId xmlns:a16="http://schemas.microsoft.com/office/drawing/2014/main" id="{BFD0D380-7EAC-B945-83D2-D5A8030BDCB6}"/>
                    </a:ext>
                  </a:extLst>
                </p:cNvPr>
                <p:cNvSpPr/>
                <p:nvPr/>
              </p:nvSpPr>
              <p:spPr>
                <a:xfrm>
                  <a:off x="7742764" y="2962058"/>
                  <a:ext cx="59303" cy="56365"/>
                </a:xfrm>
                <a:custGeom>
                  <a:avLst/>
                  <a:gdLst/>
                  <a:ahLst/>
                  <a:cxnLst/>
                  <a:rect l="l" t="t" r="r" b="b"/>
                  <a:pathLst>
                    <a:path w="2463" h="2341" extrusionOk="0">
                      <a:moveTo>
                        <a:pt x="2401" y="0"/>
                      </a:moveTo>
                      <a:cubicBezTo>
                        <a:pt x="2371" y="31"/>
                        <a:pt x="2341" y="61"/>
                        <a:pt x="2310" y="92"/>
                      </a:cubicBezTo>
                      <a:lnTo>
                        <a:pt x="2037" y="335"/>
                      </a:lnTo>
                      <a:cubicBezTo>
                        <a:pt x="2006" y="365"/>
                        <a:pt x="1946" y="426"/>
                        <a:pt x="1915" y="456"/>
                      </a:cubicBezTo>
                      <a:cubicBezTo>
                        <a:pt x="1824" y="578"/>
                        <a:pt x="1733" y="669"/>
                        <a:pt x="1611" y="760"/>
                      </a:cubicBezTo>
                      <a:lnTo>
                        <a:pt x="1581" y="821"/>
                      </a:lnTo>
                      <a:lnTo>
                        <a:pt x="1368" y="1003"/>
                      </a:lnTo>
                      <a:lnTo>
                        <a:pt x="1034" y="1307"/>
                      </a:lnTo>
                      <a:lnTo>
                        <a:pt x="760" y="1550"/>
                      </a:lnTo>
                      <a:cubicBezTo>
                        <a:pt x="699" y="1611"/>
                        <a:pt x="639" y="1642"/>
                        <a:pt x="578" y="1702"/>
                      </a:cubicBezTo>
                      <a:cubicBezTo>
                        <a:pt x="517" y="1794"/>
                        <a:pt x="395" y="1854"/>
                        <a:pt x="274" y="1915"/>
                      </a:cubicBezTo>
                      <a:cubicBezTo>
                        <a:pt x="274" y="1946"/>
                        <a:pt x="243" y="1946"/>
                        <a:pt x="213" y="1946"/>
                      </a:cubicBezTo>
                      <a:cubicBezTo>
                        <a:pt x="188" y="1941"/>
                        <a:pt x="165" y="1938"/>
                        <a:pt x="144" y="1938"/>
                      </a:cubicBezTo>
                      <a:cubicBezTo>
                        <a:pt x="42" y="1938"/>
                        <a:pt x="0" y="2001"/>
                        <a:pt x="0" y="2128"/>
                      </a:cubicBezTo>
                      <a:cubicBezTo>
                        <a:pt x="0" y="2128"/>
                        <a:pt x="0" y="2158"/>
                        <a:pt x="61" y="2219"/>
                      </a:cubicBezTo>
                      <a:cubicBezTo>
                        <a:pt x="91" y="2250"/>
                        <a:pt x="122" y="2280"/>
                        <a:pt x="152" y="2310"/>
                      </a:cubicBezTo>
                      <a:cubicBezTo>
                        <a:pt x="213" y="2310"/>
                        <a:pt x="243" y="2310"/>
                        <a:pt x="274" y="2341"/>
                      </a:cubicBezTo>
                      <a:cubicBezTo>
                        <a:pt x="365" y="2341"/>
                        <a:pt x="456" y="2310"/>
                        <a:pt x="547" y="2250"/>
                      </a:cubicBezTo>
                      <a:cubicBezTo>
                        <a:pt x="578" y="2189"/>
                        <a:pt x="669" y="2189"/>
                        <a:pt x="699" y="2128"/>
                      </a:cubicBezTo>
                      <a:cubicBezTo>
                        <a:pt x="790" y="2006"/>
                        <a:pt x="882" y="1915"/>
                        <a:pt x="973" y="1854"/>
                      </a:cubicBezTo>
                      <a:lnTo>
                        <a:pt x="1064" y="1733"/>
                      </a:lnTo>
                      <a:cubicBezTo>
                        <a:pt x="1155" y="1642"/>
                        <a:pt x="1277" y="1550"/>
                        <a:pt x="1368" y="1459"/>
                      </a:cubicBezTo>
                      <a:cubicBezTo>
                        <a:pt x="1459" y="1338"/>
                        <a:pt x="1550" y="1186"/>
                        <a:pt x="1611" y="1125"/>
                      </a:cubicBezTo>
                      <a:cubicBezTo>
                        <a:pt x="1642" y="1064"/>
                        <a:pt x="1702" y="1034"/>
                        <a:pt x="1763" y="973"/>
                      </a:cubicBezTo>
                      <a:cubicBezTo>
                        <a:pt x="1854" y="821"/>
                        <a:pt x="1946" y="730"/>
                        <a:pt x="2067" y="608"/>
                      </a:cubicBezTo>
                      <a:cubicBezTo>
                        <a:pt x="2098" y="578"/>
                        <a:pt x="2128" y="517"/>
                        <a:pt x="2189" y="456"/>
                      </a:cubicBezTo>
                      <a:lnTo>
                        <a:pt x="2371" y="213"/>
                      </a:lnTo>
                      <a:cubicBezTo>
                        <a:pt x="2401" y="183"/>
                        <a:pt x="2432" y="122"/>
                        <a:pt x="2462" y="92"/>
                      </a:cubicBezTo>
                      <a:cubicBezTo>
                        <a:pt x="2462" y="61"/>
                        <a:pt x="2462" y="61"/>
                        <a:pt x="2462" y="31"/>
                      </a:cubicBezTo>
                      <a:cubicBezTo>
                        <a:pt x="2462" y="0"/>
                        <a:pt x="2432" y="0"/>
                        <a:pt x="24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65;p26">
                  <a:extLst>
                    <a:ext uri="{FF2B5EF4-FFF2-40B4-BE49-F238E27FC236}">
                      <a16:creationId xmlns:a16="http://schemas.microsoft.com/office/drawing/2014/main" id="{A1AF9FAC-CE2E-3A42-BA78-71AB4EDCFB30}"/>
                    </a:ext>
                  </a:extLst>
                </p:cNvPr>
                <p:cNvSpPr/>
                <p:nvPr/>
              </p:nvSpPr>
              <p:spPr>
                <a:xfrm>
                  <a:off x="7775702" y="2986930"/>
                  <a:ext cx="36598" cy="30025"/>
                </a:xfrm>
                <a:custGeom>
                  <a:avLst/>
                  <a:gdLst/>
                  <a:ahLst/>
                  <a:cxnLst/>
                  <a:rect l="l" t="t" r="r" b="b"/>
                  <a:pathLst>
                    <a:path w="1520" h="1247" fill="none" extrusionOk="0">
                      <a:moveTo>
                        <a:pt x="0" y="1247"/>
                      </a:moveTo>
                      <a:cubicBezTo>
                        <a:pt x="486" y="821"/>
                        <a:pt x="1003" y="396"/>
                        <a:pt x="1520" y="1"/>
                      </a:cubicBezTo>
                    </a:path>
                  </a:pathLst>
                </a:custGeom>
                <a:no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1066;p26">
                <a:extLst>
                  <a:ext uri="{FF2B5EF4-FFF2-40B4-BE49-F238E27FC236}">
                    <a16:creationId xmlns:a16="http://schemas.microsoft.com/office/drawing/2014/main" id="{38D053EE-F3FF-1840-A4FA-A972D0F95C23}"/>
                  </a:ext>
                </a:extLst>
              </p:cNvPr>
              <p:cNvSpPr txBox="1"/>
              <p:nvPr/>
            </p:nvSpPr>
            <p:spPr>
              <a:xfrm>
                <a:off x="6976680" y="3786325"/>
                <a:ext cx="1419401" cy="637800"/>
              </a:xfrm>
              <a:prstGeom prst="rect">
                <a:avLst/>
              </a:prstGeom>
              <a:noFill/>
              <a:ln>
                <a:noFill/>
              </a:ln>
            </p:spPr>
            <p:txBody>
              <a:bodyPr spcFirstLastPara="1" wrap="square" lIns="91425" tIns="91425" rIns="91425" bIns="91425" anchor="ctr" anchorCtr="0">
                <a:noAutofit/>
              </a:bodyPr>
              <a:lstStyle/>
              <a:p>
                <a:pPr lvl="0" algn="ctr"/>
                <a:r>
                  <a:rPr lang="ar-SA" sz="1400" dirty="0">
                    <a:latin typeface="Calibri" panose="020F0502020204030204" pitchFamily="34" charset="0"/>
                    <a:cs typeface="Calibri" panose="020F0502020204030204" pitchFamily="34" charset="0"/>
                  </a:rPr>
                  <a:t>يتم التسجيل في السجلات المحاسبية وذلك من اختصاص الإدارة المالية</a:t>
                </a:r>
              </a:p>
            </p:txBody>
          </p:sp>
          <p:sp>
            <p:nvSpPr>
              <p:cNvPr id="73" name="Google Shape;1067;p26">
                <a:extLst>
                  <a:ext uri="{FF2B5EF4-FFF2-40B4-BE49-F238E27FC236}">
                    <a16:creationId xmlns:a16="http://schemas.microsoft.com/office/drawing/2014/main" id="{67667FE4-EACB-8941-9221-6674C7BD84EA}"/>
                  </a:ext>
                </a:extLst>
              </p:cNvPr>
              <p:cNvSpPr txBox="1"/>
              <p:nvPr/>
            </p:nvSpPr>
            <p:spPr>
              <a:xfrm>
                <a:off x="7043353" y="4505950"/>
                <a:ext cx="1261800" cy="18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dirty="0">
                    <a:solidFill>
                      <a:schemeClr val="lt1"/>
                    </a:solidFill>
                    <a:latin typeface="Fira Sans Extra Condensed Medium"/>
                    <a:ea typeface="Fira Sans Extra Condensed Medium"/>
                    <a:cs typeface="Fira Sans Extra Condensed Medium"/>
                    <a:sym typeface="Fira Sans Extra Condensed Medium"/>
                  </a:rPr>
                  <a:t>التسجيل</a:t>
                </a:r>
                <a:endParaRPr dirty="0"/>
              </a:p>
            </p:txBody>
          </p:sp>
        </p:grpSp>
        <p:sp>
          <p:nvSpPr>
            <p:cNvPr id="3" name="شكل بيضاوي 2">
              <a:extLst>
                <a:ext uri="{FF2B5EF4-FFF2-40B4-BE49-F238E27FC236}">
                  <a16:creationId xmlns:a16="http://schemas.microsoft.com/office/drawing/2014/main" id="{0A207ED6-5E10-DA4B-92E6-44E58250D188}"/>
                </a:ext>
              </a:extLst>
            </p:cNvPr>
            <p:cNvSpPr/>
            <p:nvPr/>
          </p:nvSpPr>
          <p:spPr>
            <a:xfrm>
              <a:off x="9508397" y="4279301"/>
              <a:ext cx="594149" cy="422242"/>
            </a:xfrm>
            <a:prstGeom prst="ellipse">
              <a:avLst/>
            </a:prstGeom>
            <a:solidFill>
              <a:srgbClr val="267397"/>
            </a:solidFill>
            <a:ln>
              <a:solidFill>
                <a:srgbClr val="267397"/>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2400" b="1" dirty="0">
                  <a:latin typeface="Calibri" panose="020F0502020204030204" pitchFamily="34" charset="0"/>
                  <a:cs typeface="Calibri" panose="020F0502020204030204" pitchFamily="34" charset="0"/>
                </a:rPr>
                <a:t>٥</a:t>
              </a:r>
              <a:endParaRPr lang="ar-SA" b="1" dirty="0">
                <a:latin typeface="Calibri" panose="020F0502020204030204" pitchFamily="34" charset="0"/>
                <a:cs typeface="Calibri" panose="020F0502020204030204" pitchFamily="34" charset="0"/>
              </a:endParaRPr>
            </a:p>
          </p:txBody>
        </p:sp>
        <p:sp>
          <p:nvSpPr>
            <p:cNvPr id="5" name="شكل بيضاوي 4">
              <a:extLst>
                <a:ext uri="{FF2B5EF4-FFF2-40B4-BE49-F238E27FC236}">
                  <a16:creationId xmlns:a16="http://schemas.microsoft.com/office/drawing/2014/main" id="{2DDEB107-2050-4448-89D8-7D1A1B8BD1CB}"/>
                </a:ext>
              </a:extLst>
            </p:cNvPr>
            <p:cNvSpPr/>
            <p:nvPr/>
          </p:nvSpPr>
          <p:spPr>
            <a:xfrm>
              <a:off x="5862545" y="4279301"/>
              <a:ext cx="640351" cy="422242"/>
            </a:xfrm>
            <a:prstGeom prst="ellipse">
              <a:avLst/>
            </a:prstGeom>
            <a:solidFill>
              <a:srgbClr val="91B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2400" b="1" dirty="0">
                  <a:latin typeface="Calibri" panose="020F0502020204030204" pitchFamily="34" charset="0"/>
                  <a:cs typeface="Calibri" panose="020F0502020204030204" pitchFamily="34" charset="0"/>
                </a:rPr>
                <a:t>٣</a:t>
              </a:r>
            </a:p>
          </p:txBody>
        </p:sp>
      </p:grpSp>
      <p:sp>
        <p:nvSpPr>
          <p:cNvPr id="6" name="مستطيل 5">
            <a:extLst>
              <a:ext uri="{FF2B5EF4-FFF2-40B4-BE49-F238E27FC236}">
                <a16:creationId xmlns:a16="http://schemas.microsoft.com/office/drawing/2014/main" id="{60BE1D5D-48A7-6941-8012-96A6282530B1}"/>
              </a:ext>
            </a:extLst>
          </p:cNvPr>
          <p:cNvSpPr/>
          <p:nvPr/>
        </p:nvSpPr>
        <p:spPr>
          <a:xfrm>
            <a:off x="1308368" y="1145413"/>
            <a:ext cx="9671609" cy="461665"/>
          </a:xfrm>
          <a:prstGeom prst="rect">
            <a:avLst/>
          </a:prstGeom>
        </p:spPr>
        <p:txBody>
          <a:bodyPr wrap="square">
            <a:spAutoFit/>
          </a:bodyPr>
          <a:lstStyle/>
          <a:p>
            <a:r>
              <a:rPr lang="ar-SA" sz="2400" dirty="0">
                <a:latin typeface="Calibri" panose="020F0502020204030204" pitchFamily="34" charset="0"/>
                <a:cs typeface="Calibri" panose="020F0502020204030204" pitchFamily="34" charset="0"/>
              </a:rPr>
              <a:t>مثال: عند تنفيذ عمليات الشراء في الجهة الحكومية يجب الفصل بين من يقوم بالمهام التالية</a:t>
            </a:r>
          </a:p>
        </p:txBody>
      </p:sp>
      <p:pic>
        <p:nvPicPr>
          <p:cNvPr id="104" name="صورة 103">
            <a:extLst>
              <a:ext uri="{FF2B5EF4-FFF2-40B4-BE49-F238E27FC236}">
                <a16:creationId xmlns:a16="http://schemas.microsoft.com/office/drawing/2014/main" id="{1AC35080-9557-0E43-B4F6-CA29AC50DC13}"/>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004934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D5544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626883" y="1119673"/>
            <a:ext cx="10938233" cy="4985980"/>
          </a:xfrm>
          <a:prstGeom prst="rect">
            <a:avLst/>
          </a:prstGeom>
        </p:spPr>
        <p:txBody>
          <a:bodyPr wrap="square">
            <a:spAutoFit/>
          </a:bodyPr>
          <a:lstStyle/>
          <a:p>
            <a:r>
              <a:rPr lang="ar-SA" sz="2400" b="1" dirty="0">
                <a:solidFill>
                  <a:srgbClr val="D55444"/>
                </a:solidFill>
                <a:latin typeface="Calibri" panose="020F0502020204030204" pitchFamily="34" charset="0"/>
                <a:cs typeface="Calibri" panose="020F0502020204030204" pitchFamily="34" charset="0"/>
              </a:rPr>
              <a:t>ثانيا: </a:t>
            </a:r>
            <a:r>
              <a:rPr lang="ar-SA" sz="2400" b="1" dirty="0">
                <a:latin typeface="Calibri" panose="020F0502020204030204" pitchFamily="34" charset="0"/>
                <a:cs typeface="Calibri" panose="020F0502020204030204" pitchFamily="34" charset="0"/>
              </a:rPr>
              <a:t>على المنظمة اختيار وتطوير الأنشطة الرقابية العامة ضمن الأنظمة التكنولوجية بما يدعم</a:t>
            </a:r>
            <a:br>
              <a:rPr lang="ar-SA" sz="2400" b="1" dirty="0">
                <a:latin typeface="Calibri" panose="020F0502020204030204" pitchFamily="34" charset="0"/>
                <a:cs typeface="Calibri" panose="020F0502020204030204" pitchFamily="34" charset="0"/>
              </a:rPr>
            </a:br>
            <a:r>
              <a:rPr lang="ar-SA" sz="2400" b="1" dirty="0">
                <a:latin typeface="Calibri" panose="020F0502020204030204" pitchFamily="34" charset="0"/>
                <a:cs typeface="Calibri" panose="020F0502020204030204" pitchFamily="34" charset="0"/>
              </a:rPr>
              <a:t> تحقيق الأهداف</a:t>
            </a:r>
            <a:r>
              <a:rPr lang="en-US" sz="2400" b="1" dirty="0">
                <a:latin typeface="Calibri" panose="020F0502020204030204" pitchFamily="34" charset="0"/>
                <a:cs typeface="Calibri" panose="020F0502020204030204" pitchFamily="34" charset="0"/>
              </a:rPr>
              <a:t> </a:t>
            </a:r>
            <a:r>
              <a:rPr lang="ar-SA" sz="2400" dirty="0">
                <a:latin typeface="Calibri" panose="020F0502020204030204" pitchFamily="34" charset="0"/>
                <a:cs typeface="Calibri" panose="020F0502020204030204" pitchFamily="34" charset="0"/>
              </a:rPr>
              <a:t>.</a:t>
            </a:r>
          </a:p>
          <a:p>
            <a:endParaRPr lang="ar-SA" sz="2400" b="1" dirty="0">
              <a:latin typeface="Calibri" panose="020F0502020204030204" pitchFamily="34" charset="0"/>
              <a:cs typeface="Calibri" panose="020F0502020204030204" pitchFamily="34" charset="0"/>
            </a:endParaRPr>
          </a:p>
          <a:p>
            <a:endParaRPr lang="ar-SA" sz="2400" b="1" dirty="0">
              <a:latin typeface="Calibri" panose="020F0502020204030204" pitchFamily="34" charset="0"/>
              <a:cs typeface="Calibri" panose="020F0502020204030204" pitchFamily="34" charset="0"/>
            </a:endParaRPr>
          </a:p>
          <a:p>
            <a:r>
              <a:rPr lang="ar-SA" sz="2200" dirty="0">
                <a:latin typeface="Calibri" panose="020F0502020204030204" pitchFamily="34" charset="0"/>
                <a:cs typeface="Calibri" panose="020F0502020204030204" pitchFamily="34" charset="0"/>
              </a:rPr>
              <a:t>هناك تهديدات تواجه المنظمات ضمن انظمة المعلومات من خلال اختراق شبكة الاتصالات ، أو ضعف في البرمجيات، أو أنظمة سرية ضعيفة ، لذلك المنظمة بحاجة إلى تحديد الضوابط العامة ومدى فعاليتها في الحد من آثار هذه التهديدات .</a:t>
            </a:r>
          </a:p>
          <a:p>
            <a:pPr marL="285750" indent="-285750">
              <a:buFont typeface="Wingdings" pitchFamily="2" charset="2"/>
              <a:buChar char="§"/>
            </a:pPr>
            <a:endParaRPr lang="ar-SA" sz="2200" dirty="0">
              <a:latin typeface="Calibri" panose="020F0502020204030204" pitchFamily="34" charset="0"/>
              <a:cs typeface="Calibri" panose="020F0502020204030204" pitchFamily="34" charset="0"/>
            </a:endParaRPr>
          </a:p>
          <a:p>
            <a:r>
              <a:rPr lang="ar-SA" sz="2200" dirty="0">
                <a:latin typeface="Calibri" panose="020F0502020204030204" pitchFamily="34" charset="0"/>
                <a:cs typeface="Calibri" panose="020F0502020204030204" pitchFamily="34" charset="0"/>
              </a:rPr>
              <a:t>على المنظمة أن تقوم بتطوير أنشطة رقابية للتكنولوجيا ، بحيث تشمل ضوابط رقابية عامة على البنية التحتية للحاسب و الأجهزة الرئيسية في المنظمة ، وكذلك الحواسيب المكتبية والمحمولة و أجهزة الهواتف الخلوية ...الخ. </a:t>
            </a:r>
          </a:p>
          <a:p>
            <a:endParaRPr lang="ar-SA" sz="2200" dirty="0">
              <a:latin typeface="Calibri" panose="020F0502020204030204" pitchFamily="34" charset="0"/>
              <a:cs typeface="Calibri" panose="020F0502020204030204" pitchFamily="34" charset="0"/>
            </a:endParaRPr>
          </a:p>
          <a:p>
            <a:r>
              <a:rPr lang="ar-SA" sz="2200" dirty="0">
                <a:latin typeface="Calibri" panose="020F0502020204030204" pitchFamily="34" charset="0"/>
                <a:cs typeface="Calibri" panose="020F0502020204030204" pitchFamily="34" charset="0"/>
              </a:rPr>
              <a:t>على المنظمة تطوير أنشطة رقابية تتعلق بالإدارة الأمنية لأنظمة المعلومات، بحيث تعمل على تقييد الوصول إلى المعلومات ، وحصرها  بالأشخاص المفوضين فقط ، وذلك حماية للمعلومات ، أو استخدام المعلومات بدون موافقات، وكذلك تدعم الفصل بين المهام والاختصاصات . </a:t>
            </a:r>
            <a:endParaRPr lang="en-US" sz="2200" dirty="0">
              <a:latin typeface="Calibri" panose="020F0502020204030204" pitchFamily="34" charset="0"/>
              <a:cs typeface="Calibri" panose="020F0502020204030204" pitchFamily="34" charset="0"/>
            </a:endParaRPr>
          </a:p>
          <a:p>
            <a:endParaRPr lang="ar-SA" sz="2400" dirty="0">
              <a:latin typeface="Calibri" panose="020F0502020204030204" pitchFamily="34" charset="0"/>
              <a:cs typeface="Calibri" panose="020F0502020204030204" pitchFamily="34" charset="0"/>
            </a:endParaRPr>
          </a:p>
        </p:txBody>
      </p:sp>
      <p:grpSp>
        <p:nvGrpSpPr>
          <p:cNvPr id="10" name="Google Shape;1019;p29">
            <a:extLst>
              <a:ext uri="{FF2B5EF4-FFF2-40B4-BE49-F238E27FC236}">
                <a16:creationId xmlns:a16="http://schemas.microsoft.com/office/drawing/2014/main" id="{2A908DF9-EF1B-C947-95FD-246E0BE7DC76}"/>
              </a:ext>
            </a:extLst>
          </p:cNvPr>
          <p:cNvGrpSpPr/>
          <p:nvPr/>
        </p:nvGrpSpPr>
        <p:grpSpPr>
          <a:xfrm>
            <a:off x="0" y="261892"/>
            <a:ext cx="1668025" cy="1482693"/>
            <a:chOff x="4787513" y="3131250"/>
            <a:chExt cx="1245400" cy="1107025"/>
          </a:xfrm>
        </p:grpSpPr>
        <p:sp>
          <p:nvSpPr>
            <p:cNvPr id="11" name="Google Shape;1020;p29">
              <a:extLst>
                <a:ext uri="{FF2B5EF4-FFF2-40B4-BE49-F238E27FC236}">
                  <a16:creationId xmlns:a16="http://schemas.microsoft.com/office/drawing/2014/main" id="{9F312BAF-A7D0-2543-B97A-123868C1DA96}"/>
                </a:ext>
              </a:extLst>
            </p:cNvPr>
            <p:cNvSpPr/>
            <p:nvPr/>
          </p:nvSpPr>
          <p:spPr>
            <a:xfrm>
              <a:off x="4787513" y="3131250"/>
              <a:ext cx="1245400" cy="1107025"/>
            </a:xfrm>
            <a:custGeom>
              <a:avLst/>
              <a:gdLst/>
              <a:ahLst/>
              <a:cxnLst/>
              <a:rect l="l" t="t" r="r" b="b"/>
              <a:pathLst>
                <a:path w="49816" h="44281" extrusionOk="0">
                  <a:moveTo>
                    <a:pt x="15562" y="1"/>
                  </a:moveTo>
                  <a:cubicBezTo>
                    <a:pt x="13431" y="1"/>
                    <a:pt x="11466" y="1144"/>
                    <a:pt x="10406" y="2989"/>
                  </a:cubicBezTo>
                  <a:lnTo>
                    <a:pt x="1060" y="19158"/>
                  </a:lnTo>
                  <a:cubicBezTo>
                    <a:pt x="0" y="21004"/>
                    <a:pt x="0" y="23278"/>
                    <a:pt x="1060" y="25123"/>
                  </a:cubicBezTo>
                  <a:lnTo>
                    <a:pt x="10406" y="41304"/>
                  </a:lnTo>
                  <a:cubicBezTo>
                    <a:pt x="11466" y="43149"/>
                    <a:pt x="13431" y="44280"/>
                    <a:pt x="15562" y="44280"/>
                  </a:cubicBezTo>
                  <a:lnTo>
                    <a:pt x="34243" y="44280"/>
                  </a:lnTo>
                  <a:cubicBezTo>
                    <a:pt x="36374" y="44280"/>
                    <a:pt x="38338" y="43149"/>
                    <a:pt x="39410" y="41304"/>
                  </a:cubicBezTo>
                  <a:lnTo>
                    <a:pt x="48744" y="25123"/>
                  </a:lnTo>
                  <a:cubicBezTo>
                    <a:pt x="49816" y="23278"/>
                    <a:pt x="49816" y="21004"/>
                    <a:pt x="48744" y="19158"/>
                  </a:cubicBezTo>
                  <a:lnTo>
                    <a:pt x="39410" y="2989"/>
                  </a:lnTo>
                  <a:cubicBezTo>
                    <a:pt x="38338" y="1144"/>
                    <a:pt x="36374" y="1"/>
                    <a:pt x="34243"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الأنشطة الرقابية</a:t>
              </a:r>
              <a:endParaRPr sz="2800" b="1" dirty="0">
                <a:latin typeface="Calibri" panose="020F0502020204030204" pitchFamily="34" charset="0"/>
                <a:cs typeface="Calibri" panose="020F0502020204030204" pitchFamily="34" charset="0"/>
              </a:endParaRPr>
            </a:p>
          </p:txBody>
        </p:sp>
        <p:sp>
          <p:nvSpPr>
            <p:cNvPr id="12" name="Google Shape;1021;p29">
              <a:extLst>
                <a:ext uri="{FF2B5EF4-FFF2-40B4-BE49-F238E27FC236}">
                  <a16:creationId xmlns:a16="http://schemas.microsoft.com/office/drawing/2014/main" id="{ABF90F36-E77A-0B4D-B952-CE1F6FCB8C06}"/>
                </a:ext>
              </a:extLst>
            </p:cNvPr>
            <p:cNvSpPr/>
            <p:nvPr/>
          </p:nvSpPr>
          <p:spPr>
            <a:xfrm>
              <a:off x="4889013" y="3221450"/>
              <a:ext cx="1042400" cy="926625"/>
            </a:xfrm>
            <a:custGeom>
              <a:avLst/>
              <a:gdLst/>
              <a:ahLst/>
              <a:cxnLst/>
              <a:rect l="l" t="t" r="r" b="b"/>
              <a:pathLst>
                <a:path w="41696" h="37065" fill="none" extrusionOk="0">
                  <a:moveTo>
                    <a:pt x="28659" y="1"/>
                  </a:moveTo>
                  <a:lnTo>
                    <a:pt x="13026" y="1"/>
                  </a:lnTo>
                  <a:cubicBezTo>
                    <a:pt x="11240" y="1"/>
                    <a:pt x="9597" y="953"/>
                    <a:pt x="8704" y="2501"/>
                  </a:cubicBezTo>
                  <a:lnTo>
                    <a:pt x="881" y="16038"/>
                  </a:lnTo>
                  <a:cubicBezTo>
                    <a:pt x="0" y="17586"/>
                    <a:pt x="0" y="19491"/>
                    <a:pt x="881" y="21027"/>
                  </a:cubicBezTo>
                  <a:lnTo>
                    <a:pt x="8704" y="34576"/>
                  </a:lnTo>
                  <a:cubicBezTo>
                    <a:pt x="9597" y="36112"/>
                    <a:pt x="11240" y="37065"/>
                    <a:pt x="13026" y="37065"/>
                  </a:cubicBezTo>
                  <a:lnTo>
                    <a:pt x="28659" y="37065"/>
                  </a:lnTo>
                  <a:cubicBezTo>
                    <a:pt x="30445" y="37065"/>
                    <a:pt x="32088" y="36112"/>
                    <a:pt x="32981" y="34576"/>
                  </a:cubicBezTo>
                  <a:lnTo>
                    <a:pt x="40803" y="21027"/>
                  </a:lnTo>
                  <a:cubicBezTo>
                    <a:pt x="41696" y="19491"/>
                    <a:pt x="41696" y="17586"/>
                    <a:pt x="40803" y="16038"/>
                  </a:cubicBezTo>
                  <a:lnTo>
                    <a:pt x="32981" y="2501"/>
                  </a:lnTo>
                  <a:cubicBezTo>
                    <a:pt x="32088" y="953"/>
                    <a:pt x="30445"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2;p29">
              <a:extLst>
                <a:ext uri="{FF2B5EF4-FFF2-40B4-BE49-F238E27FC236}">
                  <a16:creationId xmlns:a16="http://schemas.microsoft.com/office/drawing/2014/main" id="{CB8EBCB8-D1B2-AC48-BDB4-65B83D860A9D}"/>
                </a:ext>
              </a:extLst>
            </p:cNvPr>
            <p:cNvSpPr/>
            <p:nvPr/>
          </p:nvSpPr>
          <p:spPr>
            <a:xfrm>
              <a:off x="4907763" y="3238125"/>
              <a:ext cx="1004900" cy="893275"/>
            </a:xfrm>
            <a:custGeom>
              <a:avLst/>
              <a:gdLst/>
              <a:ahLst/>
              <a:cxnLst/>
              <a:rect l="l" t="t" r="r" b="b"/>
              <a:pathLst>
                <a:path w="40196" h="35731" fill="none" extrusionOk="0">
                  <a:moveTo>
                    <a:pt x="27635" y="0"/>
                  </a:moveTo>
                  <a:lnTo>
                    <a:pt x="12561" y="0"/>
                  </a:lnTo>
                  <a:cubicBezTo>
                    <a:pt x="10835" y="0"/>
                    <a:pt x="9252" y="917"/>
                    <a:pt x="8394" y="2405"/>
                  </a:cubicBezTo>
                  <a:lnTo>
                    <a:pt x="858" y="15466"/>
                  </a:lnTo>
                  <a:cubicBezTo>
                    <a:pt x="0" y="16955"/>
                    <a:pt x="0" y="18788"/>
                    <a:pt x="858" y="20277"/>
                  </a:cubicBezTo>
                  <a:lnTo>
                    <a:pt x="8394" y="33326"/>
                  </a:lnTo>
                  <a:cubicBezTo>
                    <a:pt x="9252" y="34814"/>
                    <a:pt x="10835" y="35731"/>
                    <a:pt x="12561" y="35731"/>
                  </a:cubicBezTo>
                  <a:lnTo>
                    <a:pt x="27635" y="35731"/>
                  </a:lnTo>
                  <a:cubicBezTo>
                    <a:pt x="29349" y="35731"/>
                    <a:pt x="30933" y="34814"/>
                    <a:pt x="31802" y="33326"/>
                  </a:cubicBezTo>
                  <a:lnTo>
                    <a:pt x="39339" y="20277"/>
                  </a:lnTo>
                  <a:cubicBezTo>
                    <a:pt x="40196" y="18788"/>
                    <a:pt x="40196" y="16955"/>
                    <a:pt x="39339" y="15466"/>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3;p29">
              <a:extLst>
                <a:ext uri="{FF2B5EF4-FFF2-40B4-BE49-F238E27FC236}">
                  <a16:creationId xmlns:a16="http://schemas.microsoft.com/office/drawing/2014/main" id="{D4AB326C-E4A6-E140-886F-8BD152283D11}"/>
                </a:ext>
              </a:extLst>
            </p:cNvPr>
            <p:cNvSpPr/>
            <p:nvPr/>
          </p:nvSpPr>
          <p:spPr>
            <a:xfrm>
              <a:off x="4967288" y="31857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16"/>
                    <a:pt x="882" y="12240"/>
                    <a:pt x="2299" y="12240"/>
                  </a:cubicBezTo>
                  <a:cubicBezTo>
                    <a:pt x="2941" y="12240"/>
                    <a:pt x="3549" y="11883"/>
                    <a:pt x="3882" y="11324"/>
                  </a:cubicBezTo>
                  <a:lnTo>
                    <a:pt x="6501" y="6775"/>
                  </a:lnTo>
                  <a:cubicBezTo>
                    <a:pt x="7621" y="4847"/>
                    <a:pt x="9669" y="3656"/>
                    <a:pt x="11895" y="3656"/>
                  </a:cubicBezTo>
                  <a:lnTo>
                    <a:pt x="23539" y="3656"/>
                  </a:lnTo>
                  <a:cubicBezTo>
                    <a:pt x="25754" y="3656"/>
                    <a:pt x="27814" y="4847"/>
                    <a:pt x="28921" y="6775"/>
                  </a:cubicBezTo>
                  <a:lnTo>
                    <a:pt x="31552" y="11324"/>
                  </a:lnTo>
                  <a:cubicBezTo>
                    <a:pt x="31874" y="11883"/>
                    <a:pt x="32481" y="12240"/>
                    <a:pt x="33136" y="12240"/>
                  </a:cubicBezTo>
                  <a:cubicBezTo>
                    <a:pt x="34541" y="12240"/>
                    <a:pt x="35422" y="10716"/>
                    <a:pt x="34719" y="9490"/>
                  </a:cubicBezTo>
                  <a:lnTo>
                    <a:pt x="31326" y="3608"/>
                  </a:lnTo>
                  <a:cubicBezTo>
                    <a:pt x="30028" y="1370"/>
                    <a:pt x="27659" y="1"/>
                    <a:pt x="25075" y="1"/>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24;p29">
              <a:extLst>
                <a:ext uri="{FF2B5EF4-FFF2-40B4-BE49-F238E27FC236}">
                  <a16:creationId xmlns:a16="http://schemas.microsoft.com/office/drawing/2014/main" id="{82C2E478-567D-DC4B-A683-C49FD11D04A5}"/>
                </a:ext>
              </a:extLst>
            </p:cNvPr>
            <p:cNvSpPr/>
            <p:nvPr/>
          </p:nvSpPr>
          <p:spPr>
            <a:xfrm>
              <a:off x="4951213" y="3850100"/>
              <a:ext cx="917700" cy="334000"/>
            </a:xfrm>
            <a:custGeom>
              <a:avLst/>
              <a:gdLst/>
              <a:ahLst/>
              <a:cxnLst/>
              <a:rect l="l" t="t" r="r" b="b"/>
              <a:pathLst>
                <a:path w="36708" h="13360" extrusionOk="0">
                  <a:moveTo>
                    <a:pt x="2287" y="0"/>
                  </a:moveTo>
                  <a:cubicBezTo>
                    <a:pt x="882" y="0"/>
                    <a:pt x="1" y="1524"/>
                    <a:pt x="703" y="2751"/>
                  </a:cubicBezTo>
                  <a:lnTo>
                    <a:pt x="4751" y="9752"/>
                  </a:lnTo>
                  <a:cubicBezTo>
                    <a:pt x="6037" y="11978"/>
                    <a:pt x="8418" y="13359"/>
                    <a:pt x="10990" y="13359"/>
                  </a:cubicBezTo>
                  <a:lnTo>
                    <a:pt x="25718" y="13359"/>
                  </a:lnTo>
                  <a:cubicBezTo>
                    <a:pt x="28302" y="13359"/>
                    <a:pt x="30671" y="11978"/>
                    <a:pt x="31957" y="9752"/>
                  </a:cubicBezTo>
                  <a:lnTo>
                    <a:pt x="36005" y="2751"/>
                  </a:lnTo>
                  <a:cubicBezTo>
                    <a:pt x="36708" y="1524"/>
                    <a:pt x="35827" y="0"/>
                    <a:pt x="34422" y="0"/>
                  </a:cubicBezTo>
                  <a:cubicBezTo>
                    <a:pt x="33767" y="0"/>
                    <a:pt x="33160" y="346"/>
                    <a:pt x="32838" y="917"/>
                  </a:cubicBezTo>
                  <a:lnTo>
                    <a:pt x="29564" y="6585"/>
                  </a:lnTo>
                  <a:cubicBezTo>
                    <a:pt x="28457" y="8513"/>
                    <a:pt x="26397" y="9692"/>
                    <a:pt x="24182" y="9692"/>
                  </a:cubicBezTo>
                  <a:lnTo>
                    <a:pt x="12538" y="9692"/>
                  </a:lnTo>
                  <a:cubicBezTo>
                    <a:pt x="10312" y="9692"/>
                    <a:pt x="8264" y="8513"/>
                    <a:pt x="7144" y="6585"/>
                  </a:cubicBezTo>
                  <a:lnTo>
                    <a:pt x="3870" y="917"/>
                  </a:lnTo>
                  <a:cubicBezTo>
                    <a:pt x="3549" y="346"/>
                    <a:pt x="2942" y="0"/>
                    <a:pt x="2287" y="0"/>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Tree>
    <p:extLst>
      <p:ext uri="{BB962C8B-B14F-4D97-AF65-F5344CB8AC3E}">
        <p14:creationId xmlns:p14="http://schemas.microsoft.com/office/powerpoint/2010/main" val="750625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D5544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338453" y="1401082"/>
            <a:ext cx="11515094" cy="4278094"/>
          </a:xfrm>
          <a:prstGeom prst="rect">
            <a:avLst/>
          </a:prstGeom>
        </p:spPr>
        <p:txBody>
          <a:bodyPr wrap="square">
            <a:spAutoFit/>
          </a:bodyPr>
          <a:lstStyle/>
          <a:p>
            <a:r>
              <a:rPr lang="ar-SA" sz="2400" b="1" dirty="0">
                <a:solidFill>
                  <a:srgbClr val="D55444"/>
                </a:solidFill>
                <a:latin typeface="Calibri" panose="020F0502020204030204" pitchFamily="34" charset="0"/>
                <a:cs typeface="Calibri" panose="020F0502020204030204" pitchFamily="34" charset="0"/>
              </a:rPr>
              <a:t>ثالثا: </a:t>
            </a:r>
            <a:r>
              <a:rPr lang="ar-SA" sz="2400" b="1" dirty="0">
                <a:latin typeface="Calibri" panose="020F0502020204030204" pitchFamily="34" charset="0"/>
                <a:cs typeface="Calibri" panose="020F0502020204030204" pitchFamily="34" charset="0"/>
              </a:rPr>
              <a:t>على المنظمة إيضاح ونشر الأنشطة الرقابية ضمن السياسات و الإجراءات التي يتم وضعها </a:t>
            </a:r>
          </a:p>
          <a:p>
            <a:endParaRPr lang="ar-SA" sz="2400" b="1" dirty="0">
              <a:latin typeface="Calibri" panose="020F0502020204030204" pitchFamily="34" charset="0"/>
              <a:cs typeface="Calibri" panose="020F0502020204030204" pitchFamily="34" charset="0"/>
            </a:endParaRPr>
          </a:p>
          <a:p>
            <a:endParaRPr lang="ar-SA" sz="2400" b="1" dirty="0">
              <a:latin typeface="Calibri" panose="020F0502020204030204" pitchFamily="34" charset="0"/>
              <a:cs typeface="Calibri" panose="020F0502020204030204" pitchFamily="34" charset="0"/>
            </a:endParaRPr>
          </a:p>
          <a:p>
            <a:r>
              <a:rPr lang="ar-SA" sz="2200" dirty="0">
                <a:latin typeface="Calibri" panose="020F0502020204030204" pitchFamily="34" charset="0"/>
                <a:cs typeface="Calibri" panose="020F0502020204030204" pitchFamily="34" charset="0"/>
              </a:rPr>
              <a:t>يجب تحديد الأنشطة الرقابية وايصالها ضمن السياسات و الإجراءات ، ووضع الآليات التي تؤكد أن الأنشطة الرقابية فعالة .</a:t>
            </a:r>
            <a:endParaRPr lang="en-US" sz="2200" dirty="0">
              <a:latin typeface="Calibri" panose="020F0502020204030204" pitchFamily="34" charset="0"/>
              <a:cs typeface="Calibri" panose="020F0502020204030204" pitchFamily="34" charset="0"/>
            </a:endParaRPr>
          </a:p>
          <a:p>
            <a:endParaRPr lang="ar-SA" sz="2200" dirty="0">
              <a:latin typeface="Calibri" panose="020F0502020204030204" pitchFamily="34" charset="0"/>
              <a:cs typeface="Calibri" panose="020F0502020204030204" pitchFamily="34" charset="0"/>
            </a:endParaRPr>
          </a:p>
          <a:p>
            <a:r>
              <a:rPr lang="ar-SA" sz="2200" dirty="0">
                <a:latin typeface="Calibri" panose="020F0502020204030204" pitchFamily="34" charset="0"/>
                <a:cs typeface="Calibri" panose="020F0502020204030204" pitchFamily="34" charset="0"/>
              </a:rPr>
              <a:t>يركز هذا المبدأ على ضرورة توثيق الإجراءات الرقابية ضمن سياسات وإجراءات المنظمة، لأنه جزء منها بحيث يتم مراعاة ما يلي:</a:t>
            </a:r>
            <a:endParaRPr lang="en-US" sz="2200" dirty="0">
              <a:latin typeface="Calibri" panose="020F0502020204030204" pitchFamily="34" charset="0"/>
              <a:cs typeface="Calibri" panose="020F0502020204030204" pitchFamily="34" charset="0"/>
            </a:endParaRPr>
          </a:p>
          <a:p>
            <a:r>
              <a:rPr lang="ar-SA" sz="2200" dirty="0">
                <a:latin typeface="Calibri" panose="020F0502020204030204" pitchFamily="34" charset="0"/>
                <a:cs typeface="Calibri" panose="020F0502020204030204" pitchFamily="34" charset="0"/>
              </a:rPr>
              <a:t> </a:t>
            </a:r>
            <a:endParaRPr lang="en-US" sz="2200" dirty="0">
              <a:latin typeface="Calibri" panose="020F0502020204030204" pitchFamily="34" charset="0"/>
              <a:cs typeface="Calibri" panose="020F0502020204030204" pitchFamily="34" charset="0"/>
            </a:endParaRPr>
          </a:p>
          <a:p>
            <a:r>
              <a:rPr lang="ar-SA" sz="2200" dirty="0">
                <a:latin typeface="Calibri" panose="020F0502020204030204" pitchFamily="34" charset="0"/>
                <a:cs typeface="Calibri" panose="020F0502020204030204" pitchFamily="34" charset="0"/>
              </a:rPr>
              <a:t>١- أن تكون الإجراءات الرقابية مكتوبة وموثقة ضمن سياسات وإجراءات المنظمة بحيث تكون واضحة ومفهومة للموظفين </a:t>
            </a:r>
            <a:endParaRPr lang="en-US" sz="2200" dirty="0">
              <a:latin typeface="Calibri" panose="020F0502020204030204" pitchFamily="34" charset="0"/>
              <a:cs typeface="Calibri" panose="020F0502020204030204" pitchFamily="34" charset="0"/>
            </a:endParaRPr>
          </a:p>
          <a:p>
            <a:r>
              <a:rPr lang="ar-SA" sz="2200" dirty="0">
                <a:latin typeface="Calibri" panose="020F0502020204030204" pitchFamily="34" charset="0"/>
                <a:cs typeface="Calibri" panose="020F0502020204030204" pitchFamily="34" charset="0"/>
              </a:rPr>
              <a:t>٢- ضرورة وضع نظام للمساءلة عند عدم الالتزام.</a:t>
            </a:r>
            <a:endParaRPr lang="en-US" sz="2200" dirty="0">
              <a:latin typeface="Calibri" panose="020F0502020204030204" pitchFamily="34" charset="0"/>
              <a:cs typeface="Calibri" panose="020F0502020204030204" pitchFamily="34" charset="0"/>
            </a:endParaRPr>
          </a:p>
          <a:p>
            <a:r>
              <a:rPr lang="ar-SA" sz="2200" dirty="0">
                <a:latin typeface="Calibri" panose="020F0502020204030204" pitchFamily="34" charset="0"/>
                <a:cs typeface="Calibri" panose="020F0502020204030204" pitchFamily="34" charset="0"/>
              </a:rPr>
              <a:t>٣ – في حالة تطبيق إجراء رقابي واكتشاف خلل معين يجب اتخاذ الإجراءات التصحيحية الملائمة . </a:t>
            </a:r>
            <a:endParaRPr lang="en-US" sz="2200" dirty="0">
              <a:latin typeface="Calibri" panose="020F0502020204030204" pitchFamily="34" charset="0"/>
              <a:cs typeface="Calibri" panose="020F0502020204030204" pitchFamily="34" charset="0"/>
            </a:endParaRPr>
          </a:p>
          <a:p>
            <a:r>
              <a:rPr lang="ar-SA" sz="2200" dirty="0">
                <a:latin typeface="Calibri" panose="020F0502020204030204" pitchFamily="34" charset="0"/>
                <a:cs typeface="Calibri" panose="020F0502020204030204" pitchFamily="34" charset="0"/>
              </a:rPr>
              <a:t>٤ – ضرورة قيام الإدارة بإعادة تقييم الإجراءات الرقابية بصفة دورية والعمل على تعديلها بما يتوافق مع تحقيق الأهداف .</a:t>
            </a:r>
            <a:endParaRPr lang="en-US" sz="2200" dirty="0">
              <a:latin typeface="Calibri" panose="020F0502020204030204" pitchFamily="34" charset="0"/>
              <a:cs typeface="Calibri" panose="020F0502020204030204" pitchFamily="34" charset="0"/>
            </a:endParaRPr>
          </a:p>
          <a:p>
            <a:endParaRPr lang="ar-SA" sz="2400" dirty="0">
              <a:latin typeface="Calibri" panose="020F0502020204030204" pitchFamily="34" charset="0"/>
              <a:cs typeface="Calibri" panose="020F0502020204030204" pitchFamily="34" charset="0"/>
            </a:endParaRPr>
          </a:p>
        </p:txBody>
      </p:sp>
      <p:grpSp>
        <p:nvGrpSpPr>
          <p:cNvPr id="10" name="Google Shape;1019;p29">
            <a:extLst>
              <a:ext uri="{FF2B5EF4-FFF2-40B4-BE49-F238E27FC236}">
                <a16:creationId xmlns:a16="http://schemas.microsoft.com/office/drawing/2014/main" id="{2A908DF9-EF1B-C947-95FD-246E0BE7DC76}"/>
              </a:ext>
            </a:extLst>
          </p:cNvPr>
          <p:cNvGrpSpPr/>
          <p:nvPr/>
        </p:nvGrpSpPr>
        <p:grpSpPr>
          <a:xfrm>
            <a:off x="0" y="261892"/>
            <a:ext cx="1668025" cy="1482693"/>
            <a:chOff x="4787513" y="3131250"/>
            <a:chExt cx="1245400" cy="1107025"/>
          </a:xfrm>
        </p:grpSpPr>
        <p:sp>
          <p:nvSpPr>
            <p:cNvPr id="11" name="Google Shape;1020;p29">
              <a:extLst>
                <a:ext uri="{FF2B5EF4-FFF2-40B4-BE49-F238E27FC236}">
                  <a16:creationId xmlns:a16="http://schemas.microsoft.com/office/drawing/2014/main" id="{9F312BAF-A7D0-2543-B97A-123868C1DA96}"/>
                </a:ext>
              </a:extLst>
            </p:cNvPr>
            <p:cNvSpPr/>
            <p:nvPr/>
          </p:nvSpPr>
          <p:spPr>
            <a:xfrm>
              <a:off x="4787513" y="3131250"/>
              <a:ext cx="1245400" cy="1107025"/>
            </a:xfrm>
            <a:custGeom>
              <a:avLst/>
              <a:gdLst/>
              <a:ahLst/>
              <a:cxnLst/>
              <a:rect l="l" t="t" r="r" b="b"/>
              <a:pathLst>
                <a:path w="49816" h="44281" extrusionOk="0">
                  <a:moveTo>
                    <a:pt x="15562" y="1"/>
                  </a:moveTo>
                  <a:cubicBezTo>
                    <a:pt x="13431" y="1"/>
                    <a:pt x="11466" y="1144"/>
                    <a:pt x="10406" y="2989"/>
                  </a:cubicBezTo>
                  <a:lnTo>
                    <a:pt x="1060" y="19158"/>
                  </a:lnTo>
                  <a:cubicBezTo>
                    <a:pt x="0" y="21004"/>
                    <a:pt x="0" y="23278"/>
                    <a:pt x="1060" y="25123"/>
                  </a:cubicBezTo>
                  <a:lnTo>
                    <a:pt x="10406" y="41304"/>
                  </a:lnTo>
                  <a:cubicBezTo>
                    <a:pt x="11466" y="43149"/>
                    <a:pt x="13431" y="44280"/>
                    <a:pt x="15562" y="44280"/>
                  </a:cubicBezTo>
                  <a:lnTo>
                    <a:pt x="34243" y="44280"/>
                  </a:lnTo>
                  <a:cubicBezTo>
                    <a:pt x="36374" y="44280"/>
                    <a:pt x="38338" y="43149"/>
                    <a:pt x="39410" y="41304"/>
                  </a:cubicBezTo>
                  <a:lnTo>
                    <a:pt x="48744" y="25123"/>
                  </a:lnTo>
                  <a:cubicBezTo>
                    <a:pt x="49816" y="23278"/>
                    <a:pt x="49816" y="21004"/>
                    <a:pt x="48744" y="19158"/>
                  </a:cubicBezTo>
                  <a:lnTo>
                    <a:pt x="39410" y="2989"/>
                  </a:lnTo>
                  <a:cubicBezTo>
                    <a:pt x="38338" y="1144"/>
                    <a:pt x="36374" y="1"/>
                    <a:pt x="34243"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الأنشطة الرقابية</a:t>
              </a:r>
              <a:endParaRPr sz="2800" b="1" dirty="0">
                <a:latin typeface="Calibri" panose="020F0502020204030204" pitchFamily="34" charset="0"/>
                <a:cs typeface="Calibri" panose="020F0502020204030204" pitchFamily="34" charset="0"/>
              </a:endParaRPr>
            </a:p>
          </p:txBody>
        </p:sp>
        <p:sp>
          <p:nvSpPr>
            <p:cNvPr id="12" name="Google Shape;1021;p29">
              <a:extLst>
                <a:ext uri="{FF2B5EF4-FFF2-40B4-BE49-F238E27FC236}">
                  <a16:creationId xmlns:a16="http://schemas.microsoft.com/office/drawing/2014/main" id="{ABF90F36-E77A-0B4D-B952-CE1F6FCB8C06}"/>
                </a:ext>
              </a:extLst>
            </p:cNvPr>
            <p:cNvSpPr/>
            <p:nvPr/>
          </p:nvSpPr>
          <p:spPr>
            <a:xfrm>
              <a:off x="4889013" y="3221450"/>
              <a:ext cx="1042400" cy="926625"/>
            </a:xfrm>
            <a:custGeom>
              <a:avLst/>
              <a:gdLst/>
              <a:ahLst/>
              <a:cxnLst/>
              <a:rect l="l" t="t" r="r" b="b"/>
              <a:pathLst>
                <a:path w="41696" h="37065" fill="none" extrusionOk="0">
                  <a:moveTo>
                    <a:pt x="28659" y="1"/>
                  </a:moveTo>
                  <a:lnTo>
                    <a:pt x="13026" y="1"/>
                  </a:lnTo>
                  <a:cubicBezTo>
                    <a:pt x="11240" y="1"/>
                    <a:pt x="9597" y="953"/>
                    <a:pt x="8704" y="2501"/>
                  </a:cubicBezTo>
                  <a:lnTo>
                    <a:pt x="881" y="16038"/>
                  </a:lnTo>
                  <a:cubicBezTo>
                    <a:pt x="0" y="17586"/>
                    <a:pt x="0" y="19491"/>
                    <a:pt x="881" y="21027"/>
                  </a:cubicBezTo>
                  <a:lnTo>
                    <a:pt x="8704" y="34576"/>
                  </a:lnTo>
                  <a:cubicBezTo>
                    <a:pt x="9597" y="36112"/>
                    <a:pt x="11240" y="37065"/>
                    <a:pt x="13026" y="37065"/>
                  </a:cubicBezTo>
                  <a:lnTo>
                    <a:pt x="28659" y="37065"/>
                  </a:lnTo>
                  <a:cubicBezTo>
                    <a:pt x="30445" y="37065"/>
                    <a:pt x="32088" y="36112"/>
                    <a:pt x="32981" y="34576"/>
                  </a:cubicBezTo>
                  <a:lnTo>
                    <a:pt x="40803" y="21027"/>
                  </a:lnTo>
                  <a:cubicBezTo>
                    <a:pt x="41696" y="19491"/>
                    <a:pt x="41696" y="17586"/>
                    <a:pt x="40803" y="16038"/>
                  </a:cubicBezTo>
                  <a:lnTo>
                    <a:pt x="32981" y="2501"/>
                  </a:lnTo>
                  <a:cubicBezTo>
                    <a:pt x="32088" y="953"/>
                    <a:pt x="30445"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2;p29">
              <a:extLst>
                <a:ext uri="{FF2B5EF4-FFF2-40B4-BE49-F238E27FC236}">
                  <a16:creationId xmlns:a16="http://schemas.microsoft.com/office/drawing/2014/main" id="{CB8EBCB8-D1B2-AC48-BDB4-65B83D860A9D}"/>
                </a:ext>
              </a:extLst>
            </p:cNvPr>
            <p:cNvSpPr/>
            <p:nvPr/>
          </p:nvSpPr>
          <p:spPr>
            <a:xfrm>
              <a:off x="4907763" y="3238125"/>
              <a:ext cx="1004900" cy="893275"/>
            </a:xfrm>
            <a:custGeom>
              <a:avLst/>
              <a:gdLst/>
              <a:ahLst/>
              <a:cxnLst/>
              <a:rect l="l" t="t" r="r" b="b"/>
              <a:pathLst>
                <a:path w="40196" h="35731" fill="none" extrusionOk="0">
                  <a:moveTo>
                    <a:pt x="27635" y="0"/>
                  </a:moveTo>
                  <a:lnTo>
                    <a:pt x="12561" y="0"/>
                  </a:lnTo>
                  <a:cubicBezTo>
                    <a:pt x="10835" y="0"/>
                    <a:pt x="9252" y="917"/>
                    <a:pt x="8394" y="2405"/>
                  </a:cubicBezTo>
                  <a:lnTo>
                    <a:pt x="858" y="15466"/>
                  </a:lnTo>
                  <a:cubicBezTo>
                    <a:pt x="0" y="16955"/>
                    <a:pt x="0" y="18788"/>
                    <a:pt x="858" y="20277"/>
                  </a:cubicBezTo>
                  <a:lnTo>
                    <a:pt x="8394" y="33326"/>
                  </a:lnTo>
                  <a:cubicBezTo>
                    <a:pt x="9252" y="34814"/>
                    <a:pt x="10835" y="35731"/>
                    <a:pt x="12561" y="35731"/>
                  </a:cubicBezTo>
                  <a:lnTo>
                    <a:pt x="27635" y="35731"/>
                  </a:lnTo>
                  <a:cubicBezTo>
                    <a:pt x="29349" y="35731"/>
                    <a:pt x="30933" y="34814"/>
                    <a:pt x="31802" y="33326"/>
                  </a:cubicBezTo>
                  <a:lnTo>
                    <a:pt x="39339" y="20277"/>
                  </a:lnTo>
                  <a:cubicBezTo>
                    <a:pt x="40196" y="18788"/>
                    <a:pt x="40196" y="16955"/>
                    <a:pt x="39339" y="15466"/>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3;p29">
              <a:extLst>
                <a:ext uri="{FF2B5EF4-FFF2-40B4-BE49-F238E27FC236}">
                  <a16:creationId xmlns:a16="http://schemas.microsoft.com/office/drawing/2014/main" id="{D4AB326C-E4A6-E140-886F-8BD152283D11}"/>
                </a:ext>
              </a:extLst>
            </p:cNvPr>
            <p:cNvSpPr/>
            <p:nvPr/>
          </p:nvSpPr>
          <p:spPr>
            <a:xfrm>
              <a:off x="4967288" y="31857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16"/>
                    <a:pt x="882" y="12240"/>
                    <a:pt x="2299" y="12240"/>
                  </a:cubicBezTo>
                  <a:cubicBezTo>
                    <a:pt x="2941" y="12240"/>
                    <a:pt x="3549" y="11883"/>
                    <a:pt x="3882" y="11324"/>
                  </a:cubicBezTo>
                  <a:lnTo>
                    <a:pt x="6501" y="6775"/>
                  </a:lnTo>
                  <a:cubicBezTo>
                    <a:pt x="7621" y="4847"/>
                    <a:pt x="9669" y="3656"/>
                    <a:pt x="11895" y="3656"/>
                  </a:cubicBezTo>
                  <a:lnTo>
                    <a:pt x="23539" y="3656"/>
                  </a:lnTo>
                  <a:cubicBezTo>
                    <a:pt x="25754" y="3656"/>
                    <a:pt x="27814" y="4847"/>
                    <a:pt x="28921" y="6775"/>
                  </a:cubicBezTo>
                  <a:lnTo>
                    <a:pt x="31552" y="11324"/>
                  </a:lnTo>
                  <a:cubicBezTo>
                    <a:pt x="31874" y="11883"/>
                    <a:pt x="32481" y="12240"/>
                    <a:pt x="33136" y="12240"/>
                  </a:cubicBezTo>
                  <a:cubicBezTo>
                    <a:pt x="34541" y="12240"/>
                    <a:pt x="35422" y="10716"/>
                    <a:pt x="34719" y="9490"/>
                  </a:cubicBezTo>
                  <a:lnTo>
                    <a:pt x="31326" y="3608"/>
                  </a:lnTo>
                  <a:cubicBezTo>
                    <a:pt x="30028" y="1370"/>
                    <a:pt x="27659" y="1"/>
                    <a:pt x="25075" y="1"/>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24;p29">
              <a:extLst>
                <a:ext uri="{FF2B5EF4-FFF2-40B4-BE49-F238E27FC236}">
                  <a16:creationId xmlns:a16="http://schemas.microsoft.com/office/drawing/2014/main" id="{82C2E478-567D-DC4B-A683-C49FD11D04A5}"/>
                </a:ext>
              </a:extLst>
            </p:cNvPr>
            <p:cNvSpPr/>
            <p:nvPr/>
          </p:nvSpPr>
          <p:spPr>
            <a:xfrm>
              <a:off x="4951213" y="3850100"/>
              <a:ext cx="917700" cy="334000"/>
            </a:xfrm>
            <a:custGeom>
              <a:avLst/>
              <a:gdLst/>
              <a:ahLst/>
              <a:cxnLst/>
              <a:rect l="l" t="t" r="r" b="b"/>
              <a:pathLst>
                <a:path w="36708" h="13360" extrusionOk="0">
                  <a:moveTo>
                    <a:pt x="2287" y="0"/>
                  </a:moveTo>
                  <a:cubicBezTo>
                    <a:pt x="882" y="0"/>
                    <a:pt x="1" y="1524"/>
                    <a:pt x="703" y="2751"/>
                  </a:cubicBezTo>
                  <a:lnTo>
                    <a:pt x="4751" y="9752"/>
                  </a:lnTo>
                  <a:cubicBezTo>
                    <a:pt x="6037" y="11978"/>
                    <a:pt x="8418" y="13359"/>
                    <a:pt x="10990" y="13359"/>
                  </a:cubicBezTo>
                  <a:lnTo>
                    <a:pt x="25718" y="13359"/>
                  </a:lnTo>
                  <a:cubicBezTo>
                    <a:pt x="28302" y="13359"/>
                    <a:pt x="30671" y="11978"/>
                    <a:pt x="31957" y="9752"/>
                  </a:cubicBezTo>
                  <a:lnTo>
                    <a:pt x="36005" y="2751"/>
                  </a:lnTo>
                  <a:cubicBezTo>
                    <a:pt x="36708" y="1524"/>
                    <a:pt x="35827" y="0"/>
                    <a:pt x="34422" y="0"/>
                  </a:cubicBezTo>
                  <a:cubicBezTo>
                    <a:pt x="33767" y="0"/>
                    <a:pt x="33160" y="346"/>
                    <a:pt x="32838" y="917"/>
                  </a:cubicBezTo>
                  <a:lnTo>
                    <a:pt x="29564" y="6585"/>
                  </a:lnTo>
                  <a:cubicBezTo>
                    <a:pt x="28457" y="8513"/>
                    <a:pt x="26397" y="9692"/>
                    <a:pt x="24182" y="9692"/>
                  </a:cubicBezTo>
                  <a:lnTo>
                    <a:pt x="12538" y="9692"/>
                  </a:lnTo>
                  <a:cubicBezTo>
                    <a:pt x="10312" y="9692"/>
                    <a:pt x="8264" y="8513"/>
                    <a:pt x="7144" y="6585"/>
                  </a:cubicBezTo>
                  <a:lnTo>
                    <a:pt x="3870" y="917"/>
                  </a:lnTo>
                  <a:cubicBezTo>
                    <a:pt x="3549" y="346"/>
                    <a:pt x="2942" y="0"/>
                    <a:pt x="2287" y="0"/>
                  </a:cubicBezTo>
                  <a:close/>
                </a:path>
              </a:pathLst>
            </a:custGeom>
            <a:solidFill>
              <a:srgbClr val="D7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Tree>
    <p:extLst>
      <p:ext uri="{BB962C8B-B14F-4D97-AF65-F5344CB8AC3E}">
        <p14:creationId xmlns:p14="http://schemas.microsoft.com/office/powerpoint/2010/main" val="26793526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grpSp>
        <p:nvGrpSpPr>
          <p:cNvPr id="15" name="Google Shape;1013;p29">
            <a:extLst>
              <a:ext uri="{FF2B5EF4-FFF2-40B4-BE49-F238E27FC236}">
                <a16:creationId xmlns:a16="http://schemas.microsoft.com/office/drawing/2014/main" id="{8C50E1D1-FD9F-D347-89CB-91029903EE9E}"/>
              </a:ext>
            </a:extLst>
          </p:cNvPr>
          <p:cNvGrpSpPr/>
          <p:nvPr/>
        </p:nvGrpSpPr>
        <p:grpSpPr>
          <a:xfrm>
            <a:off x="3861310" y="1916348"/>
            <a:ext cx="4469380" cy="3972793"/>
            <a:chOff x="3111113" y="3131250"/>
            <a:chExt cx="1245400" cy="1107025"/>
          </a:xfrm>
        </p:grpSpPr>
        <p:sp>
          <p:nvSpPr>
            <p:cNvPr id="16" name="Google Shape;1014;p29">
              <a:extLst>
                <a:ext uri="{FF2B5EF4-FFF2-40B4-BE49-F238E27FC236}">
                  <a16:creationId xmlns:a16="http://schemas.microsoft.com/office/drawing/2014/main" id="{FF680E3C-63D7-0740-A79A-928012CDDFAF}"/>
                </a:ext>
              </a:extLst>
            </p:cNvPr>
            <p:cNvSpPr/>
            <p:nvPr/>
          </p:nvSpPr>
          <p:spPr>
            <a:xfrm>
              <a:off x="3111113" y="3131250"/>
              <a:ext cx="1245400" cy="1107025"/>
            </a:xfrm>
            <a:custGeom>
              <a:avLst/>
              <a:gdLst/>
              <a:ahLst/>
              <a:cxnLst/>
              <a:rect l="l" t="t" r="r" b="b"/>
              <a:pathLst>
                <a:path w="49816" h="44281" extrusionOk="0">
                  <a:moveTo>
                    <a:pt x="15574" y="1"/>
                  </a:moveTo>
                  <a:cubicBezTo>
                    <a:pt x="13442" y="1"/>
                    <a:pt x="11478" y="1144"/>
                    <a:pt x="10406" y="2989"/>
                  </a:cubicBezTo>
                  <a:lnTo>
                    <a:pt x="1072" y="19158"/>
                  </a:lnTo>
                  <a:cubicBezTo>
                    <a:pt x="0" y="21004"/>
                    <a:pt x="0" y="23278"/>
                    <a:pt x="1072" y="25123"/>
                  </a:cubicBezTo>
                  <a:lnTo>
                    <a:pt x="10406" y="41304"/>
                  </a:lnTo>
                  <a:cubicBezTo>
                    <a:pt x="11478" y="43149"/>
                    <a:pt x="13442" y="44280"/>
                    <a:pt x="15574" y="44280"/>
                  </a:cubicBezTo>
                  <a:lnTo>
                    <a:pt x="34255" y="44280"/>
                  </a:lnTo>
                  <a:cubicBezTo>
                    <a:pt x="36386" y="44280"/>
                    <a:pt x="38350" y="43149"/>
                    <a:pt x="39410" y="41304"/>
                  </a:cubicBezTo>
                  <a:lnTo>
                    <a:pt x="48756" y="25123"/>
                  </a:lnTo>
                  <a:cubicBezTo>
                    <a:pt x="49816" y="23278"/>
                    <a:pt x="49816" y="21004"/>
                    <a:pt x="48756" y="19158"/>
                  </a:cubicBezTo>
                  <a:lnTo>
                    <a:pt x="39410" y="2989"/>
                  </a:lnTo>
                  <a:cubicBezTo>
                    <a:pt x="38350" y="1144"/>
                    <a:pt x="36386" y="1"/>
                    <a:pt x="34255"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4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المعلومات </a:t>
              </a:r>
              <a:br>
                <a:rPr lang="ar-SA" sz="4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br>
              <a:r>
                <a:rPr lang="ar-SA" sz="44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والاتصال</a:t>
              </a:r>
              <a:endParaRPr sz="4800" b="1" dirty="0">
                <a:latin typeface="Calibri" panose="020F0502020204030204" pitchFamily="34" charset="0"/>
                <a:cs typeface="Calibri" panose="020F0502020204030204" pitchFamily="34" charset="0"/>
              </a:endParaRPr>
            </a:p>
          </p:txBody>
        </p:sp>
        <p:sp>
          <p:nvSpPr>
            <p:cNvPr id="17" name="Google Shape;1015;p29">
              <a:extLst>
                <a:ext uri="{FF2B5EF4-FFF2-40B4-BE49-F238E27FC236}">
                  <a16:creationId xmlns:a16="http://schemas.microsoft.com/office/drawing/2014/main" id="{B6B03BF0-F134-CE48-999B-D8A26DE60BB9}"/>
                </a:ext>
              </a:extLst>
            </p:cNvPr>
            <p:cNvSpPr/>
            <p:nvPr/>
          </p:nvSpPr>
          <p:spPr>
            <a:xfrm>
              <a:off x="3212613" y="3221450"/>
              <a:ext cx="1042400" cy="926625"/>
            </a:xfrm>
            <a:custGeom>
              <a:avLst/>
              <a:gdLst/>
              <a:ahLst/>
              <a:cxnLst/>
              <a:rect l="l" t="t" r="r" b="b"/>
              <a:pathLst>
                <a:path w="41696" h="37065" fill="none" extrusionOk="0">
                  <a:moveTo>
                    <a:pt x="28671" y="1"/>
                  </a:moveTo>
                  <a:lnTo>
                    <a:pt x="13038" y="1"/>
                  </a:lnTo>
                  <a:cubicBezTo>
                    <a:pt x="11252" y="1"/>
                    <a:pt x="9609" y="953"/>
                    <a:pt x="8716" y="2501"/>
                  </a:cubicBezTo>
                  <a:lnTo>
                    <a:pt x="893" y="16038"/>
                  </a:lnTo>
                  <a:cubicBezTo>
                    <a:pt x="0" y="17586"/>
                    <a:pt x="0" y="19491"/>
                    <a:pt x="893" y="21027"/>
                  </a:cubicBezTo>
                  <a:lnTo>
                    <a:pt x="8716" y="34576"/>
                  </a:lnTo>
                  <a:cubicBezTo>
                    <a:pt x="9609" y="36112"/>
                    <a:pt x="11252" y="37065"/>
                    <a:pt x="13038" y="37065"/>
                  </a:cubicBezTo>
                  <a:lnTo>
                    <a:pt x="28671" y="37065"/>
                  </a:lnTo>
                  <a:cubicBezTo>
                    <a:pt x="30456" y="37065"/>
                    <a:pt x="32100" y="36112"/>
                    <a:pt x="32993" y="34576"/>
                  </a:cubicBezTo>
                  <a:lnTo>
                    <a:pt x="40803" y="21027"/>
                  </a:lnTo>
                  <a:cubicBezTo>
                    <a:pt x="41696" y="19491"/>
                    <a:pt x="41696" y="17586"/>
                    <a:pt x="40803" y="16038"/>
                  </a:cubicBezTo>
                  <a:lnTo>
                    <a:pt x="32993" y="2501"/>
                  </a:lnTo>
                  <a:cubicBezTo>
                    <a:pt x="32100" y="953"/>
                    <a:pt x="30456"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6;p29">
              <a:extLst>
                <a:ext uri="{FF2B5EF4-FFF2-40B4-BE49-F238E27FC236}">
                  <a16:creationId xmlns:a16="http://schemas.microsoft.com/office/drawing/2014/main" id="{2B9BFDCC-53FC-4648-8993-9FD60C139646}"/>
                </a:ext>
              </a:extLst>
            </p:cNvPr>
            <p:cNvSpPr/>
            <p:nvPr/>
          </p:nvSpPr>
          <p:spPr>
            <a:xfrm>
              <a:off x="3231363" y="3238125"/>
              <a:ext cx="1004900" cy="893275"/>
            </a:xfrm>
            <a:custGeom>
              <a:avLst/>
              <a:gdLst/>
              <a:ahLst/>
              <a:cxnLst/>
              <a:rect l="l" t="t" r="r" b="b"/>
              <a:pathLst>
                <a:path w="40196" h="35731" fill="none" extrusionOk="0">
                  <a:moveTo>
                    <a:pt x="27635" y="0"/>
                  </a:moveTo>
                  <a:lnTo>
                    <a:pt x="12561" y="0"/>
                  </a:lnTo>
                  <a:cubicBezTo>
                    <a:pt x="10847" y="0"/>
                    <a:pt x="9263" y="917"/>
                    <a:pt x="8394" y="2405"/>
                  </a:cubicBezTo>
                  <a:lnTo>
                    <a:pt x="858" y="15466"/>
                  </a:lnTo>
                  <a:cubicBezTo>
                    <a:pt x="0" y="16955"/>
                    <a:pt x="0" y="18788"/>
                    <a:pt x="858" y="20277"/>
                  </a:cubicBezTo>
                  <a:lnTo>
                    <a:pt x="8394" y="33326"/>
                  </a:lnTo>
                  <a:cubicBezTo>
                    <a:pt x="9263" y="34814"/>
                    <a:pt x="10847" y="35731"/>
                    <a:pt x="12561" y="35731"/>
                  </a:cubicBezTo>
                  <a:lnTo>
                    <a:pt x="27635" y="35731"/>
                  </a:lnTo>
                  <a:cubicBezTo>
                    <a:pt x="29361" y="35731"/>
                    <a:pt x="30945" y="34814"/>
                    <a:pt x="31802" y="33326"/>
                  </a:cubicBezTo>
                  <a:lnTo>
                    <a:pt x="39339" y="20277"/>
                  </a:lnTo>
                  <a:cubicBezTo>
                    <a:pt x="40196" y="18788"/>
                    <a:pt x="40196" y="16955"/>
                    <a:pt x="39339" y="15466"/>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7;p29">
              <a:extLst>
                <a:ext uri="{FF2B5EF4-FFF2-40B4-BE49-F238E27FC236}">
                  <a16:creationId xmlns:a16="http://schemas.microsoft.com/office/drawing/2014/main" id="{CDEC402B-40FA-1746-A2FB-68C08D7C955E}"/>
                </a:ext>
              </a:extLst>
            </p:cNvPr>
            <p:cNvSpPr/>
            <p:nvPr/>
          </p:nvSpPr>
          <p:spPr>
            <a:xfrm>
              <a:off x="3291188" y="3185725"/>
              <a:ext cx="885550" cy="306025"/>
            </a:xfrm>
            <a:custGeom>
              <a:avLst/>
              <a:gdLst/>
              <a:ahLst/>
              <a:cxnLst/>
              <a:rect l="l" t="t" r="r" b="b"/>
              <a:pathLst>
                <a:path w="35422" h="12241" extrusionOk="0">
                  <a:moveTo>
                    <a:pt x="10347" y="1"/>
                  </a:moveTo>
                  <a:cubicBezTo>
                    <a:pt x="7763" y="1"/>
                    <a:pt x="5394" y="1370"/>
                    <a:pt x="4108" y="3608"/>
                  </a:cubicBezTo>
                  <a:lnTo>
                    <a:pt x="703" y="9490"/>
                  </a:lnTo>
                  <a:cubicBezTo>
                    <a:pt x="1" y="10716"/>
                    <a:pt x="882" y="12240"/>
                    <a:pt x="2287" y="12240"/>
                  </a:cubicBezTo>
                  <a:cubicBezTo>
                    <a:pt x="2941" y="12240"/>
                    <a:pt x="3549" y="11883"/>
                    <a:pt x="3870" y="11324"/>
                  </a:cubicBezTo>
                  <a:lnTo>
                    <a:pt x="6501" y="6775"/>
                  </a:lnTo>
                  <a:cubicBezTo>
                    <a:pt x="7609" y="4847"/>
                    <a:pt x="9668" y="3656"/>
                    <a:pt x="11883" y="3656"/>
                  </a:cubicBezTo>
                  <a:lnTo>
                    <a:pt x="23527" y="3656"/>
                  </a:lnTo>
                  <a:cubicBezTo>
                    <a:pt x="25754" y="3656"/>
                    <a:pt x="27802" y="4847"/>
                    <a:pt x="28921" y="6775"/>
                  </a:cubicBezTo>
                  <a:lnTo>
                    <a:pt x="31540" y="11324"/>
                  </a:lnTo>
                  <a:cubicBezTo>
                    <a:pt x="31874" y="11883"/>
                    <a:pt x="32481" y="12240"/>
                    <a:pt x="33124" y="12240"/>
                  </a:cubicBezTo>
                  <a:cubicBezTo>
                    <a:pt x="34541" y="12240"/>
                    <a:pt x="35422" y="10716"/>
                    <a:pt x="34719" y="9490"/>
                  </a:cubicBezTo>
                  <a:lnTo>
                    <a:pt x="31314" y="3608"/>
                  </a:lnTo>
                  <a:cubicBezTo>
                    <a:pt x="30028" y="1370"/>
                    <a:pt x="27647" y="1"/>
                    <a:pt x="25075" y="1"/>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0" name="Google Shape;1018;p29">
              <a:extLst>
                <a:ext uri="{FF2B5EF4-FFF2-40B4-BE49-F238E27FC236}">
                  <a16:creationId xmlns:a16="http://schemas.microsoft.com/office/drawing/2014/main" id="{16075936-4243-0B48-8EE4-5D258D80E346}"/>
                </a:ext>
              </a:extLst>
            </p:cNvPr>
            <p:cNvSpPr/>
            <p:nvPr/>
          </p:nvSpPr>
          <p:spPr>
            <a:xfrm>
              <a:off x="3275113" y="3850100"/>
              <a:ext cx="917700" cy="334000"/>
            </a:xfrm>
            <a:custGeom>
              <a:avLst/>
              <a:gdLst/>
              <a:ahLst/>
              <a:cxnLst/>
              <a:rect l="l" t="t" r="r" b="b"/>
              <a:pathLst>
                <a:path w="36708" h="13360" extrusionOk="0">
                  <a:moveTo>
                    <a:pt x="2287" y="0"/>
                  </a:moveTo>
                  <a:cubicBezTo>
                    <a:pt x="882" y="0"/>
                    <a:pt x="1" y="1524"/>
                    <a:pt x="703" y="2751"/>
                  </a:cubicBezTo>
                  <a:lnTo>
                    <a:pt x="4739" y="9752"/>
                  </a:lnTo>
                  <a:cubicBezTo>
                    <a:pt x="6037" y="11978"/>
                    <a:pt x="8406" y="13359"/>
                    <a:pt x="10990" y="13359"/>
                  </a:cubicBezTo>
                  <a:lnTo>
                    <a:pt x="25718" y="13359"/>
                  </a:lnTo>
                  <a:cubicBezTo>
                    <a:pt x="28290" y="13359"/>
                    <a:pt x="30671" y="11978"/>
                    <a:pt x="31957" y="9752"/>
                  </a:cubicBezTo>
                  <a:lnTo>
                    <a:pt x="36005" y="2751"/>
                  </a:lnTo>
                  <a:cubicBezTo>
                    <a:pt x="36708" y="1524"/>
                    <a:pt x="35827" y="0"/>
                    <a:pt x="34422" y="0"/>
                  </a:cubicBezTo>
                  <a:cubicBezTo>
                    <a:pt x="33767" y="0"/>
                    <a:pt x="33160" y="346"/>
                    <a:pt x="32838" y="917"/>
                  </a:cubicBezTo>
                  <a:lnTo>
                    <a:pt x="29564" y="6585"/>
                  </a:lnTo>
                  <a:cubicBezTo>
                    <a:pt x="28445" y="8513"/>
                    <a:pt x="26397" y="9692"/>
                    <a:pt x="24170" y="9692"/>
                  </a:cubicBezTo>
                  <a:lnTo>
                    <a:pt x="12526" y="9692"/>
                  </a:lnTo>
                  <a:cubicBezTo>
                    <a:pt x="10311" y="9692"/>
                    <a:pt x="8252" y="8513"/>
                    <a:pt x="7144" y="6585"/>
                  </a:cubicBezTo>
                  <a:lnTo>
                    <a:pt x="3870" y="917"/>
                  </a:lnTo>
                  <a:cubicBezTo>
                    <a:pt x="3549" y="346"/>
                    <a:pt x="2941" y="0"/>
                    <a:pt x="2287" y="0"/>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Tree>
    <p:extLst>
      <p:ext uri="{BB962C8B-B14F-4D97-AF65-F5344CB8AC3E}">
        <p14:creationId xmlns:p14="http://schemas.microsoft.com/office/powerpoint/2010/main" val="2086367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6F359E"/>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105EA5A7-0810-3D4F-AD6D-BC661123A8C2}"/>
              </a:ext>
            </a:extLst>
          </p:cNvPr>
          <p:cNvSpPr/>
          <p:nvPr/>
        </p:nvSpPr>
        <p:spPr>
          <a:xfrm>
            <a:off x="457657" y="1569744"/>
            <a:ext cx="11276686" cy="4337598"/>
          </a:xfrm>
          <a:prstGeom prst="rect">
            <a:avLst/>
          </a:prstGeom>
        </p:spPr>
        <p:txBody>
          <a:bodyPr wrap="square">
            <a:spAutoFit/>
          </a:bodyPr>
          <a:lstStyle/>
          <a:p>
            <a:r>
              <a:rPr lang="ar-SA" sz="2400" dirty="0">
                <a:latin typeface="Calibri" panose="020F0502020204030204" pitchFamily="34" charset="0"/>
                <a:cs typeface="Calibri" panose="020F0502020204030204" pitchFamily="34" charset="0"/>
              </a:rPr>
              <a:t>المعلومات ضرورية للمنظمة لكي تقوم بتنفيذ مسؤوليات الرقابة الداخلية نحو تحقيق الأهداف . ويجب توفر نظام معلومات داخل المنظمة يتضمن طبيعة المعلومات المطلوبة، وطريقة الحصول عليها ، وكيفية معالجتها ، والتقارير المستخرجة منه ، وتشمل معلومات داخلية وخارجية ، وتزويد الإدارة بتقارير حول الأداء المتعلق بتحقيق أهداف المنظمة . </a:t>
            </a:r>
            <a:endParaRPr lang="en-US" sz="2400" dirty="0">
              <a:latin typeface="Calibri" panose="020F0502020204030204" pitchFamily="34" charset="0"/>
              <a:cs typeface="Calibri" panose="020F0502020204030204" pitchFamily="34" charset="0"/>
            </a:endParaRPr>
          </a:p>
          <a:p>
            <a:pPr>
              <a:lnSpc>
                <a:spcPct val="90000"/>
              </a:lnSpc>
              <a:spcBef>
                <a:spcPts val="1000"/>
              </a:spcBef>
            </a:pPr>
            <a:endParaRPr lang="ar-SA"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تحتوي المعلومات والاتصالات على مجموعة من المبادئ وهي:</a:t>
            </a:r>
          </a:p>
          <a:p>
            <a:pPr>
              <a:lnSpc>
                <a:spcPct val="90000"/>
              </a:lnSpc>
              <a:spcBef>
                <a:spcPts val="1000"/>
              </a:spcBef>
            </a:pPr>
            <a:endParaRPr lang="ar-SA" sz="2400" dirty="0">
              <a:latin typeface="Calibri" panose="020F0502020204030204" pitchFamily="34" charset="0"/>
              <a:cs typeface="Calibri" panose="020F0502020204030204" pitchFamily="34" charset="0"/>
            </a:endParaRPr>
          </a:p>
          <a:p>
            <a:r>
              <a:rPr lang="ar-SA" sz="2400" b="1" dirty="0">
                <a:solidFill>
                  <a:srgbClr val="6F359E"/>
                </a:solidFill>
                <a:latin typeface="Calibri" panose="020F0502020204030204" pitchFamily="34" charset="0"/>
                <a:cs typeface="Calibri" panose="020F0502020204030204" pitchFamily="34" charset="0"/>
              </a:rPr>
              <a:t>أولا: </a:t>
            </a:r>
            <a:r>
              <a:rPr lang="ar-SA" sz="2400" dirty="0">
                <a:latin typeface="Calibri" panose="020F0502020204030204" pitchFamily="34" charset="0"/>
                <a:cs typeface="Calibri" panose="020F0502020204030204" pitchFamily="34" charset="0"/>
              </a:rPr>
              <a:t>على المنظمة استخدام أنظمة معلومات ملائمه تتصف بالجودة  لدعم وظائف الرقابة الداخلية.</a:t>
            </a:r>
          </a:p>
          <a:p>
            <a:r>
              <a:rPr lang="ar-SA" sz="2400" b="1" dirty="0">
                <a:solidFill>
                  <a:srgbClr val="6F359E"/>
                </a:solidFill>
                <a:latin typeface="Calibri" panose="020F0502020204030204" pitchFamily="34" charset="0"/>
                <a:cs typeface="Calibri" panose="020F0502020204030204" pitchFamily="34" charset="0"/>
              </a:rPr>
              <a:t>ثانيا: </a:t>
            </a:r>
            <a:r>
              <a:rPr lang="ar-SA" sz="2400" dirty="0">
                <a:latin typeface="Calibri" panose="020F0502020204030204" pitchFamily="34" charset="0"/>
                <a:cs typeface="Calibri" panose="020F0502020204030204" pitchFamily="34" charset="0"/>
              </a:rPr>
              <a:t>إيصال المعلومات داخلياً ضرورية لدعم مسار الرقابة الداخلية بما في ذلك أهداف الرقابة والمسؤوليات المتعلقة بها.</a:t>
            </a:r>
          </a:p>
          <a:p>
            <a:r>
              <a:rPr lang="ar-SA" sz="2400" b="1" dirty="0">
                <a:solidFill>
                  <a:srgbClr val="6F359E"/>
                </a:solidFill>
                <a:latin typeface="Calibri" panose="020F0502020204030204" pitchFamily="34" charset="0"/>
                <a:cs typeface="Calibri" panose="020F0502020204030204" pitchFamily="34" charset="0"/>
              </a:rPr>
              <a:t>ثالثا: </a:t>
            </a:r>
            <a:r>
              <a:rPr lang="ar-SA" sz="2400" dirty="0">
                <a:latin typeface="Calibri" panose="020F0502020204030204" pitchFamily="34" charset="0"/>
                <a:cs typeface="Calibri" panose="020F0502020204030204" pitchFamily="34" charset="0"/>
              </a:rPr>
              <a:t>على المنظمة الاتصال مع الاطراف الخارجية التي لها تأثير على مسار الرقابة الداخلية.</a:t>
            </a:r>
          </a:p>
        </p:txBody>
      </p:sp>
      <p:grpSp>
        <p:nvGrpSpPr>
          <p:cNvPr id="16" name="Google Shape;1013;p29">
            <a:extLst>
              <a:ext uri="{FF2B5EF4-FFF2-40B4-BE49-F238E27FC236}">
                <a16:creationId xmlns:a16="http://schemas.microsoft.com/office/drawing/2014/main" id="{0622A294-DD4D-0C4B-ACE8-0D2CB9271AC8}"/>
              </a:ext>
            </a:extLst>
          </p:cNvPr>
          <p:cNvGrpSpPr/>
          <p:nvPr/>
        </p:nvGrpSpPr>
        <p:grpSpPr>
          <a:xfrm>
            <a:off x="0" y="98923"/>
            <a:ext cx="1668025" cy="1482693"/>
            <a:chOff x="3111113" y="3131250"/>
            <a:chExt cx="1245400" cy="1107025"/>
          </a:xfrm>
        </p:grpSpPr>
        <p:sp>
          <p:nvSpPr>
            <p:cNvPr id="17" name="Google Shape;1014;p29">
              <a:extLst>
                <a:ext uri="{FF2B5EF4-FFF2-40B4-BE49-F238E27FC236}">
                  <a16:creationId xmlns:a16="http://schemas.microsoft.com/office/drawing/2014/main" id="{69FE703B-53B1-EF49-8D7A-1D29693FDEFD}"/>
                </a:ext>
              </a:extLst>
            </p:cNvPr>
            <p:cNvSpPr/>
            <p:nvPr/>
          </p:nvSpPr>
          <p:spPr>
            <a:xfrm>
              <a:off x="3111113" y="3131250"/>
              <a:ext cx="1245400" cy="1107025"/>
            </a:xfrm>
            <a:custGeom>
              <a:avLst/>
              <a:gdLst/>
              <a:ahLst/>
              <a:cxnLst/>
              <a:rect l="l" t="t" r="r" b="b"/>
              <a:pathLst>
                <a:path w="49816" h="44281" extrusionOk="0">
                  <a:moveTo>
                    <a:pt x="15574" y="1"/>
                  </a:moveTo>
                  <a:cubicBezTo>
                    <a:pt x="13442" y="1"/>
                    <a:pt x="11478" y="1144"/>
                    <a:pt x="10406" y="2989"/>
                  </a:cubicBezTo>
                  <a:lnTo>
                    <a:pt x="1072" y="19158"/>
                  </a:lnTo>
                  <a:cubicBezTo>
                    <a:pt x="0" y="21004"/>
                    <a:pt x="0" y="23278"/>
                    <a:pt x="1072" y="25123"/>
                  </a:cubicBezTo>
                  <a:lnTo>
                    <a:pt x="10406" y="41304"/>
                  </a:lnTo>
                  <a:cubicBezTo>
                    <a:pt x="11478" y="43149"/>
                    <a:pt x="13442" y="44280"/>
                    <a:pt x="15574" y="44280"/>
                  </a:cubicBezTo>
                  <a:lnTo>
                    <a:pt x="34255" y="44280"/>
                  </a:lnTo>
                  <a:cubicBezTo>
                    <a:pt x="36386" y="44280"/>
                    <a:pt x="38350" y="43149"/>
                    <a:pt x="39410" y="41304"/>
                  </a:cubicBezTo>
                  <a:lnTo>
                    <a:pt x="48756" y="25123"/>
                  </a:lnTo>
                  <a:cubicBezTo>
                    <a:pt x="49816" y="23278"/>
                    <a:pt x="49816" y="21004"/>
                    <a:pt x="48756" y="19158"/>
                  </a:cubicBezTo>
                  <a:lnTo>
                    <a:pt x="39410" y="2989"/>
                  </a:lnTo>
                  <a:cubicBezTo>
                    <a:pt x="38350" y="1144"/>
                    <a:pt x="36386" y="1"/>
                    <a:pt x="34255"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0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المعلومات والاتصال</a:t>
              </a:r>
              <a:endParaRPr sz="2400" b="1" dirty="0">
                <a:latin typeface="Calibri" panose="020F0502020204030204" pitchFamily="34" charset="0"/>
                <a:cs typeface="Calibri" panose="020F0502020204030204" pitchFamily="34" charset="0"/>
              </a:endParaRPr>
            </a:p>
          </p:txBody>
        </p:sp>
        <p:sp>
          <p:nvSpPr>
            <p:cNvPr id="18" name="Google Shape;1015;p29">
              <a:extLst>
                <a:ext uri="{FF2B5EF4-FFF2-40B4-BE49-F238E27FC236}">
                  <a16:creationId xmlns:a16="http://schemas.microsoft.com/office/drawing/2014/main" id="{02DA4463-33FE-724F-9279-58A2E50FF064}"/>
                </a:ext>
              </a:extLst>
            </p:cNvPr>
            <p:cNvSpPr/>
            <p:nvPr/>
          </p:nvSpPr>
          <p:spPr>
            <a:xfrm>
              <a:off x="3212613" y="3221450"/>
              <a:ext cx="1042400" cy="926625"/>
            </a:xfrm>
            <a:custGeom>
              <a:avLst/>
              <a:gdLst/>
              <a:ahLst/>
              <a:cxnLst/>
              <a:rect l="l" t="t" r="r" b="b"/>
              <a:pathLst>
                <a:path w="41696" h="37065" fill="none" extrusionOk="0">
                  <a:moveTo>
                    <a:pt x="28671" y="1"/>
                  </a:moveTo>
                  <a:lnTo>
                    <a:pt x="13038" y="1"/>
                  </a:lnTo>
                  <a:cubicBezTo>
                    <a:pt x="11252" y="1"/>
                    <a:pt x="9609" y="953"/>
                    <a:pt x="8716" y="2501"/>
                  </a:cubicBezTo>
                  <a:lnTo>
                    <a:pt x="893" y="16038"/>
                  </a:lnTo>
                  <a:cubicBezTo>
                    <a:pt x="0" y="17586"/>
                    <a:pt x="0" y="19491"/>
                    <a:pt x="893" y="21027"/>
                  </a:cubicBezTo>
                  <a:lnTo>
                    <a:pt x="8716" y="34576"/>
                  </a:lnTo>
                  <a:cubicBezTo>
                    <a:pt x="9609" y="36112"/>
                    <a:pt x="11252" y="37065"/>
                    <a:pt x="13038" y="37065"/>
                  </a:cubicBezTo>
                  <a:lnTo>
                    <a:pt x="28671" y="37065"/>
                  </a:lnTo>
                  <a:cubicBezTo>
                    <a:pt x="30456" y="37065"/>
                    <a:pt x="32100" y="36112"/>
                    <a:pt x="32993" y="34576"/>
                  </a:cubicBezTo>
                  <a:lnTo>
                    <a:pt x="40803" y="21027"/>
                  </a:lnTo>
                  <a:cubicBezTo>
                    <a:pt x="41696" y="19491"/>
                    <a:pt x="41696" y="17586"/>
                    <a:pt x="40803" y="16038"/>
                  </a:cubicBezTo>
                  <a:lnTo>
                    <a:pt x="32993" y="2501"/>
                  </a:lnTo>
                  <a:cubicBezTo>
                    <a:pt x="32100" y="953"/>
                    <a:pt x="30456"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6;p29">
              <a:extLst>
                <a:ext uri="{FF2B5EF4-FFF2-40B4-BE49-F238E27FC236}">
                  <a16:creationId xmlns:a16="http://schemas.microsoft.com/office/drawing/2014/main" id="{61787491-DD64-D34F-A50C-21380117E6BC}"/>
                </a:ext>
              </a:extLst>
            </p:cNvPr>
            <p:cNvSpPr/>
            <p:nvPr/>
          </p:nvSpPr>
          <p:spPr>
            <a:xfrm>
              <a:off x="3231363" y="3238125"/>
              <a:ext cx="1004900" cy="893275"/>
            </a:xfrm>
            <a:custGeom>
              <a:avLst/>
              <a:gdLst/>
              <a:ahLst/>
              <a:cxnLst/>
              <a:rect l="l" t="t" r="r" b="b"/>
              <a:pathLst>
                <a:path w="40196" h="35731" fill="none" extrusionOk="0">
                  <a:moveTo>
                    <a:pt x="27635" y="0"/>
                  </a:moveTo>
                  <a:lnTo>
                    <a:pt x="12561" y="0"/>
                  </a:lnTo>
                  <a:cubicBezTo>
                    <a:pt x="10847" y="0"/>
                    <a:pt x="9263" y="917"/>
                    <a:pt x="8394" y="2405"/>
                  </a:cubicBezTo>
                  <a:lnTo>
                    <a:pt x="858" y="15466"/>
                  </a:lnTo>
                  <a:cubicBezTo>
                    <a:pt x="0" y="16955"/>
                    <a:pt x="0" y="18788"/>
                    <a:pt x="858" y="20277"/>
                  </a:cubicBezTo>
                  <a:lnTo>
                    <a:pt x="8394" y="33326"/>
                  </a:lnTo>
                  <a:cubicBezTo>
                    <a:pt x="9263" y="34814"/>
                    <a:pt x="10847" y="35731"/>
                    <a:pt x="12561" y="35731"/>
                  </a:cubicBezTo>
                  <a:lnTo>
                    <a:pt x="27635" y="35731"/>
                  </a:lnTo>
                  <a:cubicBezTo>
                    <a:pt x="29361" y="35731"/>
                    <a:pt x="30945" y="34814"/>
                    <a:pt x="31802" y="33326"/>
                  </a:cubicBezTo>
                  <a:lnTo>
                    <a:pt x="39339" y="20277"/>
                  </a:lnTo>
                  <a:cubicBezTo>
                    <a:pt x="40196" y="18788"/>
                    <a:pt x="40196" y="16955"/>
                    <a:pt x="39339" y="15466"/>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7;p29">
              <a:extLst>
                <a:ext uri="{FF2B5EF4-FFF2-40B4-BE49-F238E27FC236}">
                  <a16:creationId xmlns:a16="http://schemas.microsoft.com/office/drawing/2014/main" id="{B2EEBD69-C39B-3242-AD82-6C7DEF541D36}"/>
                </a:ext>
              </a:extLst>
            </p:cNvPr>
            <p:cNvSpPr/>
            <p:nvPr/>
          </p:nvSpPr>
          <p:spPr>
            <a:xfrm>
              <a:off x="3291188" y="3185725"/>
              <a:ext cx="885550" cy="306025"/>
            </a:xfrm>
            <a:custGeom>
              <a:avLst/>
              <a:gdLst/>
              <a:ahLst/>
              <a:cxnLst/>
              <a:rect l="l" t="t" r="r" b="b"/>
              <a:pathLst>
                <a:path w="35422" h="12241" extrusionOk="0">
                  <a:moveTo>
                    <a:pt x="10347" y="1"/>
                  </a:moveTo>
                  <a:cubicBezTo>
                    <a:pt x="7763" y="1"/>
                    <a:pt x="5394" y="1370"/>
                    <a:pt x="4108" y="3608"/>
                  </a:cubicBezTo>
                  <a:lnTo>
                    <a:pt x="703" y="9490"/>
                  </a:lnTo>
                  <a:cubicBezTo>
                    <a:pt x="1" y="10716"/>
                    <a:pt x="882" y="12240"/>
                    <a:pt x="2287" y="12240"/>
                  </a:cubicBezTo>
                  <a:cubicBezTo>
                    <a:pt x="2941" y="12240"/>
                    <a:pt x="3549" y="11883"/>
                    <a:pt x="3870" y="11324"/>
                  </a:cubicBezTo>
                  <a:lnTo>
                    <a:pt x="6501" y="6775"/>
                  </a:lnTo>
                  <a:cubicBezTo>
                    <a:pt x="7609" y="4847"/>
                    <a:pt x="9668" y="3656"/>
                    <a:pt x="11883" y="3656"/>
                  </a:cubicBezTo>
                  <a:lnTo>
                    <a:pt x="23527" y="3656"/>
                  </a:lnTo>
                  <a:cubicBezTo>
                    <a:pt x="25754" y="3656"/>
                    <a:pt x="27802" y="4847"/>
                    <a:pt x="28921" y="6775"/>
                  </a:cubicBezTo>
                  <a:lnTo>
                    <a:pt x="31540" y="11324"/>
                  </a:lnTo>
                  <a:cubicBezTo>
                    <a:pt x="31874" y="11883"/>
                    <a:pt x="32481" y="12240"/>
                    <a:pt x="33124" y="12240"/>
                  </a:cubicBezTo>
                  <a:cubicBezTo>
                    <a:pt x="34541" y="12240"/>
                    <a:pt x="35422" y="10716"/>
                    <a:pt x="34719" y="9490"/>
                  </a:cubicBezTo>
                  <a:lnTo>
                    <a:pt x="31314" y="3608"/>
                  </a:lnTo>
                  <a:cubicBezTo>
                    <a:pt x="30028" y="1370"/>
                    <a:pt x="27647" y="1"/>
                    <a:pt x="25075" y="1"/>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8;p29">
              <a:extLst>
                <a:ext uri="{FF2B5EF4-FFF2-40B4-BE49-F238E27FC236}">
                  <a16:creationId xmlns:a16="http://schemas.microsoft.com/office/drawing/2014/main" id="{05F90E48-DBAB-244F-AB45-3905D6DA8037}"/>
                </a:ext>
              </a:extLst>
            </p:cNvPr>
            <p:cNvSpPr/>
            <p:nvPr/>
          </p:nvSpPr>
          <p:spPr>
            <a:xfrm>
              <a:off x="3275113" y="3850100"/>
              <a:ext cx="917700" cy="334000"/>
            </a:xfrm>
            <a:custGeom>
              <a:avLst/>
              <a:gdLst/>
              <a:ahLst/>
              <a:cxnLst/>
              <a:rect l="l" t="t" r="r" b="b"/>
              <a:pathLst>
                <a:path w="36708" h="13360" extrusionOk="0">
                  <a:moveTo>
                    <a:pt x="2287" y="0"/>
                  </a:moveTo>
                  <a:cubicBezTo>
                    <a:pt x="882" y="0"/>
                    <a:pt x="1" y="1524"/>
                    <a:pt x="703" y="2751"/>
                  </a:cubicBezTo>
                  <a:lnTo>
                    <a:pt x="4739" y="9752"/>
                  </a:lnTo>
                  <a:cubicBezTo>
                    <a:pt x="6037" y="11978"/>
                    <a:pt x="8406" y="13359"/>
                    <a:pt x="10990" y="13359"/>
                  </a:cubicBezTo>
                  <a:lnTo>
                    <a:pt x="25718" y="13359"/>
                  </a:lnTo>
                  <a:cubicBezTo>
                    <a:pt x="28290" y="13359"/>
                    <a:pt x="30671" y="11978"/>
                    <a:pt x="31957" y="9752"/>
                  </a:cubicBezTo>
                  <a:lnTo>
                    <a:pt x="36005" y="2751"/>
                  </a:lnTo>
                  <a:cubicBezTo>
                    <a:pt x="36708" y="1524"/>
                    <a:pt x="35827" y="0"/>
                    <a:pt x="34422" y="0"/>
                  </a:cubicBezTo>
                  <a:cubicBezTo>
                    <a:pt x="33767" y="0"/>
                    <a:pt x="33160" y="346"/>
                    <a:pt x="32838" y="917"/>
                  </a:cubicBezTo>
                  <a:lnTo>
                    <a:pt x="29564" y="6585"/>
                  </a:lnTo>
                  <a:cubicBezTo>
                    <a:pt x="28445" y="8513"/>
                    <a:pt x="26397" y="9692"/>
                    <a:pt x="24170" y="9692"/>
                  </a:cubicBezTo>
                  <a:lnTo>
                    <a:pt x="12526" y="9692"/>
                  </a:lnTo>
                  <a:cubicBezTo>
                    <a:pt x="10311" y="9692"/>
                    <a:pt x="8252" y="8513"/>
                    <a:pt x="7144" y="6585"/>
                  </a:cubicBezTo>
                  <a:lnTo>
                    <a:pt x="3870" y="917"/>
                  </a:lnTo>
                  <a:cubicBezTo>
                    <a:pt x="3549" y="346"/>
                    <a:pt x="2941" y="0"/>
                    <a:pt x="2287" y="0"/>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pic>
        <p:nvPicPr>
          <p:cNvPr id="10" name="صورة 9">
            <a:extLst>
              <a:ext uri="{FF2B5EF4-FFF2-40B4-BE49-F238E27FC236}">
                <a16:creationId xmlns:a16="http://schemas.microsoft.com/office/drawing/2014/main" id="{23292A0C-F7C7-2E49-9577-05AE827E2171}"/>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834413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6F359E"/>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6" name="Google Shape;1013;p29">
            <a:extLst>
              <a:ext uri="{FF2B5EF4-FFF2-40B4-BE49-F238E27FC236}">
                <a16:creationId xmlns:a16="http://schemas.microsoft.com/office/drawing/2014/main" id="{0622A294-DD4D-0C4B-ACE8-0D2CB9271AC8}"/>
              </a:ext>
            </a:extLst>
          </p:cNvPr>
          <p:cNvGrpSpPr/>
          <p:nvPr/>
        </p:nvGrpSpPr>
        <p:grpSpPr>
          <a:xfrm>
            <a:off x="0" y="98923"/>
            <a:ext cx="1668025" cy="1482693"/>
            <a:chOff x="3111113" y="3131250"/>
            <a:chExt cx="1245400" cy="1107025"/>
          </a:xfrm>
        </p:grpSpPr>
        <p:sp>
          <p:nvSpPr>
            <p:cNvPr id="17" name="Google Shape;1014;p29">
              <a:extLst>
                <a:ext uri="{FF2B5EF4-FFF2-40B4-BE49-F238E27FC236}">
                  <a16:creationId xmlns:a16="http://schemas.microsoft.com/office/drawing/2014/main" id="{69FE703B-53B1-EF49-8D7A-1D29693FDEFD}"/>
                </a:ext>
              </a:extLst>
            </p:cNvPr>
            <p:cNvSpPr/>
            <p:nvPr/>
          </p:nvSpPr>
          <p:spPr>
            <a:xfrm>
              <a:off x="3111113" y="3131250"/>
              <a:ext cx="1245400" cy="1107025"/>
            </a:xfrm>
            <a:custGeom>
              <a:avLst/>
              <a:gdLst/>
              <a:ahLst/>
              <a:cxnLst/>
              <a:rect l="l" t="t" r="r" b="b"/>
              <a:pathLst>
                <a:path w="49816" h="44281" extrusionOk="0">
                  <a:moveTo>
                    <a:pt x="15574" y="1"/>
                  </a:moveTo>
                  <a:cubicBezTo>
                    <a:pt x="13442" y="1"/>
                    <a:pt x="11478" y="1144"/>
                    <a:pt x="10406" y="2989"/>
                  </a:cubicBezTo>
                  <a:lnTo>
                    <a:pt x="1072" y="19158"/>
                  </a:lnTo>
                  <a:cubicBezTo>
                    <a:pt x="0" y="21004"/>
                    <a:pt x="0" y="23278"/>
                    <a:pt x="1072" y="25123"/>
                  </a:cubicBezTo>
                  <a:lnTo>
                    <a:pt x="10406" y="41304"/>
                  </a:lnTo>
                  <a:cubicBezTo>
                    <a:pt x="11478" y="43149"/>
                    <a:pt x="13442" y="44280"/>
                    <a:pt x="15574" y="44280"/>
                  </a:cubicBezTo>
                  <a:lnTo>
                    <a:pt x="34255" y="44280"/>
                  </a:lnTo>
                  <a:cubicBezTo>
                    <a:pt x="36386" y="44280"/>
                    <a:pt x="38350" y="43149"/>
                    <a:pt x="39410" y="41304"/>
                  </a:cubicBezTo>
                  <a:lnTo>
                    <a:pt x="48756" y="25123"/>
                  </a:lnTo>
                  <a:cubicBezTo>
                    <a:pt x="49816" y="23278"/>
                    <a:pt x="49816" y="21004"/>
                    <a:pt x="48756" y="19158"/>
                  </a:cubicBezTo>
                  <a:lnTo>
                    <a:pt x="39410" y="2989"/>
                  </a:lnTo>
                  <a:cubicBezTo>
                    <a:pt x="38350" y="1144"/>
                    <a:pt x="36386" y="1"/>
                    <a:pt x="34255"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0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المعلومات والاتصال</a:t>
              </a:r>
              <a:endParaRPr sz="2400" b="1" dirty="0">
                <a:latin typeface="Calibri" panose="020F0502020204030204" pitchFamily="34" charset="0"/>
                <a:cs typeface="Calibri" panose="020F0502020204030204" pitchFamily="34" charset="0"/>
              </a:endParaRPr>
            </a:p>
          </p:txBody>
        </p:sp>
        <p:sp>
          <p:nvSpPr>
            <p:cNvPr id="18" name="Google Shape;1015;p29">
              <a:extLst>
                <a:ext uri="{FF2B5EF4-FFF2-40B4-BE49-F238E27FC236}">
                  <a16:creationId xmlns:a16="http://schemas.microsoft.com/office/drawing/2014/main" id="{02DA4463-33FE-724F-9279-58A2E50FF064}"/>
                </a:ext>
              </a:extLst>
            </p:cNvPr>
            <p:cNvSpPr/>
            <p:nvPr/>
          </p:nvSpPr>
          <p:spPr>
            <a:xfrm>
              <a:off x="3212613" y="3221450"/>
              <a:ext cx="1042400" cy="926625"/>
            </a:xfrm>
            <a:custGeom>
              <a:avLst/>
              <a:gdLst/>
              <a:ahLst/>
              <a:cxnLst/>
              <a:rect l="l" t="t" r="r" b="b"/>
              <a:pathLst>
                <a:path w="41696" h="37065" fill="none" extrusionOk="0">
                  <a:moveTo>
                    <a:pt x="28671" y="1"/>
                  </a:moveTo>
                  <a:lnTo>
                    <a:pt x="13038" y="1"/>
                  </a:lnTo>
                  <a:cubicBezTo>
                    <a:pt x="11252" y="1"/>
                    <a:pt x="9609" y="953"/>
                    <a:pt x="8716" y="2501"/>
                  </a:cubicBezTo>
                  <a:lnTo>
                    <a:pt x="893" y="16038"/>
                  </a:lnTo>
                  <a:cubicBezTo>
                    <a:pt x="0" y="17586"/>
                    <a:pt x="0" y="19491"/>
                    <a:pt x="893" y="21027"/>
                  </a:cubicBezTo>
                  <a:lnTo>
                    <a:pt x="8716" y="34576"/>
                  </a:lnTo>
                  <a:cubicBezTo>
                    <a:pt x="9609" y="36112"/>
                    <a:pt x="11252" y="37065"/>
                    <a:pt x="13038" y="37065"/>
                  </a:cubicBezTo>
                  <a:lnTo>
                    <a:pt x="28671" y="37065"/>
                  </a:lnTo>
                  <a:cubicBezTo>
                    <a:pt x="30456" y="37065"/>
                    <a:pt x="32100" y="36112"/>
                    <a:pt x="32993" y="34576"/>
                  </a:cubicBezTo>
                  <a:lnTo>
                    <a:pt x="40803" y="21027"/>
                  </a:lnTo>
                  <a:cubicBezTo>
                    <a:pt x="41696" y="19491"/>
                    <a:pt x="41696" y="17586"/>
                    <a:pt x="40803" y="16038"/>
                  </a:cubicBezTo>
                  <a:lnTo>
                    <a:pt x="32993" y="2501"/>
                  </a:lnTo>
                  <a:cubicBezTo>
                    <a:pt x="32100" y="953"/>
                    <a:pt x="30456"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6;p29">
              <a:extLst>
                <a:ext uri="{FF2B5EF4-FFF2-40B4-BE49-F238E27FC236}">
                  <a16:creationId xmlns:a16="http://schemas.microsoft.com/office/drawing/2014/main" id="{61787491-DD64-D34F-A50C-21380117E6BC}"/>
                </a:ext>
              </a:extLst>
            </p:cNvPr>
            <p:cNvSpPr/>
            <p:nvPr/>
          </p:nvSpPr>
          <p:spPr>
            <a:xfrm>
              <a:off x="3231363" y="3238125"/>
              <a:ext cx="1004900" cy="893275"/>
            </a:xfrm>
            <a:custGeom>
              <a:avLst/>
              <a:gdLst/>
              <a:ahLst/>
              <a:cxnLst/>
              <a:rect l="l" t="t" r="r" b="b"/>
              <a:pathLst>
                <a:path w="40196" h="35731" fill="none" extrusionOk="0">
                  <a:moveTo>
                    <a:pt x="27635" y="0"/>
                  </a:moveTo>
                  <a:lnTo>
                    <a:pt x="12561" y="0"/>
                  </a:lnTo>
                  <a:cubicBezTo>
                    <a:pt x="10847" y="0"/>
                    <a:pt x="9263" y="917"/>
                    <a:pt x="8394" y="2405"/>
                  </a:cubicBezTo>
                  <a:lnTo>
                    <a:pt x="858" y="15466"/>
                  </a:lnTo>
                  <a:cubicBezTo>
                    <a:pt x="0" y="16955"/>
                    <a:pt x="0" y="18788"/>
                    <a:pt x="858" y="20277"/>
                  </a:cubicBezTo>
                  <a:lnTo>
                    <a:pt x="8394" y="33326"/>
                  </a:lnTo>
                  <a:cubicBezTo>
                    <a:pt x="9263" y="34814"/>
                    <a:pt x="10847" y="35731"/>
                    <a:pt x="12561" y="35731"/>
                  </a:cubicBezTo>
                  <a:lnTo>
                    <a:pt x="27635" y="35731"/>
                  </a:lnTo>
                  <a:cubicBezTo>
                    <a:pt x="29361" y="35731"/>
                    <a:pt x="30945" y="34814"/>
                    <a:pt x="31802" y="33326"/>
                  </a:cubicBezTo>
                  <a:lnTo>
                    <a:pt x="39339" y="20277"/>
                  </a:lnTo>
                  <a:cubicBezTo>
                    <a:pt x="40196" y="18788"/>
                    <a:pt x="40196" y="16955"/>
                    <a:pt x="39339" y="15466"/>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7;p29">
              <a:extLst>
                <a:ext uri="{FF2B5EF4-FFF2-40B4-BE49-F238E27FC236}">
                  <a16:creationId xmlns:a16="http://schemas.microsoft.com/office/drawing/2014/main" id="{B2EEBD69-C39B-3242-AD82-6C7DEF541D36}"/>
                </a:ext>
              </a:extLst>
            </p:cNvPr>
            <p:cNvSpPr/>
            <p:nvPr/>
          </p:nvSpPr>
          <p:spPr>
            <a:xfrm>
              <a:off x="3291188" y="3185725"/>
              <a:ext cx="885550" cy="306025"/>
            </a:xfrm>
            <a:custGeom>
              <a:avLst/>
              <a:gdLst/>
              <a:ahLst/>
              <a:cxnLst/>
              <a:rect l="l" t="t" r="r" b="b"/>
              <a:pathLst>
                <a:path w="35422" h="12241" extrusionOk="0">
                  <a:moveTo>
                    <a:pt x="10347" y="1"/>
                  </a:moveTo>
                  <a:cubicBezTo>
                    <a:pt x="7763" y="1"/>
                    <a:pt x="5394" y="1370"/>
                    <a:pt x="4108" y="3608"/>
                  </a:cubicBezTo>
                  <a:lnTo>
                    <a:pt x="703" y="9490"/>
                  </a:lnTo>
                  <a:cubicBezTo>
                    <a:pt x="1" y="10716"/>
                    <a:pt x="882" y="12240"/>
                    <a:pt x="2287" y="12240"/>
                  </a:cubicBezTo>
                  <a:cubicBezTo>
                    <a:pt x="2941" y="12240"/>
                    <a:pt x="3549" y="11883"/>
                    <a:pt x="3870" y="11324"/>
                  </a:cubicBezTo>
                  <a:lnTo>
                    <a:pt x="6501" y="6775"/>
                  </a:lnTo>
                  <a:cubicBezTo>
                    <a:pt x="7609" y="4847"/>
                    <a:pt x="9668" y="3656"/>
                    <a:pt x="11883" y="3656"/>
                  </a:cubicBezTo>
                  <a:lnTo>
                    <a:pt x="23527" y="3656"/>
                  </a:lnTo>
                  <a:cubicBezTo>
                    <a:pt x="25754" y="3656"/>
                    <a:pt x="27802" y="4847"/>
                    <a:pt x="28921" y="6775"/>
                  </a:cubicBezTo>
                  <a:lnTo>
                    <a:pt x="31540" y="11324"/>
                  </a:lnTo>
                  <a:cubicBezTo>
                    <a:pt x="31874" y="11883"/>
                    <a:pt x="32481" y="12240"/>
                    <a:pt x="33124" y="12240"/>
                  </a:cubicBezTo>
                  <a:cubicBezTo>
                    <a:pt x="34541" y="12240"/>
                    <a:pt x="35422" y="10716"/>
                    <a:pt x="34719" y="9490"/>
                  </a:cubicBezTo>
                  <a:lnTo>
                    <a:pt x="31314" y="3608"/>
                  </a:lnTo>
                  <a:cubicBezTo>
                    <a:pt x="30028" y="1370"/>
                    <a:pt x="27647" y="1"/>
                    <a:pt x="25075" y="1"/>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8;p29">
              <a:extLst>
                <a:ext uri="{FF2B5EF4-FFF2-40B4-BE49-F238E27FC236}">
                  <a16:creationId xmlns:a16="http://schemas.microsoft.com/office/drawing/2014/main" id="{05F90E48-DBAB-244F-AB45-3905D6DA8037}"/>
                </a:ext>
              </a:extLst>
            </p:cNvPr>
            <p:cNvSpPr/>
            <p:nvPr/>
          </p:nvSpPr>
          <p:spPr>
            <a:xfrm>
              <a:off x="3275113" y="3850100"/>
              <a:ext cx="917700" cy="334000"/>
            </a:xfrm>
            <a:custGeom>
              <a:avLst/>
              <a:gdLst/>
              <a:ahLst/>
              <a:cxnLst/>
              <a:rect l="l" t="t" r="r" b="b"/>
              <a:pathLst>
                <a:path w="36708" h="13360" extrusionOk="0">
                  <a:moveTo>
                    <a:pt x="2287" y="0"/>
                  </a:moveTo>
                  <a:cubicBezTo>
                    <a:pt x="882" y="0"/>
                    <a:pt x="1" y="1524"/>
                    <a:pt x="703" y="2751"/>
                  </a:cubicBezTo>
                  <a:lnTo>
                    <a:pt x="4739" y="9752"/>
                  </a:lnTo>
                  <a:cubicBezTo>
                    <a:pt x="6037" y="11978"/>
                    <a:pt x="8406" y="13359"/>
                    <a:pt x="10990" y="13359"/>
                  </a:cubicBezTo>
                  <a:lnTo>
                    <a:pt x="25718" y="13359"/>
                  </a:lnTo>
                  <a:cubicBezTo>
                    <a:pt x="28290" y="13359"/>
                    <a:pt x="30671" y="11978"/>
                    <a:pt x="31957" y="9752"/>
                  </a:cubicBezTo>
                  <a:lnTo>
                    <a:pt x="36005" y="2751"/>
                  </a:lnTo>
                  <a:cubicBezTo>
                    <a:pt x="36708" y="1524"/>
                    <a:pt x="35827" y="0"/>
                    <a:pt x="34422" y="0"/>
                  </a:cubicBezTo>
                  <a:cubicBezTo>
                    <a:pt x="33767" y="0"/>
                    <a:pt x="33160" y="346"/>
                    <a:pt x="32838" y="917"/>
                  </a:cubicBezTo>
                  <a:lnTo>
                    <a:pt x="29564" y="6585"/>
                  </a:lnTo>
                  <a:cubicBezTo>
                    <a:pt x="28445" y="8513"/>
                    <a:pt x="26397" y="9692"/>
                    <a:pt x="24170" y="9692"/>
                  </a:cubicBezTo>
                  <a:lnTo>
                    <a:pt x="12526" y="9692"/>
                  </a:lnTo>
                  <a:cubicBezTo>
                    <a:pt x="10311" y="9692"/>
                    <a:pt x="8252" y="8513"/>
                    <a:pt x="7144" y="6585"/>
                  </a:cubicBezTo>
                  <a:lnTo>
                    <a:pt x="3870" y="917"/>
                  </a:lnTo>
                  <a:cubicBezTo>
                    <a:pt x="3549" y="346"/>
                    <a:pt x="2941" y="0"/>
                    <a:pt x="2287" y="0"/>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
        <p:nvSpPr>
          <p:cNvPr id="4" name="مستطيل 3">
            <a:extLst>
              <a:ext uri="{FF2B5EF4-FFF2-40B4-BE49-F238E27FC236}">
                <a16:creationId xmlns:a16="http://schemas.microsoft.com/office/drawing/2014/main" id="{647D700D-D269-3F4A-AECF-0F8642B02FA9}"/>
              </a:ext>
            </a:extLst>
          </p:cNvPr>
          <p:cNvSpPr/>
          <p:nvPr/>
        </p:nvSpPr>
        <p:spPr>
          <a:xfrm>
            <a:off x="338453" y="1179962"/>
            <a:ext cx="11395890" cy="5363520"/>
          </a:xfrm>
          <a:prstGeom prst="rect">
            <a:avLst/>
          </a:prstGeom>
        </p:spPr>
        <p:txBody>
          <a:bodyPr wrap="square">
            <a:spAutoFit/>
          </a:bodyPr>
          <a:lstStyle/>
          <a:p>
            <a:r>
              <a:rPr lang="ar-SA" sz="2400" b="1" dirty="0">
                <a:solidFill>
                  <a:srgbClr val="6F359E"/>
                </a:solidFill>
                <a:latin typeface="Calibri" panose="020F0502020204030204" pitchFamily="34" charset="0"/>
                <a:cs typeface="Calibri" panose="020F0502020204030204" pitchFamily="34" charset="0"/>
              </a:rPr>
              <a:t>أولا: </a:t>
            </a:r>
            <a:r>
              <a:rPr lang="ar-SA" sz="2400" b="1" dirty="0">
                <a:latin typeface="Calibri" panose="020F0502020204030204" pitchFamily="34" charset="0"/>
                <a:cs typeface="Calibri" panose="020F0502020204030204" pitchFamily="34" charset="0"/>
              </a:rPr>
              <a:t>على المنظمة استخدام أنظمة معلومات ملائمه تتصف بالجودة لدعم وظائف الرقابة الداخلية.</a:t>
            </a:r>
          </a:p>
          <a:p>
            <a:endParaRPr lang="ar-SA" sz="2400" b="1" dirty="0">
              <a:cs typeface="Al Bayan" pitchFamily="2" charset="-78"/>
            </a:endParaRPr>
          </a:p>
          <a:p>
            <a:r>
              <a:rPr lang="ar-SA" sz="2400" dirty="0">
                <a:latin typeface="Calibri" panose="020F0502020204030204" pitchFamily="34" charset="0"/>
                <a:cs typeface="Calibri" panose="020F0502020204030204" pitchFamily="34" charset="0"/>
              </a:rPr>
              <a:t>تعمل الإدارة عادة على تحديد وتعريف المعلومات اللازمة ودرجة الحماية التي </a:t>
            </a:r>
            <a:r>
              <a:rPr lang="ar-SA" sz="2400" dirty="0" err="1">
                <a:latin typeface="Calibri" panose="020F0502020204030204" pitchFamily="34" charset="0"/>
                <a:cs typeface="Calibri" panose="020F0502020204030204" pitchFamily="34" charset="0"/>
              </a:rPr>
              <a:t>تتطلبها</a:t>
            </a:r>
            <a:r>
              <a:rPr lang="ar-SA" sz="2400" dirty="0">
                <a:latin typeface="Calibri" panose="020F0502020204030204" pitchFamily="34" charset="0"/>
                <a:cs typeface="Calibri" panose="020F0502020204030204" pitchFamily="34" charset="0"/>
              </a:rPr>
              <a:t> المعلومات التي يتم الحصول عليها ، ويمكن للمنظمة الحصول على المعلومات اللازمة من مصادر داخلية وخارجية . وفيما يلي أمثلة على مصادر المعلومات الداخلية والخارجية:</a:t>
            </a:r>
            <a:br>
              <a:rPr lang="ar-SA"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r>
              <a:rPr lang="ar-SA" sz="2400" b="1" dirty="0">
                <a:solidFill>
                  <a:srgbClr val="6F359E"/>
                </a:solidFill>
                <a:latin typeface="Calibri" panose="020F0502020204030204" pitchFamily="34" charset="0"/>
                <a:cs typeface="Calibri" panose="020F0502020204030204" pitchFamily="34" charset="0"/>
              </a:rPr>
              <a:t>المصادر الداخلية : </a:t>
            </a:r>
            <a:endParaRPr lang="en-US" sz="2400" b="1" dirty="0">
              <a:solidFill>
                <a:srgbClr val="6F359E"/>
              </a:solidFill>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 المراسلات التي تتم من خلال البريد الالكتروني .</a:t>
            </a:r>
            <a:endParaRPr lang="en-US"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 محاضر اجتماعات اللجان في المنظمة.  </a:t>
            </a:r>
            <a:br>
              <a:rPr lang="ar-SA"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r>
              <a:rPr lang="ar-SA" sz="2400" b="1" dirty="0">
                <a:solidFill>
                  <a:srgbClr val="6F359E"/>
                </a:solidFill>
                <a:latin typeface="Calibri" panose="020F0502020204030204" pitchFamily="34" charset="0"/>
                <a:cs typeface="Calibri" panose="020F0502020204030204" pitchFamily="34" charset="0"/>
              </a:rPr>
              <a:t>المصادر الخارجية :</a:t>
            </a:r>
            <a:endParaRPr lang="en-US" sz="2400" b="1" dirty="0">
              <a:solidFill>
                <a:srgbClr val="6F359E"/>
              </a:solidFill>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 الصحف والمجلات المهنية </a:t>
            </a:r>
            <a:endParaRPr lang="en-US"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 الهيئات الحكومية </a:t>
            </a:r>
            <a:endParaRPr lang="en-US" sz="2400" dirty="0">
              <a:latin typeface="Calibri" panose="020F0502020204030204" pitchFamily="34" charset="0"/>
              <a:cs typeface="Calibri" panose="020F0502020204030204" pitchFamily="34" charset="0"/>
            </a:endParaRPr>
          </a:p>
          <a:p>
            <a:pPr>
              <a:lnSpc>
                <a:spcPct val="90000"/>
              </a:lnSpc>
              <a:spcBef>
                <a:spcPts val="1000"/>
              </a:spcBef>
            </a:pPr>
            <a:endParaRPr lang="ar-SA" sz="2400" b="1" dirty="0">
              <a:cs typeface="Al Bayan" pitchFamily="2" charset="-78"/>
            </a:endParaRPr>
          </a:p>
        </p:txBody>
      </p:sp>
    </p:spTree>
    <p:extLst>
      <p:ext uri="{BB962C8B-B14F-4D97-AF65-F5344CB8AC3E}">
        <p14:creationId xmlns:p14="http://schemas.microsoft.com/office/powerpoint/2010/main" val="184738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6F359E"/>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6" name="Google Shape;1013;p29">
            <a:extLst>
              <a:ext uri="{FF2B5EF4-FFF2-40B4-BE49-F238E27FC236}">
                <a16:creationId xmlns:a16="http://schemas.microsoft.com/office/drawing/2014/main" id="{0622A294-DD4D-0C4B-ACE8-0D2CB9271AC8}"/>
              </a:ext>
            </a:extLst>
          </p:cNvPr>
          <p:cNvGrpSpPr/>
          <p:nvPr/>
        </p:nvGrpSpPr>
        <p:grpSpPr>
          <a:xfrm>
            <a:off x="0" y="98923"/>
            <a:ext cx="1668025" cy="1482693"/>
            <a:chOff x="3111113" y="3131250"/>
            <a:chExt cx="1245400" cy="1107025"/>
          </a:xfrm>
        </p:grpSpPr>
        <p:sp>
          <p:nvSpPr>
            <p:cNvPr id="17" name="Google Shape;1014;p29">
              <a:extLst>
                <a:ext uri="{FF2B5EF4-FFF2-40B4-BE49-F238E27FC236}">
                  <a16:creationId xmlns:a16="http://schemas.microsoft.com/office/drawing/2014/main" id="{69FE703B-53B1-EF49-8D7A-1D29693FDEFD}"/>
                </a:ext>
              </a:extLst>
            </p:cNvPr>
            <p:cNvSpPr/>
            <p:nvPr/>
          </p:nvSpPr>
          <p:spPr>
            <a:xfrm>
              <a:off x="3111113" y="3131250"/>
              <a:ext cx="1245400" cy="1107025"/>
            </a:xfrm>
            <a:custGeom>
              <a:avLst/>
              <a:gdLst/>
              <a:ahLst/>
              <a:cxnLst/>
              <a:rect l="l" t="t" r="r" b="b"/>
              <a:pathLst>
                <a:path w="49816" h="44281" extrusionOk="0">
                  <a:moveTo>
                    <a:pt x="15574" y="1"/>
                  </a:moveTo>
                  <a:cubicBezTo>
                    <a:pt x="13442" y="1"/>
                    <a:pt x="11478" y="1144"/>
                    <a:pt x="10406" y="2989"/>
                  </a:cubicBezTo>
                  <a:lnTo>
                    <a:pt x="1072" y="19158"/>
                  </a:lnTo>
                  <a:cubicBezTo>
                    <a:pt x="0" y="21004"/>
                    <a:pt x="0" y="23278"/>
                    <a:pt x="1072" y="25123"/>
                  </a:cubicBezTo>
                  <a:lnTo>
                    <a:pt x="10406" y="41304"/>
                  </a:lnTo>
                  <a:cubicBezTo>
                    <a:pt x="11478" y="43149"/>
                    <a:pt x="13442" y="44280"/>
                    <a:pt x="15574" y="44280"/>
                  </a:cubicBezTo>
                  <a:lnTo>
                    <a:pt x="34255" y="44280"/>
                  </a:lnTo>
                  <a:cubicBezTo>
                    <a:pt x="36386" y="44280"/>
                    <a:pt x="38350" y="43149"/>
                    <a:pt x="39410" y="41304"/>
                  </a:cubicBezTo>
                  <a:lnTo>
                    <a:pt x="48756" y="25123"/>
                  </a:lnTo>
                  <a:cubicBezTo>
                    <a:pt x="49816" y="23278"/>
                    <a:pt x="49816" y="21004"/>
                    <a:pt x="48756" y="19158"/>
                  </a:cubicBezTo>
                  <a:lnTo>
                    <a:pt x="39410" y="2989"/>
                  </a:lnTo>
                  <a:cubicBezTo>
                    <a:pt x="38350" y="1144"/>
                    <a:pt x="36386" y="1"/>
                    <a:pt x="34255"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0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المعلومات والاتصال</a:t>
              </a:r>
              <a:endParaRPr sz="2400" b="1" dirty="0">
                <a:latin typeface="Calibri" panose="020F0502020204030204" pitchFamily="34" charset="0"/>
                <a:cs typeface="Calibri" panose="020F0502020204030204" pitchFamily="34" charset="0"/>
              </a:endParaRPr>
            </a:p>
          </p:txBody>
        </p:sp>
        <p:sp>
          <p:nvSpPr>
            <p:cNvPr id="18" name="Google Shape;1015;p29">
              <a:extLst>
                <a:ext uri="{FF2B5EF4-FFF2-40B4-BE49-F238E27FC236}">
                  <a16:creationId xmlns:a16="http://schemas.microsoft.com/office/drawing/2014/main" id="{02DA4463-33FE-724F-9279-58A2E50FF064}"/>
                </a:ext>
              </a:extLst>
            </p:cNvPr>
            <p:cNvSpPr/>
            <p:nvPr/>
          </p:nvSpPr>
          <p:spPr>
            <a:xfrm>
              <a:off x="3212613" y="3221450"/>
              <a:ext cx="1042400" cy="926625"/>
            </a:xfrm>
            <a:custGeom>
              <a:avLst/>
              <a:gdLst/>
              <a:ahLst/>
              <a:cxnLst/>
              <a:rect l="l" t="t" r="r" b="b"/>
              <a:pathLst>
                <a:path w="41696" h="37065" fill="none" extrusionOk="0">
                  <a:moveTo>
                    <a:pt x="28671" y="1"/>
                  </a:moveTo>
                  <a:lnTo>
                    <a:pt x="13038" y="1"/>
                  </a:lnTo>
                  <a:cubicBezTo>
                    <a:pt x="11252" y="1"/>
                    <a:pt x="9609" y="953"/>
                    <a:pt x="8716" y="2501"/>
                  </a:cubicBezTo>
                  <a:lnTo>
                    <a:pt x="893" y="16038"/>
                  </a:lnTo>
                  <a:cubicBezTo>
                    <a:pt x="0" y="17586"/>
                    <a:pt x="0" y="19491"/>
                    <a:pt x="893" y="21027"/>
                  </a:cubicBezTo>
                  <a:lnTo>
                    <a:pt x="8716" y="34576"/>
                  </a:lnTo>
                  <a:cubicBezTo>
                    <a:pt x="9609" y="36112"/>
                    <a:pt x="11252" y="37065"/>
                    <a:pt x="13038" y="37065"/>
                  </a:cubicBezTo>
                  <a:lnTo>
                    <a:pt x="28671" y="37065"/>
                  </a:lnTo>
                  <a:cubicBezTo>
                    <a:pt x="30456" y="37065"/>
                    <a:pt x="32100" y="36112"/>
                    <a:pt x="32993" y="34576"/>
                  </a:cubicBezTo>
                  <a:lnTo>
                    <a:pt x="40803" y="21027"/>
                  </a:lnTo>
                  <a:cubicBezTo>
                    <a:pt x="41696" y="19491"/>
                    <a:pt x="41696" y="17586"/>
                    <a:pt x="40803" y="16038"/>
                  </a:cubicBezTo>
                  <a:lnTo>
                    <a:pt x="32993" y="2501"/>
                  </a:lnTo>
                  <a:cubicBezTo>
                    <a:pt x="32100" y="953"/>
                    <a:pt x="30456"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6;p29">
              <a:extLst>
                <a:ext uri="{FF2B5EF4-FFF2-40B4-BE49-F238E27FC236}">
                  <a16:creationId xmlns:a16="http://schemas.microsoft.com/office/drawing/2014/main" id="{61787491-DD64-D34F-A50C-21380117E6BC}"/>
                </a:ext>
              </a:extLst>
            </p:cNvPr>
            <p:cNvSpPr/>
            <p:nvPr/>
          </p:nvSpPr>
          <p:spPr>
            <a:xfrm>
              <a:off x="3231363" y="3238125"/>
              <a:ext cx="1004900" cy="893275"/>
            </a:xfrm>
            <a:custGeom>
              <a:avLst/>
              <a:gdLst/>
              <a:ahLst/>
              <a:cxnLst/>
              <a:rect l="l" t="t" r="r" b="b"/>
              <a:pathLst>
                <a:path w="40196" h="35731" fill="none" extrusionOk="0">
                  <a:moveTo>
                    <a:pt x="27635" y="0"/>
                  </a:moveTo>
                  <a:lnTo>
                    <a:pt x="12561" y="0"/>
                  </a:lnTo>
                  <a:cubicBezTo>
                    <a:pt x="10847" y="0"/>
                    <a:pt x="9263" y="917"/>
                    <a:pt x="8394" y="2405"/>
                  </a:cubicBezTo>
                  <a:lnTo>
                    <a:pt x="858" y="15466"/>
                  </a:lnTo>
                  <a:cubicBezTo>
                    <a:pt x="0" y="16955"/>
                    <a:pt x="0" y="18788"/>
                    <a:pt x="858" y="20277"/>
                  </a:cubicBezTo>
                  <a:lnTo>
                    <a:pt x="8394" y="33326"/>
                  </a:lnTo>
                  <a:cubicBezTo>
                    <a:pt x="9263" y="34814"/>
                    <a:pt x="10847" y="35731"/>
                    <a:pt x="12561" y="35731"/>
                  </a:cubicBezTo>
                  <a:lnTo>
                    <a:pt x="27635" y="35731"/>
                  </a:lnTo>
                  <a:cubicBezTo>
                    <a:pt x="29361" y="35731"/>
                    <a:pt x="30945" y="34814"/>
                    <a:pt x="31802" y="33326"/>
                  </a:cubicBezTo>
                  <a:lnTo>
                    <a:pt x="39339" y="20277"/>
                  </a:lnTo>
                  <a:cubicBezTo>
                    <a:pt x="40196" y="18788"/>
                    <a:pt x="40196" y="16955"/>
                    <a:pt x="39339" y="15466"/>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7;p29">
              <a:extLst>
                <a:ext uri="{FF2B5EF4-FFF2-40B4-BE49-F238E27FC236}">
                  <a16:creationId xmlns:a16="http://schemas.microsoft.com/office/drawing/2014/main" id="{B2EEBD69-C39B-3242-AD82-6C7DEF541D36}"/>
                </a:ext>
              </a:extLst>
            </p:cNvPr>
            <p:cNvSpPr/>
            <p:nvPr/>
          </p:nvSpPr>
          <p:spPr>
            <a:xfrm>
              <a:off x="3291188" y="3185725"/>
              <a:ext cx="885550" cy="306025"/>
            </a:xfrm>
            <a:custGeom>
              <a:avLst/>
              <a:gdLst/>
              <a:ahLst/>
              <a:cxnLst/>
              <a:rect l="l" t="t" r="r" b="b"/>
              <a:pathLst>
                <a:path w="35422" h="12241" extrusionOk="0">
                  <a:moveTo>
                    <a:pt x="10347" y="1"/>
                  </a:moveTo>
                  <a:cubicBezTo>
                    <a:pt x="7763" y="1"/>
                    <a:pt x="5394" y="1370"/>
                    <a:pt x="4108" y="3608"/>
                  </a:cubicBezTo>
                  <a:lnTo>
                    <a:pt x="703" y="9490"/>
                  </a:lnTo>
                  <a:cubicBezTo>
                    <a:pt x="1" y="10716"/>
                    <a:pt x="882" y="12240"/>
                    <a:pt x="2287" y="12240"/>
                  </a:cubicBezTo>
                  <a:cubicBezTo>
                    <a:pt x="2941" y="12240"/>
                    <a:pt x="3549" y="11883"/>
                    <a:pt x="3870" y="11324"/>
                  </a:cubicBezTo>
                  <a:lnTo>
                    <a:pt x="6501" y="6775"/>
                  </a:lnTo>
                  <a:cubicBezTo>
                    <a:pt x="7609" y="4847"/>
                    <a:pt x="9668" y="3656"/>
                    <a:pt x="11883" y="3656"/>
                  </a:cubicBezTo>
                  <a:lnTo>
                    <a:pt x="23527" y="3656"/>
                  </a:lnTo>
                  <a:cubicBezTo>
                    <a:pt x="25754" y="3656"/>
                    <a:pt x="27802" y="4847"/>
                    <a:pt x="28921" y="6775"/>
                  </a:cubicBezTo>
                  <a:lnTo>
                    <a:pt x="31540" y="11324"/>
                  </a:lnTo>
                  <a:cubicBezTo>
                    <a:pt x="31874" y="11883"/>
                    <a:pt x="32481" y="12240"/>
                    <a:pt x="33124" y="12240"/>
                  </a:cubicBezTo>
                  <a:cubicBezTo>
                    <a:pt x="34541" y="12240"/>
                    <a:pt x="35422" y="10716"/>
                    <a:pt x="34719" y="9490"/>
                  </a:cubicBezTo>
                  <a:lnTo>
                    <a:pt x="31314" y="3608"/>
                  </a:lnTo>
                  <a:cubicBezTo>
                    <a:pt x="30028" y="1370"/>
                    <a:pt x="27647" y="1"/>
                    <a:pt x="25075" y="1"/>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8;p29">
              <a:extLst>
                <a:ext uri="{FF2B5EF4-FFF2-40B4-BE49-F238E27FC236}">
                  <a16:creationId xmlns:a16="http://schemas.microsoft.com/office/drawing/2014/main" id="{05F90E48-DBAB-244F-AB45-3905D6DA8037}"/>
                </a:ext>
              </a:extLst>
            </p:cNvPr>
            <p:cNvSpPr/>
            <p:nvPr/>
          </p:nvSpPr>
          <p:spPr>
            <a:xfrm>
              <a:off x="3275113" y="3850100"/>
              <a:ext cx="917700" cy="334000"/>
            </a:xfrm>
            <a:custGeom>
              <a:avLst/>
              <a:gdLst/>
              <a:ahLst/>
              <a:cxnLst/>
              <a:rect l="l" t="t" r="r" b="b"/>
              <a:pathLst>
                <a:path w="36708" h="13360" extrusionOk="0">
                  <a:moveTo>
                    <a:pt x="2287" y="0"/>
                  </a:moveTo>
                  <a:cubicBezTo>
                    <a:pt x="882" y="0"/>
                    <a:pt x="1" y="1524"/>
                    <a:pt x="703" y="2751"/>
                  </a:cubicBezTo>
                  <a:lnTo>
                    <a:pt x="4739" y="9752"/>
                  </a:lnTo>
                  <a:cubicBezTo>
                    <a:pt x="6037" y="11978"/>
                    <a:pt x="8406" y="13359"/>
                    <a:pt x="10990" y="13359"/>
                  </a:cubicBezTo>
                  <a:lnTo>
                    <a:pt x="25718" y="13359"/>
                  </a:lnTo>
                  <a:cubicBezTo>
                    <a:pt x="28290" y="13359"/>
                    <a:pt x="30671" y="11978"/>
                    <a:pt x="31957" y="9752"/>
                  </a:cubicBezTo>
                  <a:lnTo>
                    <a:pt x="36005" y="2751"/>
                  </a:lnTo>
                  <a:cubicBezTo>
                    <a:pt x="36708" y="1524"/>
                    <a:pt x="35827" y="0"/>
                    <a:pt x="34422" y="0"/>
                  </a:cubicBezTo>
                  <a:cubicBezTo>
                    <a:pt x="33767" y="0"/>
                    <a:pt x="33160" y="346"/>
                    <a:pt x="32838" y="917"/>
                  </a:cubicBezTo>
                  <a:lnTo>
                    <a:pt x="29564" y="6585"/>
                  </a:lnTo>
                  <a:cubicBezTo>
                    <a:pt x="28445" y="8513"/>
                    <a:pt x="26397" y="9692"/>
                    <a:pt x="24170" y="9692"/>
                  </a:cubicBezTo>
                  <a:lnTo>
                    <a:pt x="12526" y="9692"/>
                  </a:lnTo>
                  <a:cubicBezTo>
                    <a:pt x="10311" y="9692"/>
                    <a:pt x="8252" y="8513"/>
                    <a:pt x="7144" y="6585"/>
                  </a:cubicBezTo>
                  <a:lnTo>
                    <a:pt x="3870" y="917"/>
                  </a:lnTo>
                  <a:cubicBezTo>
                    <a:pt x="3549" y="346"/>
                    <a:pt x="2941" y="0"/>
                    <a:pt x="2287" y="0"/>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graphicFrame>
        <p:nvGraphicFramePr>
          <p:cNvPr id="3" name="جدول 3">
            <a:extLst>
              <a:ext uri="{FF2B5EF4-FFF2-40B4-BE49-F238E27FC236}">
                <a16:creationId xmlns:a16="http://schemas.microsoft.com/office/drawing/2014/main" id="{A41FB7D3-1E28-0C4C-9B61-542455B870B7}"/>
              </a:ext>
            </a:extLst>
          </p:cNvPr>
          <p:cNvGraphicFramePr>
            <a:graphicFrameLocks noGrp="1"/>
          </p:cNvGraphicFramePr>
          <p:nvPr>
            <p:extLst>
              <p:ext uri="{D42A27DB-BD31-4B8C-83A1-F6EECF244321}">
                <p14:modId xmlns:p14="http://schemas.microsoft.com/office/powerpoint/2010/main" val="292357801"/>
              </p:ext>
            </p:extLst>
          </p:nvPr>
        </p:nvGraphicFramePr>
        <p:xfrm>
          <a:off x="635000" y="2059010"/>
          <a:ext cx="11179074" cy="3657600"/>
        </p:xfrm>
        <a:graphic>
          <a:graphicData uri="http://schemas.openxmlformats.org/drawingml/2006/table">
            <a:tbl>
              <a:tblPr rtl="1" firstRow="1" bandRow="1">
                <a:tableStyleId>{5C22544A-7EE6-4342-B048-85BDC9FD1C3A}</a:tableStyleId>
              </a:tblPr>
              <a:tblGrid>
                <a:gridCol w="1193481">
                  <a:extLst>
                    <a:ext uri="{9D8B030D-6E8A-4147-A177-3AD203B41FA5}">
                      <a16:colId xmlns:a16="http://schemas.microsoft.com/office/drawing/2014/main" val="3486210362"/>
                    </a:ext>
                  </a:extLst>
                </a:gridCol>
                <a:gridCol w="9985593">
                  <a:extLst>
                    <a:ext uri="{9D8B030D-6E8A-4147-A177-3AD203B41FA5}">
                      <a16:colId xmlns:a16="http://schemas.microsoft.com/office/drawing/2014/main" val="4064459192"/>
                    </a:ext>
                  </a:extLst>
                </a:gridCol>
              </a:tblGrid>
              <a:tr h="370840">
                <a:tc>
                  <a:txBody>
                    <a:bodyPr/>
                    <a:lstStyle/>
                    <a:p>
                      <a:pPr algn="ctr" rtl="1"/>
                      <a:r>
                        <a:rPr lang="ar-SA" sz="2200" b="0" i="0" dirty="0">
                          <a:solidFill>
                            <a:schemeClr val="bg1"/>
                          </a:solidFill>
                          <a:latin typeface="Calibri" panose="020F0502020204030204" pitchFamily="34" charset="0"/>
                          <a:cs typeface="Calibri" panose="020F0502020204030204" pitchFamily="34" charset="0"/>
                        </a:rPr>
                        <a:t>الدقة</a:t>
                      </a:r>
                    </a:p>
                  </a:txBody>
                  <a:tcPr anchor="ctr">
                    <a:solidFill>
                      <a:srgbClr val="3D4B4D"/>
                    </a:solidFill>
                  </a:tcPr>
                </a:tc>
                <a:tc>
                  <a:txBody>
                    <a:bodyPr/>
                    <a:lstStyle/>
                    <a:p>
                      <a:pPr rtl="1"/>
                      <a:r>
                        <a:rPr lang="ar-SA" sz="2200" b="0" i="0" dirty="0">
                          <a:solidFill>
                            <a:schemeClr val="tx1"/>
                          </a:solidFill>
                          <a:latin typeface="Calibri" panose="020F0502020204030204" pitchFamily="34" charset="0"/>
                          <a:cs typeface="Calibri" panose="020F0502020204030204" pitchFamily="34" charset="0"/>
                        </a:rPr>
                        <a:t>اي أن المعلومة صحيحة.</a:t>
                      </a:r>
                    </a:p>
                  </a:txBody>
                  <a:tcPr anchor="ctr">
                    <a:solidFill>
                      <a:srgbClr val="3D4B4D">
                        <a:alpha val="11765"/>
                      </a:srgbClr>
                    </a:solidFill>
                  </a:tcPr>
                </a:tc>
                <a:extLst>
                  <a:ext uri="{0D108BD9-81ED-4DB2-BD59-A6C34878D82A}">
                    <a16:rowId xmlns:a16="http://schemas.microsoft.com/office/drawing/2014/main" val="90686757"/>
                  </a:ext>
                </a:extLst>
              </a:tr>
              <a:tr h="370840">
                <a:tc>
                  <a:txBody>
                    <a:bodyPr/>
                    <a:lstStyle/>
                    <a:p>
                      <a:pPr algn="ctr" rtl="1"/>
                      <a:r>
                        <a:rPr lang="ar-SA" sz="2200" b="0" i="0" dirty="0">
                          <a:solidFill>
                            <a:schemeClr val="bg1"/>
                          </a:solidFill>
                          <a:latin typeface="Calibri" panose="020F0502020204030204" pitchFamily="34" charset="0"/>
                          <a:cs typeface="Calibri" panose="020F0502020204030204" pitchFamily="34" charset="0"/>
                        </a:rPr>
                        <a:t>الحماية</a:t>
                      </a:r>
                    </a:p>
                  </a:txBody>
                  <a:tcPr anchor="ctr">
                    <a:solidFill>
                      <a:srgbClr val="3D4B4D"/>
                    </a:solidFill>
                  </a:tcPr>
                </a:tc>
                <a:tc>
                  <a:txBody>
                    <a:bodyPr/>
                    <a:lstStyle/>
                    <a:p>
                      <a:pPr rtl="1"/>
                      <a:r>
                        <a:rPr lang="ar-SA" sz="2200" b="0" i="0" dirty="0">
                          <a:latin typeface="Calibri" panose="020F0502020204030204" pitchFamily="34" charset="0"/>
                          <a:cs typeface="Calibri" panose="020F0502020204030204" pitchFamily="34" charset="0"/>
                        </a:rPr>
                        <a:t>ضرورة اتخاذ الإجراءات الملائمة لحماية المعلومات، بحيث لا يستطيع أي شخص غير مفوض بالوصول اليها.</a:t>
                      </a:r>
                    </a:p>
                  </a:txBody>
                  <a:tcPr anchor="ctr">
                    <a:solidFill>
                      <a:srgbClr val="3D4B4D">
                        <a:alpha val="11765"/>
                      </a:srgbClr>
                    </a:solidFill>
                  </a:tcPr>
                </a:tc>
                <a:extLst>
                  <a:ext uri="{0D108BD9-81ED-4DB2-BD59-A6C34878D82A}">
                    <a16:rowId xmlns:a16="http://schemas.microsoft.com/office/drawing/2014/main" val="701969681"/>
                  </a:ext>
                </a:extLst>
              </a:tr>
              <a:tr h="370840">
                <a:tc>
                  <a:txBody>
                    <a:bodyPr/>
                    <a:lstStyle/>
                    <a:p>
                      <a:pPr algn="ctr" rtl="1"/>
                      <a:r>
                        <a:rPr lang="ar-SA" sz="2200" b="0" i="0" dirty="0">
                          <a:solidFill>
                            <a:schemeClr val="bg1"/>
                          </a:solidFill>
                          <a:latin typeface="Calibri" panose="020F0502020204030204" pitchFamily="34" charset="0"/>
                          <a:cs typeface="Calibri" panose="020F0502020204030204" pitchFamily="34" charset="0"/>
                        </a:rPr>
                        <a:t>الوصول</a:t>
                      </a:r>
                    </a:p>
                  </a:txBody>
                  <a:tcPr anchor="ctr">
                    <a:solidFill>
                      <a:srgbClr val="3D4B4D"/>
                    </a:solidFill>
                  </a:tcPr>
                </a:tc>
                <a:tc>
                  <a:txBody>
                    <a:bodyPr/>
                    <a:lstStyle/>
                    <a:p>
                      <a:pPr rtl="1"/>
                      <a:r>
                        <a:rPr lang="ar-SA" sz="2200" b="0" i="0" dirty="0">
                          <a:latin typeface="Calibri" panose="020F0502020204030204" pitchFamily="34" charset="0"/>
                          <a:cs typeface="Calibri" panose="020F0502020204030204" pitchFamily="34" charset="0"/>
                        </a:rPr>
                        <a:t>أي أن الجهة أو الشخص الذي يحتاج المعلومة يستطيع الوصول اليها بسهولة وهذا يتطلب أتمته أقصى قدر ممكن من المعلومات لسهولة الوصول إليها في  الوقت المناسب .</a:t>
                      </a:r>
                    </a:p>
                  </a:txBody>
                  <a:tcPr anchor="ctr">
                    <a:solidFill>
                      <a:srgbClr val="3D4B4D">
                        <a:alpha val="11765"/>
                      </a:srgbClr>
                    </a:solidFill>
                  </a:tcPr>
                </a:tc>
                <a:extLst>
                  <a:ext uri="{0D108BD9-81ED-4DB2-BD59-A6C34878D82A}">
                    <a16:rowId xmlns:a16="http://schemas.microsoft.com/office/drawing/2014/main" val="83581971"/>
                  </a:ext>
                </a:extLst>
              </a:tr>
              <a:tr h="370840">
                <a:tc>
                  <a:txBody>
                    <a:bodyPr/>
                    <a:lstStyle/>
                    <a:p>
                      <a:pPr algn="ctr" rtl="1"/>
                      <a:r>
                        <a:rPr lang="ar-SA" sz="2200" b="0" i="0" dirty="0">
                          <a:solidFill>
                            <a:schemeClr val="bg1"/>
                          </a:solidFill>
                          <a:latin typeface="Calibri" panose="020F0502020204030204" pitchFamily="34" charset="0"/>
                          <a:cs typeface="Calibri" panose="020F0502020204030204" pitchFamily="34" charset="0"/>
                        </a:rPr>
                        <a:t>مكتملة</a:t>
                      </a:r>
                    </a:p>
                  </a:txBody>
                  <a:tcPr anchor="ctr">
                    <a:solidFill>
                      <a:srgbClr val="3D4B4D"/>
                    </a:solidFill>
                  </a:tcPr>
                </a:tc>
                <a:tc>
                  <a:txBody>
                    <a:bodyPr/>
                    <a:lstStyle/>
                    <a:p>
                      <a:pPr rtl="1"/>
                      <a:r>
                        <a:rPr lang="ar-SA" sz="2200" b="0" i="0" dirty="0">
                          <a:latin typeface="Calibri" panose="020F0502020204030204" pitchFamily="34" charset="0"/>
                          <a:cs typeface="Calibri" panose="020F0502020204030204" pitchFamily="34" charset="0"/>
                        </a:rPr>
                        <a:t>أي تكون المعلومة مكتملة وغير ناقصة وكافية للاستخدام.</a:t>
                      </a:r>
                    </a:p>
                  </a:txBody>
                  <a:tcPr anchor="ctr">
                    <a:solidFill>
                      <a:srgbClr val="3D4B4D">
                        <a:alpha val="11765"/>
                      </a:srgbClr>
                    </a:solidFill>
                  </a:tcPr>
                </a:tc>
                <a:extLst>
                  <a:ext uri="{0D108BD9-81ED-4DB2-BD59-A6C34878D82A}">
                    <a16:rowId xmlns:a16="http://schemas.microsoft.com/office/drawing/2014/main" val="3256125569"/>
                  </a:ext>
                </a:extLst>
              </a:tr>
              <a:tr h="370840">
                <a:tc>
                  <a:txBody>
                    <a:bodyPr/>
                    <a:lstStyle/>
                    <a:p>
                      <a:pPr algn="ctr" rtl="1"/>
                      <a:r>
                        <a:rPr lang="ar-SA" sz="2200" b="0" i="0" dirty="0">
                          <a:solidFill>
                            <a:schemeClr val="bg1"/>
                          </a:solidFill>
                          <a:latin typeface="Calibri" panose="020F0502020204030204" pitchFamily="34" charset="0"/>
                          <a:cs typeface="Calibri" panose="020F0502020204030204" pitchFamily="34" charset="0"/>
                        </a:rPr>
                        <a:t>القابلية للتحقيق </a:t>
                      </a:r>
                    </a:p>
                  </a:txBody>
                  <a:tcPr anchor="ctr">
                    <a:solidFill>
                      <a:srgbClr val="3D4B4D"/>
                    </a:solidFill>
                  </a:tcPr>
                </a:tc>
                <a:tc>
                  <a:txBody>
                    <a:bodyPr/>
                    <a:lstStyle/>
                    <a:p>
                      <a:pPr rtl="1"/>
                      <a:r>
                        <a:rPr lang="ar-SA" sz="2200" b="0" i="0" dirty="0">
                          <a:latin typeface="Calibri" panose="020F0502020204030204" pitchFamily="34" charset="0"/>
                          <a:cs typeface="Calibri" panose="020F0502020204030204" pitchFamily="34" charset="0"/>
                        </a:rPr>
                        <a:t>يجب أن تكون المعلومات مدعمة بأدلة كافية ويتاح للمنظمة التحقق من صحتها ومصادرها.</a:t>
                      </a:r>
                    </a:p>
                  </a:txBody>
                  <a:tcPr anchor="ctr">
                    <a:solidFill>
                      <a:srgbClr val="3D4B4D">
                        <a:alpha val="11765"/>
                      </a:srgbClr>
                    </a:solidFill>
                  </a:tcPr>
                </a:tc>
                <a:extLst>
                  <a:ext uri="{0D108BD9-81ED-4DB2-BD59-A6C34878D82A}">
                    <a16:rowId xmlns:a16="http://schemas.microsoft.com/office/drawing/2014/main" val="3217099773"/>
                  </a:ext>
                </a:extLst>
              </a:tr>
              <a:tr h="370840">
                <a:tc>
                  <a:txBody>
                    <a:bodyPr/>
                    <a:lstStyle/>
                    <a:p>
                      <a:pPr algn="ctr" rtl="1"/>
                      <a:r>
                        <a:rPr lang="ar-SA" sz="2200" b="0" i="0" dirty="0">
                          <a:solidFill>
                            <a:schemeClr val="bg1"/>
                          </a:solidFill>
                          <a:latin typeface="Calibri" panose="020F0502020204030204" pitchFamily="34" charset="0"/>
                          <a:cs typeface="Calibri" panose="020F0502020204030204" pitchFamily="34" charset="0"/>
                        </a:rPr>
                        <a:t>الوقت</a:t>
                      </a:r>
                    </a:p>
                  </a:txBody>
                  <a:tcPr anchor="ctr">
                    <a:solidFill>
                      <a:srgbClr val="3D4B4D"/>
                    </a:solidFill>
                  </a:tcPr>
                </a:tc>
                <a:tc>
                  <a:txBody>
                    <a:bodyPr/>
                    <a:lstStyle/>
                    <a:p>
                      <a:pPr rtl="1"/>
                      <a:r>
                        <a:rPr lang="ar-SA" sz="2200" b="0" i="0" dirty="0">
                          <a:latin typeface="Calibri" panose="020F0502020204030204" pitchFamily="34" charset="0"/>
                          <a:cs typeface="Calibri" panose="020F0502020204030204" pitchFamily="34" charset="0"/>
                        </a:rPr>
                        <a:t>ضرورة توفر المعلومة في الوقت المناسب.</a:t>
                      </a:r>
                    </a:p>
                  </a:txBody>
                  <a:tcPr anchor="ctr">
                    <a:solidFill>
                      <a:srgbClr val="3D4B4D">
                        <a:alpha val="11765"/>
                      </a:srgbClr>
                    </a:solidFill>
                  </a:tcPr>
                </a:tc>
                <a:extLst>
                  <a:ext uri="{0D108BD9-81ED-4DB2-BD59-A6C34878D82A}">
                    <a16:rowId xmlns:a16="http://schemas.microsoft.com/office/drawing/2014/main" val="283148437"/>
                  </a:ext>
                </a:extLst>
              </a:tr>
              <a:tr h="370840">
                <a:tc>
                  <a:txBody>
                    <a:bodyPr/>
                    <a:lstStyle/>
                    <a:p>
                      <a:pPr algn="ctr" rtl="1"/>
                      <a:r>
                        <a:rPr lang="ar-SA" sz="2200" b="0" i="0" dirty="0">
                          <a:solidFill>
                            <a:schemeClr val="bg1"/>
                          </a:solidFill>
                          <a:latin typeface="Calibri" panose="020F0502020204030204" pitchFamily="34" charset="0"/>
                          <a:cs typeface="Calibri" panose="020F0502020204030204" pitchFamily="34" charset="0"/>
                        </a:rPr>
                        <a:t>الحفظ</a:t>
                      </a:r>
                    </a:p>
                  </a:txBody>
                  <a:tcPr anchor="ctr">
                    <a:solidFill>
                      <a:srgbClr val="3D4B4D"/>
                    </a:solidFill>
                  </a:tcPr>
                </a:tc>
                <a:tc>
                  <a:txBody>
                    <a:bodyPr/>
                    <a:lstStyle/>
                    <a:p>
                      <a:pPr rtl="1"/>
                      <a:r>
                        <a:rPr lang="ar-SA" sz="2200" b="0" i="0" dirty="0">
                          <a:latin typeface="Calibri" panose="020F0502020204030204" pitchFamily="34" charset="0"/>
                          <a:cs typeface="Calibri" panose="020F0502020204030204" pitchFamily="34" charset="0"/>
                        </a:rPr>
                        <a:t>ضرورة وضع فترة زمنية للاحتفاظ بالمعلومات.</a:t>
                      </a:r>
                    </a:p>
                  </a:txBody>
                  <a:tcPr anchor="ctr">
                    <a:solidFill>
                      <a:srgbClr val="3D4B4D">
                        <a:alpha val="11765"/>
                      </a:srgbClr>
                    </a:solidFill>
                  </a:tcPr>
                </a:tc>
                <a:extLst>
                  <a:ext uri="{0D108BD9-81ED-4DB2-BD59-A6C34878D82A}">
                    <a16:rowId xmlns:a16="http://schemas.microsoft.com/office/drawing/2014/main" val="4197826961"/>
                  </a:ext>
                </a:extLst>
              </a:tr>
            </a:tbl>
          </a:graphicData>
        </a:graphic>
      </p:graphicFrame>
      <p:sp>
        <p:nvSpPr>
          <p:cNvPr id="4" name="مربع نص 3">
            <a:extLst>
              <a:ext uri="{FF2B5EF4-FFF2-40B4-BE49-F238E27FC236}">
                <a16:creationId xmlns:a16="http://schemas.microsoft.com/office/drawing/2014/main" id="{1D9E9EDD-D295-FF41-8E78-2814507DDD0C}"/>
              </a:ext>
            </a:extLst>
          </p:cNvPr>
          <p:cNvSpPr txBox="1"/>
          <p:nvPr/>
        </p:nvSpPr>
        <p:spPr>
          <a:xfrm>
            <a:off x="3626758" y="1229973"/>
            <a:ext cx="7380547" cy="461665"/>
          </a:xfrm>
          <a:prstGeom prst="rect">
            <a:avLst/>
          </a:prstGeom>
          <a:noFill/>
        </p:spPr>
        <p:txBody>
          <a:bodyPr wrap="none" rtlCol="1">
            <a:spAutoFit/>
          </a:bodyPr>
          <a:lstStyle/>
          <a:p>
            <a:r>
              <a:rPr lang="ar-SA" sz="2400" dirty="0">
                <a:latin typeface="Calibri" panose="020F0502020204030204" pitchFamily="34" charset="0"/>
                <a:cs typeface="Calibri" panose="020F0502020204030204" pitchFamily="34" charset="0"/>
              </a:rPr>
              <a:t>ولكي يتم الحكم على جودة المعلومات، يجب أن تتصف المعلومات بالآتي:</a:t>
            </a:r>
          </a:p>
        </p:txBody>
      </p:sp>
    </p:spTree>
    <p:extLst>
      <p:ext uri="{BB962C8B-B14F-4D97-AF65-F5344CB8AC3E}">
        <p14:creationId xmlns:p14="http://schemas.microsoft.com/office/powerpoint/2010/main" val="1540271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6F359E"/>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6" name="Google Shape;1013;p29">
            <a:extLst>
              <a:ext uri="{FF2B5EF4-FFF2-40B4-BE49-F238E27FC236}">
                <a16:creationId xmlns:a16="http://schemas.microsoft.com/office/drawing/2014/main" id="{0622A294-DD4D-0C4B-ACE8-0D2CB9271AC8}"/>
              </a:ext>
            </a:extLst>
          </p:cNvPr>
          <p:cNvGrpSpPr/>
          <p:nvPr/>
        </p:nvGrpSpPr>
        <p:grpSpPr>
          <a:xfrm>
            <a:off x="0" y="98923"/>
            <a:ext cx="1668025" cy="1482693"/>
            <a:chOff x="3111113" y="3131250"/>
            <a:chExt cx="1245400" cy="1107025"/>
          </a:xfrm>
        </p:grpSpPr>
        <p:sp>
          <p:nvSpPr>
            <p:cNvPr id="17" name="Google Shape;1014;p29">
              <a:extLst>
                <a:ext uri="{FF2B5EF4-FFF2-40B4-BE49-F238E27FC236}">
                  <a16:creationId xmlns:a16="http://schemas.microsoft.com/office/drawing/2014/main" id="{69FE703B-53B1-EF49-8D7A-1D29693FDEFD}"/>
                </a:ext>
              </a:extLst>
            </p:cNvPr>
            <p:cNvSpPr/>
            <p:nvPr/>
          </p:nvSpPr>
          <p:spPr>
            <a:xfrm>
              <a:off x="3111113" y="3131250"/>
              <a:ext cx="1245400" cy="1107025"/>
            </a:xfrm>
            <a:custGeom>
              <a:avLst/>
              <a:gdLst/>
              <a:ahLst/>
              <a:cxnLst/>
              <a:rect l="l" t="t" r="r" b="b"/>
              <a:pathLst>
                <a:path w="49816" h="44281" extrusionOk="0">
                  <a:moveTo>
                    <a:pt x="15574" y="1"/>
                  </a:moveTo>
                  <a:cubicBezTo>
                    <a:pt x="13442" y="1"/>
                    <a:pt x="11478" y="1144"/>
                    <a:pt x="10406" y="2989"/>
                  </a:cubicBezTo>
                  <a:lnTo>
                    <a:pt x="1072" y="19158"/>
                  </a:lnTo>
                  <a:cubicBezTo>
                    <a:pt x="0" y="21004"/>
                    <a:pt x="0" y="23278"/>
                    <a:pt x="1072" y="25123"/>
                  </a:cubicBezTo>
                  <a:lnTo>
                    <a:pt x="10406" y="41304"/>
                  </a:lnTo>
                  <a:cubicBezTo>
                    <a:pt x="11478" y="43149"/>
                    <a:pt x="13442" y="44280"/>
                    <a:pt x="15574" y="44280"/>
                  </a:cubicBezTo>
                  <a:lnTo>
                    <a:pt x="34255" y="44280"/>
                  </a:lnTo>
                  <a:cubicBezTo>
                    <a:pt x="36386" y="44280"/>
                    <a:pt x="38350" y="43149"/>
                    <a:pt x="39410" y="41304"/>
                  </a:cubicBezTo>
                  <a:lnTo>
                    <a:pt x="48756" y="25123"/>
                  </a:lnTo>
                  <a:cubicBezTo>
                    <a:pt x="49816" y="23278"/>
                    <a:pt x="49816" y="21004"/>
                    <a:pt x="48756" y="19158"/>
                  </a:cubicBezTo>
                  <a:lnTo>
                    <a:pt x="39410" y="2989"/>
                  </a:lnTo>
                  <a:cubicBezTo>
                    <a:pt x="38350" y="1144"/>
                    <a:pt x="36386" y="1"/>
                    <a:pt x="34255"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0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المعلومات والاتصال</a:t>
              </a:r>
              <a:endParaRPr sz="2400" b="1" dirty="0">
                <a:latin typeface="Calibri" panose="020F0502020204030204" pitchFamily="34" charset="0"/>
                <a:cs typeface="Calibri" panose="020F0502020204030204" pitchFamily="34" charset="0"/>
              </a:endParaRPr>
            </a:p>
          </p:txBody>
        </p:sp>
        <p:sp>
          <p:nvSpPr>
            <p:cNvPr id="18" name="Google Shape;1015;p29">
              <a:extLst>
                <a:ext uri="{FF2B5EF4-FFF2-40B4-BE49-F238E27FC236}">
                  <a16:creationId xmlns:a16="http://schemas.microsoft.com/office/drawing/2014/main" id="{02DA4463-33FE-724F-9279-58A2E50FF064}"/>
                </a:ext>
              </a:extLst>
            </p:cNvPr>
            <p:cNvSpPr/>
            <p:nvPr/>
          </p:nvSpPr>
          <p:spPr>
            <a:xfrm>
              <a:off x="3212613" y="3221450"/>
              <a:ext cx="1042400" cy="926625"/>
            </a:xfrm>
            <a:custGeom>
              <a:avLst/>
              <a:gdLst/>
              <a:ahLst/>
              <a:cxnLst/>
              <a:rect l="l" t="t" r="r" b="b"/>
              <a:pathLst>
                <a:path w="41696" h="37065" fill="none" extrusionOk="0">
                  <a:moveTo>
                    <a:pt x="28671" y="1"/>
                  </a:moveTo>
                  <a:lnTo>
                    <a:pt x="13038" y="1"/>
                  </a:lnTo>
                  <a:cubicBezTo>
                    <a:pt x="11252" y="1"/>
                    <a:pt x="9609" y="953"/>
                    <a:pt x="8716" y="2501"/>
                  </a:cubicBezTo>
                  <a:lnTo>
                    <a:pt x="893" y="16038"/>
                  </a:lnTo>
                  <a:cubicBezTo>
                    <a:pt x="0" y="17586"/>
                    <a:pt x="0" y="19491"/>
                    <a:pt x="893" y="21027"/>
                  </a:cubicBezTo>
                  <a:lnTo>
                    <a:pt x="8716" y="34576"/>
                  </a:lnTo>
                  <a:cubicBezTo>
                    <a:pt x="9609" y="36112"/>
                    <a:pt x="11252" y="37065"/>
                    <a:pt x="13038" y="37065"/>
                  </a:cubicBezTo>
                  <a:lnTo>
                    <a:pt x="28671" y="37065"/>
                  </a:lnTo>
                  <a:cubicBezTo>
                    <a:pt x="30456" y="37065"/>
                    <a:pt x="32100" y="36112"/>
                    <a:pt x="32993" y="34576"/>
                  </a:cubicBezTo>
                  <a:lnTo>
                    <a:pt x="40803" y="21027"/>
                  </a:lnTo>
                  <a:cubicBezTo>
                    <a:pt x="41696" y="19491"/>
                    <a:pt x="41696" y="17586"/>
                    <a:pt x="40803" y="16038"/>
                  </a:cubicBezTo>
                  <a:lnTo>
                    <a:pt x="32993" y="2501"/>
                  </a:lnTo>
                  <a:cubicBezTo>
                    <a:pt x="32100" y="953"/>
                    <a:pt x="30456"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6;p29">
              <a:extLst>
                <a:ext uri="{FF2B5EF4-FFF2-40B4-BE49-F238E27FC236}">
                  <a16:creationId xmlns:a16="http://schemas.microsoft.com/office/drawing/2014/main" id="{61787491-DD64-D34F-A50C-21380117E6BC}"/>
                </a:ext>
              </a:extLst>
            </p:cNvPr>
            <p:cNvSpPr/>
            <p:nvPr/>
          </p:nvSpPr>
          <p:spPr>
            <a:xfrm>
              <a:off x="3231363" y="3238125"/>
              <a:ext cx="1004900" cy="893275"/>
            </a:xfrm>
            <a:custGeom>
              <a:avLst/>
              <a:gdLst/>
              <a:ahLst/>
              <a:cxnLst/>
              <a:rect l="l" t="t" r="r" b="b"/>
              <a:pathLst>
                <a:path w="40196" h="35731" fill="none" extrusionOk="0">
                  <a:moveTo>
                    <a:pt x="27635" y="0"/>
                  </a:moveTo>
                  <a:lnTo>
                    <a:pt x="12561" y="0"/>
                  </a:lnTo>
                  <a:cubicBezTo>
                    <a:pt x="10847" y="0"/>
                    <a:pt x="9263" y="917"/>
                    <a:pt x="8394" y="2405"/>
                  </a:cubicBezTo>
                  <a:lnTo>
                    <a:pt x="858" y="15466"/>
                  </a:lnTo>
                  <a:cubicBezTo>
                    <a:pt x="0" y="16955"/>
                    <a:pt x="0" y="18788"/>
                    <a:pt x="858" y="20277"/>
                  </a:cubicBezTo>
                  <a:lnTo>
                    <a:pt x="8394" y="33326"/>
                  </a:lnTo>
                  <a:cubicBezTo>
                    <a:pt x="9263" y="34814"/>
                    <a:pt x="10847" y="35731"/>
                    <a:pt x="12561" y="35731"/>
                  </a:cubicBezTo>
                  <a:lnTo>
                    <a:pt x="27635" y="35731"/>
                  </a:lnTo>
                  <a:cubicBezTo>
                    <a:pt x="29361" y="35731"/>
                    <a:pt x="30945" y="34814"/>
                    <a:pt x="31802" y="33326"/>
                  </a:cubicBezTo>
                  <a:lnTo>
                    <a:pt x="39339" y="20277"/>
                  </a:lnTo>
                  <a:cubicBezTo>
                    <a:pt x="40196" y="18788"/>
                    <a:pt x="40196" y="16955"/>
                    <a:pt x="39339" y="15466"/>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7;p29">
              <a:extLst>
                <a:ext uri="{FF2B5EF4-FFF2-40B4-BE49-F238E27FC236}">
                  <a16:creationId xmlns:a16="http://schemas.microsoft.com/office/drawing/2014/main" id="{B2EEBD69-C39B-3242-AD82-6C7DEF541D36}"/>
                </a:ext>
              </a:extLst>
            </p:cNvPr>
            <p:cNvSpPr/>
            <p:nvPr/>
          </p:nvSpPr>
          <p:spPr>
            <a:xfrm>
              <a:off x="3291188" y="3185725"/>
              <a:ext cx="885550" cy="306025"/>
            </a:xfrm>
            <a:custGeom>
              <a:avLst/>
              <a:gdLst/>
              <a:ahLst/>
              <a:cxnLst/>
              <a:rect l="l" t="t" r="r" b="b"/>
              <a:pathLst>
                <a:path w="35422" h="12241" extrusionOk="0">
                  <a:moveTo>
                    <a:pt x="10347" y="1"/>
                  </a:moveTo>
                  <a:cubicBezTo>
                    <a:pt x="7763" y="1"/>
                    <a:pt x="5394" y="1370"/>
                    <a:pt x="4108" y="3608"/>
                  </a:cubicBezTo>
                  <a:lnTo>
                    <a:pt x="703" y="9490"/>
                  </a:lnTo>
                  <a:cubicBezTo>
                    <a:pt x="1" y="10716"/>
                    <a:pt x="882" y="12240"/>
                    <a:pt x="2287" y="12240"/>
                  </a:cubicBezTo>
                  <a:cubicBezTo>
                    <a:pt x="2941" y="12240"/>
                    <a:pt x="3549" y="11883"/>
                    <a:pt x="3870" y="11324"/>
                  </a:cubicBezTo>
                  <a:lnTo>
                    <a:pt x="6501" y="6775"/>
                  </a:lnTo>
                  <a:cubicBezTo>
                    <a:pt x="7609" y="4847"/>
                    <a:pt x="9668" y="3656"/>
                    <a:pt x="11883" y="3656"/>
                  </a:cubicBezTo>
                  <a:lnTo>
                    <a:pt x="23527" y="3656"/>
                  </a:lnTo>
                  <a:cubicBezTo>
                    <a:pt x="25754" y="3656"/>
                    <a:pt x="27802" y="4847"/>
                    <a:pt x="28921" y="6775"/>
                  </a:cubicBezTo>
                  <a:lnTo>
                    <a:pt x="31540" y="11324"/>
                  </a:lnTo>
                  <a:cubicBezTo>
                    <a:pt x="31874" y="11883"/>
                    <a:pt x="32481" y="12240"/>
                    <a:pt x="33124" y="12240"/>
                  </a:cubicBezTo>
                  <a:cubicBezTo>
                    <a:pt x="34541" y="12240"/>
                    <a:pt x="35422" y="10716"/>
                    <a:pt x="34719" y="9490"/>
                  </a:cubicBezTo>
                  <a:lnTo>
                    <a:pt x="31314" y="3608"/>
                  </a:lnTo>
                  <a:cubicBezTo>
                    <a:pt x="30028" y="1370"/>
                    <a:pt x="27647" y="1"/>
                    <a:pt x="25075" y="1"/>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8;p29">
              <a:extLst>
                <a:ext uri="{FF2B5EF4-FFF2-40B4-BE49-F238E27FC236}">
                  <a16:creationId xmlns:a16="http://schemas.microsoft.com/office/drawing/2014/main" id="{05F90E48-DBAB-244F-AB45-3905D6DA8037}"/>
                </a:ext>
              </a:extLst>
            </p:cNvPr>
            <p:cNvSpPr/>
            <p:nvPr/>
          </p:nvSpPr>
          <p:spPr>
            <a:xfrm>
              <a:off x="3275113" y="3850100"/>
              <a:ext cx="917700" cy="334000"/>
            </a:xfrm>
            <a:custGeom>
              <a:avLst/>
              <a:gdLst/>
              <a:ahLst/>
              <a:cxnLst/>
              <a:rect l="l" t="t" r="r" b="b"/>
              <a:pathLst>
                <a:path w="36708" h="13360" extrusionOk="0">
                  <a:moveTo>
                    <a:pt x="2287" y="0"/>
                  </a:moveTo>
                  <a:cubicBezTo>
                    <a:pt x="882" y="0"/>
                    <a:pt x="1" y="1524"/>
                    <a:pt x="703" y="2751"/>
                  </a:cubicBezTo>
                  <a:lnTo>
                    <a:pt x="4739" y="9752"/>
                  </a:lnTo>
                  <a:cubicBezTo>
                    <a:pt x="6037" y="11978"/>
                    <a:pt x="8406" y="13359"/>
                    <a:pt x="10990" y="13359"/>
                  </a:cubicBezTo>
                  <a:lnTo>
                    <a:pt x="25718" y="13359"/>
                  </a:lnTo>
                  <a:cubicBezTo>
                    <a:pt x="28290" y="13359"/>
                    <a:pt x="30671" y="11978"/>
                    <a:pt x="31957" y="9752"/>
                  </a:cubicBezTo>
                  <a:lnTo>
                    <a:pt x="36005" y="2751"/>
                  </a:lnTo>
                  <a:cubicBezTo>
                    <a:pt x="36708" y="1524"/>
                    <a:pt x="35827" y="0"/>
                    <a:pt x="34422" y="0"/>
                  </a:cubicBezTo>
                  <a:cubicBezTo>
                    <a:pt x="33767" y="0"/>
                    <a:pt x="33160" y="346"/>
                    <a:pt x="32838" y="917"/>
                  </a:cubicBezTo>
                  <a:lnTo>
                    <a:pt x="29564" y="6585"/>
                  </a:lnTo>
                  <a:cubicBezTo>
                    <a:pt x="28445" y="8513"/>
                    <a:pt x="26397" y="9692"/>
                    <a:pt x="24170" y="9692"/>
                  </a:cubicBezTo>
                  <a:lnTo>
                    <a:pt x="12526" y="9692"/>
                  </a:lnTo>
                  <a:cubicBezTo>
                    <a:pt x="10311" y="9692"/>
                    <a:pt x="8252" y="8513"/>
                    <a:pt x="7144" y="6585"/>
                  </a:cubicBezTo>
                  <a:lnTo>
                    <a:pt x="3870" y="917"/>
                  </a:lnTo>
                  <a:cubicBezTo>
                    <a:pt x="3549" y="346"/>
                    <a:pt x="2941" y="0"/>
                    <a:pt x="2287" y="0"/>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
        <p:nvSpPr>
          <p:cNvPr id="3" name="مستطيل 2">
            <a:extLst>
              <a:ext uri="{FF2B5EF4-FFF2-40B4-BE49-F238E27FC236}">
                <a16:creationId xmlns:a16="http://schemas.microsoft.com/office/drawing/2014/main" id="{D7B7D3F7-C2A2-B145-8B46-235E970A0BD4}"/>
              </a:ext>
            </a:extLst>
          </p:cNvPr>
          <p:cNvSpPr/>
          <p:nvPr/>
        </p:nvSpPr>
        <p:spPr>
          <a:xfrm>
            <a:off x="457657" y="1177284"/>
            <a:ext cx="11276685" cy="4893647"/>
          </a:xfrm>
          <a:prstGeom prst="rect">
            <a:avLst/>
          </a:prstGeom>
        </p:spPr>
        <p:txBody>
          <a:bodyPr wrap="square">
            <a:spAutoFit/>
          </a:bodyPr>
          <a:lstStyle/>
          <a:p>
            <a:r>
              <a:rPr lang="ar-SA" sz="2400" b="1" dirty="0">
                <a:solidFill>
                  <a:srgbClr val="6F359E"/>
                </a:solidFill>
                <a:latin typeface="Calibri" panose="020F0502020204030204" pitchFamily="34" charset="0"/>
                <a:cs typeface="Calibri" panose="020F0502020204030204" pitchFamily="34" charset="0"/>
              </a:rPr>
              <a:t>ثانيا: </a:t>
            </a:r>
            <a:r>
              <a:rPr lang="ar-SA" sz="2400" b="1" dirty="0">
                <a:latin typeface="Calibri" panose="020F0502020204030204" pitchFamily="34" charset="0"/>
                <a:cs typeface="Calibri" panose="020F0502020204030204" pitchFamily="34" charset="0"/>
              </a:rPr>
              <a:t>إيصال المعلومات داخلياً ضرورية لدعم مسار الرقابة الداخلية بما في ذلك أهداف الرقابة </a:t>
            </a:r>
            <a:br>
              <a:rPr lang="ar-SA" sz="2400" b="1" dirty="0">
                <a:latin typeface="Calibri" panose="020F0502020204030204" pitchFamily="34" charset="0"/>
                <a:cs typeface="Calibri" panose="020F0502020204030204" pitchFamily="34" charset="0"/>
              </a:rPr>
            </a:br>
            <a:r>
              <a:rPr lang="ar-SA" sz="2400" b="1" dirty="0">
                <a:latin typeface="Calibri" panose="020F0502020204030204" pitchFamily="34" charset="0"/>
                <a:cs typeface="Calibri" panose="020F0502020204030204" pitchFamily="34" charset="0"/>
              </a:rPr>
              <a:t>والمسؤوليات المتعلقة بها.</a:t>
            </a:r>
          </a:p>
          <a:p>
            <a:endParaRPr lang="ar-SA" sz="2400" b="1" dirty="0">
              <a:latin typeface="Calibri" panose="020F0502020204030204" pitchFamily="34" charset="0"/>
              <a:cs typeface="Calibri" panose="020F0502020204030204" pitchFamily="34" charset="0"/>
            </a:endParaRPr>
          </a:p>
          <a:p>
            <a:endParaRPr lang="ar-SA" sz="2400" b="1"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تتضمن المعلومات التي يجب إيصالها وفقاً لهذا المبدأ ما يلي :</a:t>
            </a:r>
            <a:endParaRPr lang="en-US"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 </a:t>
            </a:r>
          </a:p>
          <a:p>
            <a:pPr marL="301625" indent="-188913"/>
            <a:r>
              <a:rPr lang="ar-SA" sz="2400" dirty="0">
                <a:latin typeface="Calibri" panose="020F0502020204030204" pitchFamily="34" charset="0"/>
                <a:cs typeface="Calibri" panose="020F0502020204030204" pitchFamily="34" charset="0"/>
              </a:rPr>
              <a:t>- الأهداف .</a:t>
            </a:r>
            <a:endParaRPr lang="en-US" sz="2400" dirty="0">
              <a:latin typeface="Calibri" panose="020F0502020204030204" pitchFamily="34" charset="0"/>
              <a:cs typeface="Calibri" panose="020F0502020204030204" pitchFamily="34" charset="0"/>
            </a:endParaRPr>
          </a:p>
          <a:p>
            <a:pPr marL="301625" indent="-188913"/>
            <a:r>
              <a:rPr lang="ar-SA" sz="2400" dirty="0">
                <a:latin typeface="Calibri" panose="020F0502020204030204" pitchFamily="34" charset="0"/>
                <a:cs typeface="Calibri" panose="020F0502020204030204" pitchFamily="34" charset="0"/>
              </a:rPr>
              <a:t>- السياسات والإجراءات .</a:t>
            </a:r>
            <a:endParaRPr lang="en-US" sz="2400" dirty="0">
              <a:latin typeface="Calibri" panose="020F0502020204030204" pitchFamily="34" charset="0"/>
              <a:cs typeface="Calibri" panose="020F0502020204030204" pitchFamily="34" charset="0"/>
            </a:endParaRPr>
          </a:p>
          <a:p>
            <a:pPr marL="301625" indent="-188913"/>
            <a:r>
              <a:rPr lang="ar-SA" sz="2400" dirty="0">
                <a:latin typeface="Calibri" panose="020F0502020204030204" pitchFamily="34" charset="0"/>
                <a:cs typeface="Calibri" panose="020F0502020204030204" pitchFamily="34" charset="0"/>
              </a:rPr>
              <a:t>- معايير السلوك المهني .</a:t>
            </a:r>
            <a:endParaRPr lang="en-US" sz="2400" dirty="0">
              <a:latin typeface="Calibri" panose="020F0502020204030204" pitchFamily="34" charset="0"/>
              <a:cs typeface="Calibri" panose="020F0502020204030204" pitchFamily="34" charset="0"/>
            </a:endParaRPr>
          </a:p>
          <a:p>
            <a:pPr marL="301625" indent="-188913"/>
            <a:r>
              <a:rPr lang="ar-SA" sz="2400" dirty="0">
                <a:latin typeface="Calibri" panose="020F0502020204030204" pitchFamily="34" charset="0"/>
                <a:cs typeface="Calibri" panose="020F0502020204030204" pitchFamily="34" charset="0"/>
              </a:rPr>
              <a:t>- أدوار الموظفين ومسؤولياتهم تجاه تطبيق الضوابط الرقابية.</a:t>
            </a:r>
          </a:p>
          <a:p>
            <a:pPr marL="301625" indent="-188913"/>
            <a:r>
              <a:rPr lang="ar-SA" sz="2400" dirty="0">
                <a:latin typeface="Calibri" panose="020F0502020204030204" pitchFamily="34" charset="0"/>
                <a:cs typeface="Calibri" panose="020F0502020204030204" pitchFamily="34" charset="0"/>
              </a:rPr>
              <a:t>- أهمية ومزايا الرقابة الداخلية الفعالة .</a:t>
            </a:r>
            <a:endParaRPr lang="en-US" sz="2400" dirty="0">
              <a:latin typeface="Calibri" panose="020F0502020204030204" pitchFamily="34" charset="0"/>
              <a:cs typeface="Calibri" panose="020F0502020204030204" pitchFamily="34" charset="0"/>
            </a:endParaRPr>
          </a:p>
          <a:p>
            <a:pPr marL="301625" indent="-188913">
              <a:buFontTx/>
              <a:buChar char="-"/>
            </a:pPr>
            <a:r>
              <a:rPr lang="ar-SA" sz="2400" dirty="0">
                <a:latin typeface="Calibri" panose="020F0502020204030204" pitchFamily="34" charset="0"/>
                <a:cs typeface="Calibri" panose="020F0502020204030204" pitchFamily="34" charset="0"/>
              </a:rPr>
              <a:t>توقعات المنظمة فيما يتعلق بالرقابة الداخلية بما في ذلك حالات عدم الالتزام أو الضعف بالرقابة.</a:t>
            </a:r>
          </a:p>
          <a:p>
            <a:pPr marL="301625" indent="-188913">
              <a:buFontTx/>
              <a:buChar char="-"/>
            </a:pPr>
            <a:r>
              <a:rPr lang="ar-SA" sz="2400" dirty="0">
                <a:latin typeface="Calibri" panose="020F0502020204030204" pitchFamily="34" charset="0"/>
                <a:cs typeface="Calibri" panose="020F0502020204030204" pitchFamily="34" charset="0"/>
              </a:rPr>
              <a:t>أي معلومات ترى الإدارة ومجلس الإدارة ضرورة إيصالها.</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61512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6F359E"/>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6" name="Google Shape;1013;p29">
            <a:extLst>
              <a:ext uri="{FF2B5EF4-FFF2-40B4-BE49-F238E27FC236}">
                <a16:creationId xmlns:a16="http://schemas.microsoft.com/office/drawing/2014/main" id="{0622A294-DD4D-0C4B-ACE8-0D2CB9271AC8}"/>
              </a:ext>
            </a:extLst>
          </p:cNvPr>
          <p:cNvGrpSpPr/>
          <p:nvPr/>
        </p:nvGrpSpPr>
        <p:grpSpPr>
          <a:xfrm>
            <a:off x="0" y="98923"/>
            <a:ext cx="1668025" cy="1482693"/>
            <a:chOff x="3111113" y="3131250"/>
            <a:chExt cx="1245400" cy="1107025"/>
          </a:xfrm>
        </p:grpSpPr>
        <p:sp>
          <p:nvSpPr>
            <p:cNvPr id="17" name="Google Shape;1014;p29">
              <a:extLst>
                <a:ext uri="{FF2B5EF4-FFF2-40B4-BE49-F238E27FC236}">
                  <a16:creationId xmlns:a16="http://schemas.microsoft.com/office/drawing/2014/main" id="{69FE703B-53B1-EF49-8D7A-1D29693FDEFD}"/>
                </a:ext>
              </a:extLst>
            </p:cNvPr>
            <p:cNvSpPr/>
            <p:nvPr/>
          </p:nvSpPr>
          <p:spPr>
            <a:xfrm>
              <a:off x="3111113" y="3131250"/>
              <a:ext cx="1245400" cy="1107025"/>
            </a:xfrm>
            <a:custGeom>
              <a:avLst/>
              <a:gdLst/>
              <a:ahLst/>
              <a:cxnLst/>
              <a:rect l="l" t="t" r="r" b="b"/>
              <a:pathLst>
                <a:path w="49816" h="44281" extrusionOk="0">
                  <a:moveTo>
                    <a:pt x="15574" y="1"/>
                  </a:moveTo>
                  <a:cubicBezTo>
                    <a:pt x="13442" y="1"/>
                    <a:pt x="11478" y="1144"/>
                    <a:pt x="10406" y="2989"/>
                  </a:cubicBezTo>
                  <a:lnTo>
                    <a:pt x="1072" y="19158"/>
                  </a:lnTo>
                  <a:cubicBezTo>
                    <a:pt x="0" y="21004"/>
                    <a:pt x="0" y="23278"/>
                    <a:pt x="1072" y="25123"/>
                  </a:cubicBezTo>
                  <a:lnTo>
                    <a:pt x="10406" y="41304"/>
                  </a:lnTo>
                  <a:cubicBezTo>
                    <a:pt x="11478" y="43149"/>
                    <a:pt x="13442" y="44280"/>
                    <a:pt x="15574" y="44280"/>
                  </a:cubicBezTo>
                  <a:lnTo>
                    <a:pt x="34255" y="44280"/>
                  </a:lnTo>
                  <a:cubicBezTo>
                    <a:pt x="36386" y="44280"/>
                    <a:pt x="38350" y="43149"/>
                    <a:pt x="39410" y="41304"/>
                  </a:cubicBezTo>
                  <a:lnTo>
                    <a:pt x="48756" y="25123"/>
                  </a:lnTo>
                  <a:cubicBezTo>
                    <a:pt x="49816" y="23278"/>
                    <a:pt x="49816" y="21004"/>
                    <a:pt x="48756" y="19158"/>
                  </a:cubicBezTo>
                  <a:lnTo>
                    <a:pt x="39410" y="2989"/>
                  </a:lnTo>
                  <a:cubicBezTo>
                    <a:pt x="38350" y="1144"/>
                    <a:pt x="36386" y="1"/>
                    <a:pt x="34255"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0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المعلومات والاتصال</a:t>
              </a:r>
              <a:endParaRPr sz="2400" b="1" dirty="0">
                <a:latin typeface="Calibri" panose="020F0502020204030204" pitchFamily="34" charset="0"/>
                <a:cs typeface="Calibri" panose="020F0502020204030204" pitchFamily="34" charset="0"/>
              </a:endParaRPr>
            </a:p>
          </p:txBody>
        </p:sp>
        <p:sp>
          <p:nvSpPr>
            <p:cNvPr id="18" name="Google Shape;1015;p29">
              <a:extLst>
                <a:ext uri="{FF2B5EF4-FFF2-40B4-BE49-F238E27FC236}">
                  <a16:creationId xmlns:a16="http://schemas.microsoft.com/office/drawing/2014/main" id="{02DA4463-33FE-724F-9279-58A2E50FF064}"/>
                </a:ext>
              </a:extLst>
            </p:cNvPr>
            <p:cNvSpPr/>
            <p:nvPr/>
          </p:nvSpPr>
          <p:spPr>
            <a:xfrm>
              <a:off x="3212613" y="3221450"/>
              <a:ext cx="1042400" cy="926625"/>
            </a:xfrm>
            <a:custGeom>
              <a:avLst/>
              <a:gdLst/>
              <a:ahLst/>
              <a:cxnLst/>
              <a:rect l="l" t="t" r="r" b="b"/>
              <a:pathLst>
                <a:path w="41696" h="37065" fill="none" extrusionOk="0">
                  <a:moveTo>
                    <a:pt x="28671" y="1"/>
                  </a:moveTo>
                  <a:lnTo>
                    <a:pt x="13038" y="1"/>
                  </a:lnTo>
                  <a:cubicBezTo>
                    <a:pt x="11252" y="1"/>
                    <a:pt x="9609" y="953"/>
                    <a:pt x="8716" y="2501"/>
                  </a:cubicBezTo>
                  <a:lnTo>
                    <a:pt x="893" y="16038"/>
                  </a:lnTo>
                  <a:cubicBezTo>
                    <a:pt x="0" y="17586"/>
                    <a:pt x="0" y="19491"/>
                    <a:pt x="893" y="21027"/>
                  </a:cubicBezTo>
                  <a:lnTo>
                    <a:pt x="8716" y="34576"/>
                  </a:lnTo>
                  <a:cubicBezTo>
                    <a:pt x="9609" y="36112"/>
                    <a:pt x="11252" y="37065"/>
                    <a:pt x="13038" y="37065"/>
                  </a:cubicBezTo>
                  <a:lnTo>
                    <a:pt x="28671" y="37065"/>
                  </a:lnTo>
                  <a:cubicBezTo>
                    <a:pt x="30456" y="37065"/>
                    <a:pt x="32100" y="36112"/>
                    <a:pt x="32993" y="34576"/>
                  </a:cubicBezTo>
                  <a:lnTo>
                    <a:pt x="40803" y="21027"/>
                  </a:lnTo>
                  <a:cubicBezTo>
                    <a:pt x="41696" y="19491"/>
                    <a:pt x="41696" y="17586"/>
                    <a:pt x="40803" y="16038"/>
                  </a:cubicBezTo>
                  <a:lnTo>
                    <a:pt x="32993" y="2501"/>
                  </a:lnTo>
                  <a:cubicBezTo>
                    <a:pt x="32100" y="953"/>
                    <a:pt x="30456" y="1"/>
                    <a:pt x="28671"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6;p29">
              <a:extLst>
                <a:ext uri="{FF2B5EF4-FFF2-40B4-BE49-F238E27FC236}">
                  <a16:creationId xmlns:a16="http://schemas.microsoft.com/office/drawing/2014/main" id="{61787491-DD64-D34F-A50C-21380117E6BC}"/>
                </a:ext>
              </a:extLst>
            </p:cNvPr>
            <p:cNvSpPr/>
            <p:nvPr/>
          </p:nvSpPr>
          <p:spPr>
            <a:xfrm>
              <a:off x="3231363" y="3238125"/>
              <a:ext cx="1004900" cy="893275"/>
            </a:xfrm>
            <a:custGeom>
              <a:avLst/>
              <a:gdLst/>
              <a:ahLst/>
              <a:cxnLst/>
              <a:rect l="l" t="t" r="r" b="b"/>
              <a:pathLst>
                <a:path w="40196" h="35731" fill="none" extrusionOk="0">
                  <a:moveTo>
                    <a:pt x="27635" y="0"/>
                  </a:moveTo>
                  <a:lnTo>
                    <a:pt x="12561" y="0"/>
                  </a:lnTo>
                  <a:cubicBezTo>
                    <a:pt x="10847" y="0"/>
                    <a:pt x="9263" y="917"/>
                    <a:pt x="8394" y="2405"/>
                  </a:cubicBezTo>
                  <a:lnTo>
                    <a:pt x="858" y="15466"/>
                  </a:lnTo>
                  <a:cubicBezTo>
                    <a:pt x="0" y="16955"/>
                    <a:pt x="0" y="18788"/>
                    <a:pt x="858" y="20277"/>
                  </a:cubicBezTo>
                  <a:lnTo>
                    <a:pt x="8394" y="33326"/>
                  </a:lnTo>
                  <a:cubicBezTo>
                    <a:pt x="9263" y="34814"/>
                    <a:pt x="10847" y="35731"/>
                    <a:pt x="12561" y="35731"/>
                  </a:cubicBezTo>
                  <a:lnTo>
                    <a:pt x="27635" y="35731"/>
                  </a:lnTo>
                  <a:cubicBezTo>
                    <a:pt x="29361" y="35731"/>
                    <a:pt x="30945" y="34814"/>
                    <a:pt x="31802" y="33326"/>
                  </a:cubicBezTo>
                  <a:lnTo>
                    <a:pt x="39339" y="20277"/>
                  </a:lnTo>
                  <a:cubicBezTo>
                    <a:pt x="40196" y="18788"/>
                    <a:pt x="40196" y="16955"/>
                    <a:pt x="39339" y="15466"/>
                  </a:cubicBezTo>
                  <a:lnTo>
                    <a:pt x="31802" y="2405"/>
                  </a:lnTo>
                  <a:cubicBezTo>
                    <a:pt x="30945" y="917"/>
                    <a:pt x="29361"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7;p29">
              <a:extLst>
                <a:ext uri="{FF2B5EF4-FFF2-40B4-BE49-F238E27FC236}">
                  <a16:creationId xmlns:a16="http://schemas.microsoft.com/office/drawing/2014/main" id="{B2EEBD69-C39B-3242-AD82-6C7DEF541D36}"/>
                </a:ext>
              </a:extLst>
            </p:cNvPr>
            <p:cNvSpPr/>
            <p:nvPr/>
          </p:nvSpPr>
          <p:spPr>
            <a:xfrm>
              <a:off x="3291188" y="3185725"/>
              <a:ext cx="885550" cy="306025"/>
            </a:xfrm>
            <a:custGeom>
              <a:avLst/>
              <a:gdLst/>
              <a:ahLst/>
              <a:cxnLst/>
              <a:rect l="l" t="t" r="r" b="b"/>
              <a:pathLst>
                <a:path w="35422" h="12241" extrusionOk="0">
                  <a:moveTo>
                    <a:pt x="10347" y="1"/>
                  </a:moveTo>
                  <a:cubicBezTo>
                    <a:pt x="7763" y="1"/>
                    <a:pt x="5394" y="1370"/>
                    <a:pt x="4108" y="3608"/>
                  </a:cubicBezTo>
                  <a:lnTo>
                    <a:pt x="703" y="9490"/>
                  </a:lnTo>
                  <a:cubicBezTo>
                    <a:pt x="1" y="10716"/>
                    <a:pt x="882" y="12240"/>
                    <a:pt x="2287" y="12240"/>
                  </a:cubicBezTo>
                  <a:cubicBezTo>
                    <a:pt x="2941" y="12240"/>
                    <a:pt x="3549" y="11883"/>
                    <a:pt x="3870" y="11324"/>
                  </a:cubicBezTo>
                  <a:lnTo>
                    <a:pt x="6501" y="6775"/>
                  </a:lnTo>
                  <a:cubicBezTo>
                    <a:pt x="7609" y="4847"/>
                    <a:pt x="9668" y="3656"/>
                    <a:pt x="11883" y="3656"/>
                  </a:cubicBezTo>
                  <a:lnTo>
                    <a:pt x="23527" y="3656"/>
                  </a:lnTo>
                  <a:cubicBezTo>
                    <a:pt x="25754" y="3656"/>
                    <a:pt x="27802" y="4847"/>
                    <a:pt x="28921" y="6775"/>
                  </a:cubicBezTo>
                  <a:lnTo>
                    <a:pt x="31540" y="11324"/>
                  </a:lnTo>
                  <a:cubicBezTo>
                    <a:pt x="31874" y="11883"/>
                    <a:pt x="32481" y="12240"/>
                    <a:pt x="33124" y="12240"/>
                  </a:cubicBezTo>
                  <a:cubicBezTo>
                    <a:pt x="34541" y="12240"/>
                    <a:pt x="35422" y="10716"/>
                    <a:pt x="34719" y="9490"/>
                  </a:cubicBezTo>
                  <a:lnTo>
                    <a:pt x="31314" y="3608"/>
                  </a:lnTo>
                  <a:cubicBezTo>
                    <a:pt x="30028" y="1370"/>
                    <a:pt x="27647" y="1"/>
                    <a:pt x="25075" y="1"/>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1" name="Google Shape;1018;p29">
              <a:extLst>
                <a:ext uri="{FF2B5EF4-FFF2-40B4-BE49-F238E27FC236}">
                  <a16:creationId xmlns:a16="http://schemas.microsoft.com/office/drawing/2014/main" id="{05F90E48-DBAB-244F-AB45-3905D6DA8037}"/>
                </a:ext>
              </a:extLst>
            </p:cNvPr>
            <p:cNvSpPr/>
            <p:nvPr/>
          </p:nvSpPr>
          <p:spPr>
            <a:xfrm>
              <a:off x="3275113" y="3850100"/>
              <a:ext cx="917700" cy="334000"/>
            </a:xfrm>
            <a:custGeom>
              <a:avLst/>
              <a:gdLst/>
              <a:ahLst/>
              <a:cxnLst/>
              <a:rect l="l" t="t" r="r" b="b"/>
              <a:pathLst>
                <a:path w="36708" h="13360" extrusionOk="0">
                  <a:moveTo>
                    <a:pt x="2287" y="0"/>
                  </a:moveTo>
                  <a:cubicBezTo>
                    <a:pt x="882" y="0"/>
                    <a:pt x="1" y="1524"/>
                    <a:pt x="703" y="2751"/>
                  </a:cubicBezTo>
                  <a:lnTo>
                    <a:pt x="4739" y="9752"/>
                  </a:lnTo>
                  <a:cubicBezTo>
                    <a:pt x="6037" y="11978"/>
                    <a:pt x="8406" y="13359"/>
                    <a:pt x="10990" y="13359"/>
                  </a:cubicBezTo>
                  <a:lnTo>
                    <a:pt x="25718" y="13359"/>
                  </a:lnTo>
                  <a:cubicBezTo>
                    <a:pt x="28290" y="13359"/>
                    <a:pt x="30671" y="11978"/>
                    <a:pt x="31957" y="9752"/>
                  </a:cubicBezTo>
                  <a:lnTo>
                    <a:pt x="36005" y="2751"/>
                  </a:lnTo>
                  <a:cubicBezTo>
                    <a:pt x="36708" y="1524"/>
                    <a:pt x="35827" y="0"/>
                    <a:pt x="34422" y="0"/>
                  </a:cubicBezTo>
                  <a:cubicBezTo>
                    <a:pt x="33767" y="0"/>
                    <a:pt x="33160" y="346"/>
                    <a:pt x="32838" y="917"/>
                  </a:cubicBezTo>
                  <a:lnTo>
                    <a:pt x="29564" y="6585"/>
                  </a:lnTo>
                  <a:cubicBezTo>
                    <a:pt x="28445" y="8513"/>
                    <a:pt x="26397" y="9692"/>
                    <a:pt x="24170" y="9692"/>
                  </a:cubicBezTo>
                  <a:lnTo>
                    <a:pt x="12526" y="9692"/>
                  </a:lnTo>
                  <a:cubicBezTo>
                    <a:pt x="10311" y="9692"/>
                    <a:pt x="8252" y="8513"/>
                    <a:pt x="7144" y="6585"/>
                  </a:cubicBezTo>
                  <a:lnTo>
                    <a:pt x="3870" y="917"/>
                  </a:lnTo>
                  <a:cubicBezTo>
                    <a:pt x="3549" y="346"/>
                    <a:pt x="2941" y="0"/>
                    <a:pt x="2287" y="0"/>
                  </a:cubicBezTo>
                  <a:close/>
                </a:path>
              </a:pathLst>
            </a:custGeom>
            <a:solidFill>
              <a:srgbClr val="7030A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
        <p:nvSpPr>
          <p:cNvPr id="3" name="مستطيل 2">
            <a:extLst>
              <a:ext uri="{FF2B5EF4-FFF2-40B4-BE49-F238E27FC236}">
                <a16:creationId xmlns:a16="http://schemas.microsoft.com/office/drawing/2014/main" id="{66F7D524-2A72-774C-9D95-95A0D8CADA8C}"/>
              </a:ext>
            </a:extLst>
          </p:cNvPr>
          <p:cNvSpPr/>
          <p:nvPr/>
        </p:nvSpPr>
        <p:spPr>
          <a:xfrm>
            <a:off x="219653" y="1119950"/>
            <a:ext cx="11395889" cy="3785652"/>
          </a:xfrm>
          <a:prstGeom prst="rect">
            <a:avLst/>
          </a:prstGeom>
        </p:spPr>
        <p:txBody>
          <a:bodyPr wrap="square">
            <a:spAutoFit/>
          </a:bodyPr>
          <a:lstStyle/>
          <a:p>
            <a:r>
              <a:rPr lang="ar-SA" sz="2400" b="1" dirty="0">
                <a:solidFill>
                  <a:srgbClr val="6F359E"/>
                </a:solidFill>
                <a:latin typeface="Calibri" panose="020F0502020204030204" pitchFamily="34" charset="0"/>
                <a:cs typeface="Calibri" panose="020F0502020204030204" pitchFamily="34" charset="0"/>
              </a:rPr>
              <a:t>ثالثا: </a:t>
            </a:r>
            <a:r>
              <a:rPr lang="ar-SA" sz="2400" b="1" dirty="0">
                <a:latin typeface="Calibri" panose="020F0502020204030204" pitchFamily="34" charset="0"/>
                <a:cs typeface="Calibri" panose="020F0502020204030204" pitchFamily="34" charset="0"/>
              </a:rPr>
              <a:t>على المنظمة الاتصال مع الاطراف الخارجية التي لها تأثير على مسار الرقابة الداخلية.</a:t>
            </a:r>
          </a:p>
          <a:p>
            <a:endParaRPr lang="ar-SA" sz="2400" dirty="0">
              <a:latin typeface="Calibri" panose="020F0502020204030204" pitchFamily="34" charset="0"/>
              <a:cs typeface="Calibri" panose="020F0502020204030204" pitchFamily="34" charset="0"/>
            </a:endParaRPr>
          </a:p>
          <a:p>
            <a:endParaRPr lang="ar-SA" sz="2400" dirty="0">
              <a:latin typeface="Calibri" panose="020F0502020204030204" pitchFamily="34" charset="0"/>
              <a:cs typeface="Calibri" panose="020F0502020204030204" pitchFamily="34" charset="0"/>
            </a:endParaRPr>
          </a:p>
          <a:p>
            <a:endParaRPr lang="ar-SA" sz="2400" dirty="0">
              <a:latin typeface="Calibri" panose="020F0502020204030204" pitchFamily="34" charset="0"/>
              <a:cs typeface="Calibri" panose="020F0502020204030204" pitchFamily="34" charset="0"/>
            </a:endParaRPr>
          </a:p>
          <a:p>
            <a:endParaRPr lang="ar-SA" sz="2400" dirty="0">
              <a:latin typeface="Calibri" panose="020F0502020204030204" pitchFamily="34" charset="0"/>
              <a:cs typeface="Calibri" panose="020F0502020204030204" pitchFamily="34" charset="0"/>
            </a:endParaRPr>
          </a:p>
          <a:p>
            <a:endParaRPr lang="ar-SA" sz="2400" dirty="0">
              <a:latin typeface="Calibri" panose="020F0502020204030204" pitchFamily="34" charset="0"/>
              <a:cs typeface="Calibri" panose="020F0502020204030204" pitchFamily="34" charset="0"/>
            </a:endParaRPr>
          </a:p>
          <a:p>
            <a:endParaRPr lang="ar-SA"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يوضع هذا المبدأ على أن بعض الاطراف الخارجية يمكنها إبلاغ الإدارة بمدى فعالية أنظمة الرقابة الداخلية لديها.</a:t>
            </a:r>
          </a:p>
          <a:p>
            <a:r>
              <a:rPr lang="ar-SA" sz="2400" dirty="0">
                <a:latin typeface="Calibri" panose="020F0502020204030204" pitchFamily="34" charset="0"/>
                <a:cs typeface="Calibri" panose="020F0502020204030204" pitchFamily="34" charset="0"/>
              </a:rPr>
              <a:t>لذلك لابد من تفعيل التواصل مع تلك الأطراف لتقييم الأنظمة الرقابية للمنظمة </a:t>
            </a:r>
          </a:p>
          <a:p>
            <a:endParaRPr lang="ar-SA" sz="2400" dirty="0">
              <a:latin typeface="Calibri" panose="020F0502020204030204" pitchFamily="34" charset="0"/>
              <a:cs typeface="Calibri" panose="020F0502020204030204" pitchFamily="34" charset="0"/>
            </a:endParaRPr>
          </a:p>
        </p:txBody>
      </p:sp>
      <p:pic>
        <p:nvPicPr>
          <p:cNvPr id="10" name="صورة 9">
            <a:extLst>
              <a:ext uri="{FF2B5EF4-FFF2-40B4-BE49-F238E27FC236}">
                <a16:creationId xmlns:a16="http://schemas.microsoft.com/office/drawing/2014/main" id="{9E5C4985-A3D8-8144-8296-129231941A6C}"/>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690734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grpSp>
        <p:nvGrpSpPr>
          <p:cNvPr id="9" name="Google Shape;1001;p29">
            <a:extLst>
              <a:ext uri="{FF2B5EF4-FFF2-40B4-BE49-F238E27FC236}">
                <a16:creationId xmlns:a16="http://schemas.microsoft.com/office/drawing/2014/main" id="{6953E6E6-B9B3-B542-AB76-865C256429CE}"/>
              </a:ext>
            </a:extLst>
          </p:cNvPr>
          <p:cNvGrpSpPr/>
          <p:nvPr/>
        </p:nvGrpSpPr>
        <p:grpSpPr>
          <a:xfrm>
            <a:off x="3861310" y="1916348"/>
            <a:ext cx="4469379" cy="3972702"/>
            <a:chOff x="1435013" y="2470775"/>
            <a:chExt cx="1245400" cy="1107000"/>
          </a:xfrm>
        </p:grpSpPr>
        <p:sp>
          <p:nvSpPr>
            <p:cNvPr id="10" name="Google Shape;1002;p29">
              <a:extLst>
                <a:ext uri="{FF2B5EF4-FFF2-40B4-BE49-F238E27FC236}">
                  <a16:creationId xmlns:a16="http://schemas.microsoft.com/office/drawing/2014/main" id="{21C021AC-0E9F-4542-9F54-216CA7D91D82}"/>
                </a:ext>
              </a:extLst>
            </p:cNvPr>
            <p:cNvSpPr/>
            <p:nvPr/>
          </p:nvSpPr>
          <p:spPr>
            <a:xfrm>
              <a:off x="1435013" y="2470775"/>
              <a:ext cx="1245400" cy="1107000"/>
            </a:xfrm>
            <a:custGeom>
              <a:avLst/>
              <a:gdLst/>
              <a:ahLst/>
              <a:cxnLst/>
              <a:rect l="l" t="t" r="r" b="b"/>
              <a:pathLst>
                <a:path w="49816" h="44280" extrusionOk="0">
                  <a:moveTo>
                    <a:pt x="15562" y="0"/>
                  </a:moveTo>
                  <a:cubicBezTo>
                    <a:pt x="13430" y="0"/>
                    <a:pt x="11466" y="1143"/>
                    <a:pt x="10406" y="2988"/>
                  </a:cubicBezTo>
                  <a:lnTo>
                    <a:pt x="1060" y="19157"/>
                  </a:lnTo>
                  <a:cubicBezTo>
                    <a:pt x="0" y="21003"/>
                    <a:pt x="0" y="23277"/>
                    <a:pt x="1060" y="25122"/>
                  </a:cubicBezTo>
                  <a:lnTo>
                    <a:pt x="10406" y="41303"/>
                  </a:lnTo>
                  <a:cubicBezTo>
                    <a:pt x="11466" y="43148"/>
                    <a:pt x="13430" y="44279"/>
                    <a:pt x="15562" y="44279"/>
                  </a:cubicBezTo>
                  <a:lnTo>
                    <a:pt x="34243" y="44279"/>
                  </a:lnTo>
                  <a:cubicBezTo>
                    <a:pt x="36374" y="44279"/>
                    <a:pt x="38338" y="43148"/>
                    <a:pt x="39410" y="41303"/>
                  </a:cubicBezTo>
                  <a:lnTo>
                    <a:pt x="48744" y="25122"/>
                  </a:lnTo>
                  <a:cubicBezTo>
                    <a:pt x="49816" y="23277"/>
                    <a:pt x="49816" y="21003"/>
                    <a:pt x="48744" y="19157"/>
                  </a:cubicBezTo>
                  <a:lnTo>
                    <a:pt x="39410" y="2988"/>
                  </a:lnTo>
                  <a:cubicBezTo>
                    <a:pt x="38338" y="1143"/>
                    <a:pt x="36374" y="0"/>
                    <a:pt x="34243"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60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المراقبة</a:t>
              </a:r>
              <a:endParaRPr sz="6600" b="1" dirty="0">
                <a:latin typeface="Calibri" panose="020F0502020204030204" pitchFamily="34" charset="0"/>
                <a:cs typeface="Calibri" panose="020F0502020204030204" pitchFamily="34" charset="0"/>
              </a:endParaRPr>
            </a:p>
          </p:txBody>
        </p:sp>
        <p:sp>
          <p:nvSpPr>
            <p:cNvPr id="11" name="Google Shape;1003;p29">
              <a:extLst>
                <a:ext uri="{FF2B5EF4-FFF2-40B4-BE49-F238E27FC236}">
                  <a16:creationId xmlns:a16="http://schemas.microsoft.com/office/drawing/2014/main" id="{9C658930-6A0F-9344-A0AD-27C856EFF030}"/>
                </a:ext>
              </a:extLst>
            </p:cNvPr>
            <p:cNvSpPr/>
            <p:nvPr/>
          </p:nvSpPr>
          <p:spPr>
            <a:xfrm>
              <a:off x="1536513" y="2560950"/>
              <a:ext cx="1042400" cy="926625"/>
            </a:xfrm>
            <a:custGeom>
              <a:avLst/>
              <a:gdLst/>
              <a:ahLst/>
              <a:cxnLst/>
              <a:rect l="l" t="t" r="r" b="b"/>
              <a:pathLst>
                <a:path w="41696" h="37065" fill="none" extrusionOk="0">
                  <a:moveTo>
                    <a:pt x="28659" y="1"/>
                  </a:moveTo>
                  <a:lnTo>
                    <a:pt x="13026" y="1"/>
                  </a:lnTo>
                  <a:cubicBezTo>
                    <a:pt x="11240" y="1"/>
                    <a:pt x="9597" y="953"/>
                    <a:pt x="8704" y="2501"/>
                  </a:cubicBezTo>
                  <a:lnTo>
                    <a:pt x="893" y="16038"/>
                  </a:lnTo>
                  <a:cubicBezTo>
                    <a:pt x="0" y="17586"/>
                    <a:pt x="0" y="19491"/>
                    <a:pt x="893" y="21027"/>
                  </a:cubicBezTo>
                  <a:lnTo>
                    <a:pt x="8704" y="34576"/>
                  </a:lnTo>
                  <a:cubicBezTo>
                    <a:pt x="9597" y="36112"/>
                    <a:pt x="11240" y="37065"/>
                    <a:pt x="13026" y="37065"/>
                  </a:cubicBezTo>
                  <a:lnTo>
                    <a:pt x="28659" y="37065"/>
                  </a:lnTo>
                  <a:cubicBezTo>
                    <a:pt x="30444" y="37065"/>
                    <a:pt x="32088" y="36112"/>
                    <a:pt x="32981" y="34576"/>
                  </a:cubicBezTo>
                  <a:lnTo>
                    <a:pt x="40803" y="21027"/>
                  </a:lnTo>
                  <a:cubicBezTo>
                    <a:pt x="41696" y="19491"/>
                    <a:pt x="41696" y="17586"/>
                    <a:pt x="40803" y="16038"/>
                  </a:cubicBezTo>
                  <a:lnTo>
                    <a:pt x="32981" y="2501"/>
                  </a:lnTo>
                  <a:cubicBezTo>
                    <a:pt x="32099" y="953"/>
                    <a:pt x="30444"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04;p29">
              <a:extLst>
                <a:ext uri="{FF2B5EF4-FFF2-40B4-BE49-F238E27FC236}">
                  <a16:creationId xmlns:a16="http://schemas.microsoft.com/office/drawing/2014/main" id="{35FA842F-E4F0-414E-AD2E-EECC97582846}"/>
                </a:ext>
              </a:extLst>
            </p:cNvPr>
            <p:cNvSpPr/>
            <p:nvPr/>
          </p:nvSpPr>
          <p:spPr>
            <a:xfrm>
              <a:off x="1555263" y="2577625"/>
              <a:ext cx="1004900" cy="893275"/>
            </a:xfrm>
            <a:custGeom>
              <a:avLst/>
              <a:gdLst/>
              <a:ahLst/>
              <a:cxnLst/>
              <a:rect l="l" t="t" r="r" b="b"/>
              <a:pathLst>
                <a:path w="40196" h="35731" fill="none" extrusionOk="0">
                  <a:moveTo>
                    <a:pt x="27635" y="0"/>
                  </a:moveTo>
                  <a:lnTo>
                    <a:pt x="12561" y="0"/>
                  </a:lnTo>
                  <a:cubicBezTo>
                    <a:pt x="10835" y="0"/>
                    <a:pt x="9251" y="917"/>
                    <a:pt x="8394" y="2405"/>
                  </a:cubicBezTo>
                  <a:lnTo>
                    <a:pt x="858" y="15467"/>
                  </a:lnTo>
                  <a:cubicBezTo>
                    <a:pt x="0" y="16955"/>
                    <a:pt x="0" y="18788"/>
                    <a:pt x="858" y="20277"/>
                  </a:cubicBezTo>
                  <a:lnTo>
                    <a:pt x="8394" y="33326"/>
                  </a:lnTo>
                  <a:cubicBezTo>
                    <a:pt x="9251" y="34814"/>
                    <a:pt x="10835" y="35731"/>
                    <a:pt x="12561" y="35731"/>
                  </a:cubicBezTo>
                  <a:lnTo>
                    <a:pt x="27635" y="35731"/>
                  </a:lnTo>
                  <a:cubicBezTo>
                    <a:pt x="29349" y="35731"/>
                    <a:pt x="30933" y="34814"/>
                    <a:pt x="31802" y="33326"/>
                  </a:cubicBezTo>
                  <a:lnTo>
                    <a:pt x="39339" y="20277"/>
                  </a:lnTo>
                  <a:cubicBezTo>
                    <a:pt x="40196" y="18788"/>
                    <a:pt x="40196" y="16955"/>
                    <a:pt x="39339" y="15467"/>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5;p29">
              <a:extLst>
                <a:ext uri="{FF2B5EF4-FFF2-40B4-BE49-F238E27FC236}">
                  <a16:creationId xmlns:a16="http://schemas.microsoft.com/office/drawing/2014/main" id="{B5F6D423-10F5-EE43-9F59-91D914F51ABA}"/>
                </a:ext>
              </a:extLst>
            </p:cNvPr>
            <p:cNvSpPr/>
            <p:nvPr/>
          </p:nvSpPr>
          <p:spPr>
            <a:xfrm>
              <a:off x="1614788" y="25252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05"/>
                    <a:pt x="882" y="12240"/>
                    <a:pt x="2298" y="12240"/>
                  </a:cubicBezTo>
                  <a:cubicBezTo>
                    <a:pt x="2953" y="12240"/>
                    <a:pt x="3549" y="11883"/>
                    <a:pt x="3882" y="11324"/>
                  </a:cubicBezTo>
                  <a:lnTo>
                    <a:pt x="6501" y="6776"/>
                  </a:lnTo>
                  <a:cubicBezTo>
                    <a:pt x="7621" y="4847"/>
                    <a:pt x="9668" y="3656"/>
                    <a:pt x="11895" y="3656"/>
                  </a:cubicBezTo>
                  <a:lnTo>
                    <a:pt x="23539" y="3656"/>
                  </a:lnTo>
                  <a:cubicBezTo>
                    <a:pt x="25754" y="3656"/>
                    <a:pt x="27814" y="4847"/>
                    <a:pt x="28921" y="6776"/>
                  </a:cubicBezTo>
                  <a:lnTo>
                    <a:pt x="31552" y="11324"/>
                  </a:lnTo>
                  <a:cubicBezTo>
                    <a:pt x="31874" y="11883"/>
                    <a:pt x="32481" y="12240"/>
                    <a:pt x="33136" y="12240"/>
                  </a:cubicBezTo>
                  <a:cubicBezTo>
                    <a:pt x="34541" y="12240"/>
                    <a:pt x="35422" y="10705"/>
                    <a:pt x="34719" y="9490"/>
                  </a:cubicBezTo>
                  <a:lnTo>
                    <a:pt x="31326" y="3608"/>
                  </a:lnTo>
                  <a:cubicBezTo>
                    <a:pt x="30028" y="1370"/>
                    <a:pt x="27659" y="1"/>
                    <a:pt x="25075"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4" name="Google Shape;1006;p29">
              <a:extLst>
                <a:ext uri="{FF2B5EF4-FFF2-40B4-BE49-F238E27FC236}">
                  <a16:creationId xmlns:a16="http://schemas.microsoft.com/office/drawing/2014/main" id="{09E58533-AC9D-C743-BCCE-14EE49006B9B}"/>
                </a:ext>
              </a:extLst>
            </p:cNvPr>
            <p:cNvSpPr/>
            <p:nvPr/>
          </p:nvSpPr>
          <p:spPr>
            <a:xfrm>
              <a:off x="1598713" y="3189600"/>
              <a:ext cx="917700" cy="333700"/>
            </a:xfrm>
            <a:custGeom>
              <a:avLst/>
              <a:gdLst/>
              <a:ahLst/>
              <a:cxnLst/>
              <a:rect l="l" t="t" r="r" b="b"/>
              <a:pathLst>
                <a:path w="36708" h="13348" extrusionOk="0">
                  <a:moveTo>
                    <a:pt x="2287" y="1"/>
                  </a:moveTo>
                  <a:cubicBezTo>
                    <a:pt x="882" y="1"/>
                    <a:pt x="1" y="1525"/>
                    <a:pt x="703" y="2751"/>
                  </a:cubicBezTo>
                  <a:lnTo>
                    <a:pt x="4751" y="9752"/>
                  </a:lnTo>
                  <a:cubicBezTo>
                    <a:pt x="6037" y="11978"/>
                    <a:pt x="8418" y="13347"/>
                    <a:pt x="10990" y="13347"/>
                  </a:cubicBezTo>
                  <a:lnTo>
                    <a:pt x="25718" y="13347"/>
                  </a:lnTo>
                  <a:cubicBezTo>
                    <a:pt x="28302" y="13347"/>
                    <a:pt x="30671" y="11978"/>
                    <a:pt x="31969" y="9752"/>
                  </a:cubicBezTo>
                  <a:lnTo>
                    <a:pt x="36005" y="2751"/>
                  </a:lnTo>
                  <a:cubicBezTo>
                    <a:pt x="36708" y="1525"/>
                    <a:pt x="35827" y="1"/>
                    <a:pt x="34422" y="1"/>
                  </a:cubicBezTo>
                  <a:cubicBezTo>
                    <a:pt x="33767" y="1"/>
                    <a:pt x="33160" y="346"/>
                    <a:pt x="32838" y="917"/>
                  </a:cubicBezTo>
                  <a:lnTo>
                    <a:pt x="29564" y="6585"/>
                  </a:lnTo>
                  <a:cubicBezTo>
                    <a:pt x="28457" y="8514"/>
                    <a:pt x="26397" y="9692"/>
                    <a:pt x="24182" y="9692"/>
                  </a:cubicBezTo>
                  <a:lnTo>
                    <a:pt x="12538" y="9692"/>
                  </a:lnTo>
                  <a:cubicBezTo>
                    <a:pt x="10311" y="9692"/>
                    <a:pt x="8264" y="8514"/>
                    <a:pt x="7144" y="6585"/>
                  </a:cubicBezTo>
                  <a:lnTo>
                    <a:pt x="3882" y="917"/>
                  </a:lnTo>
                  <a:cubicBezTo>
                    <a:pt x="3549" y="346"/>
                    <a:pt x="2941" y="1"/>
                    <a:pt x="2287"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Tree>
    <p:extLst>
      <p:ext uri="{BB962C8B-B14F-4D97-AF65-F5344CB8AC3E}">
        <p14:creationId xmlns:p14="http://schemas.microsoft.com/office/powerpoint/2010/main" val="961805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028824"/>
            <a:ext cx="10847386" cy="4386264"/>
          </a:xfrm>
        </p:spPr>
        <p:txBody>
          <a:bodyPr>
            <a:normAutofit/>
          </a:bodyPr>
          <a:lstStyle/>
          <a:p>
            <a:endParaRPr lang="ar-SA" sz="2800" dirty="0">
              <a:solidFill>
                <a:srgbClr val="C00000"/>
              </a:solidFill>
              <a:latin typeface="Calibri" panose="020F0502020204030204" pitchFamily="34" charset="0"/>
              <a:cs typeface="Calibri" panose="020F0502020204030204" pitchFamily="34" charset="0"/>
            </a:endParaRPr>
          </a:p>
          <a:p>
            <a:r>
              <a:rPr lang="ar-SA" sz="2800" dirty="0">
                <a:solidFill>
                  <a:srgbClr val="C00000"/>
                </a:solidFill>
                <a:latin typeface="Calibri" panose="020F0502020204030204" pitchFamily="34" charset="0"/>
                <a:cs typeface="Calibri" panose="020F0502020204030204" pitchFamily="34" charset="0"/>
              </a:rPr>
              <a:t>ماهي العوامل التي ساعدت على تطور الرقابة الداخلية ...؟</a:t>
            </a:r>
          </a:p>
          <a:p>
            <a:pPr>
              <a:buFont typeface="+mj-lt"/>
              <a:buAutoNum type="arabicParenR"/>
            </a:pPr>
            <a:endParaRPr lang="ar-SA" sz="2800" dirty="0">
              <a:latin typeface="Calibri" panose="020F0502020204030204" pitchFamily="34" charset="0"/>
              <a:cs typeface="Calibri" panose="020F0502020204030204" pitchFamily="34" charset="0"/>
            </a:endParaRPr>
          </a:p>
          <a:p>
            <a:pPr marL="285750" indent="-285750">
              <a:buFont typeface="Wingdings" pitchFamily="2" charset="2"/>
              <a:buChar char="§"/>
            </a:pPr>
            <a:r>
              <a:rPr lang="ar-SA" sz="2800" dirty="0">
                <a:latin typeface="Calibri" panose="020F0502020204030204" pitchFamily="34" charset="0"/>
                <a:cs typeface="Calibri" panose="020F0502020204030204" pitchFamily="34" charset="0"/>
              </a:rPr>
              <a:t>كبر واتساع حجم المنشآت و تعدد عملياتها.</a:t>
            </a:r>
          </a:p>
          <a:p>
            <a:pPr marL="285750" indent="-285750">
              <a:buFont typeface="Wingdings" pitchFamily="2" charset="2"/>
              <a:buChar char="§"/>
            </a:pPr>
            <a:r>
              <a:rPr lang="ar-SA" sz="2800" dirty="0">
                <a:latin typeface="Calibri" panose="020F0502020204030204" pitchFamily="34" charset="0"/>
                <a:cs typeface="Calibri" panose="020F0502020204030204" pitchFamily="34" charset="0"/>
              </a:rPr>
              <a:t>حاجة الادارة الى تفويض السلطات والمسؤوليات الى بعض الادارات الفرعية.</a:t>
            </a:r>
          </a:p>
          <a:p>
            <a:pPr marL="285750" indent="-285750">
              <a:buFont typeface="Wingdings" pitchFamily="2" charset="2"/>
              <a:buChar char="§"/>
            </a:pPr>
            <a:r>
              <a:rPr lang="ar-SA" sz="2800" dirty="0">
                <a:latin typeface="Calibri" panose="020F0502020204030204" pitchFamily="34" charset="0"/>
                <a:cs typeface="Calibri" panose="020F0502020204030204" pitchFamily="34" charset="0"/>
              </a:rPr>
              <a:t>حاجة الادارة الى بيانات دورية دقيقة لاتخاذ القرارات السليمة.</a:t>
            </a:r>
          </a:p>
          <a:p>
            <a:pPr marL="285750" indent="-285750">
              <a:buFont typeface="Wingdings" pitchFamily="2" charset="2"/>
              <a:buChar char="§"/>
            </a:pPr>
            <a:r>
              <a:rPr lang="ar-SA" sz="2800" dirty="0">
                <a:latin typeface="Calibri" panose="020F0502020204030204" pitchFamily="34" charset="0"/>
                <a:cs typeface="Calibri" panose="020F0502020204030204" pitchFamily="34" charset="0"/>
              </a:rPr>
              <a:t>الحاجة إلى حماية الموجودات والممتلكات.</a:t>
            </a:r>
          </a:p>
          <a:p>
            <a:pPr marL="0" indent="0" algn="r" defTabSz="914400" rtl="1" eaLnBrk="1" latinLnBrk="0" hangingPunct="1">
              <a:lnSpc>
                <a:spcPct val="90000"/>
              </a:lnSpc>
              <a:spcBef>
                <a:spcPts val="1000"/>
              </a:spcBef>
              <a:buFont typeface="Arial" panose="020B0604020202020204" pitchFamily="34" charset="0"/>
              <a:buNone/>
            </a:pPr>
            <a:endParaRPr lang="ar-SA" sz="2800" dirty="0">
              <a:latin typeface="Calibri" panose="020F0502020204030204" pitchFamily="34" charset="0"/>
              <a:cs typeface="Calibri" panose="020F0502020204030204" pitchFamily="34" charset="0"/>
            </a:endParaRPr>
          </a:p>
        </p:txBody>
      </p:sp>
      <p:pic>
        <p:nvPicPr>
          <p:cNvPr id="3" name="صورة 2">
            <a:extLst>
              <a:ext uri="{FF2B5EF4-FFF2-40B4-BE49-F238E27FC236}">
                <a16:creationId xmlns:a16="http://schemas.microsoft.com/office/drawing/2014/main" id="{D8062395-515F-F04E-910E-CFD4A946A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6" y="4469039"/>
            <a:ext cx="2616200" cy="2222500"/>
          </a:xfrm>
          <a:prstGeom prst="rect">
            <a:avLst/>
          </a:prstGeom>
        </p:spPr>
      </p:pic>
    </p:spTree>
    <p:extLst>
      <p:ext uri="{BB962C8B-B14F-4D97-AF65-F5344CB8AC3E}">
        <p14:creationId xmlns:p14="http://schemas.microsoft.com/office/powerpoint/2010/main" val="293338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55813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66F7D524-2A72-774C-9D95-95A0D8CADA8C}"/>
              </a:ext>
            </a:extLst>
          </p:cNvPr>
          <p:cNvSpPr/>
          <p:nvPr/>
        </p:nvSpPr>
        <p:spPr>
          <a:xfrm>
            <a:off x="338453" y="1605642"/>
            <a:ext cx="11395889" cy="4832092"/>
          </a:xfrm>
          <a:prstGeom prst="rect">
            <a:avLst/>
          </a:prstGeom>
        </p:spPr>
        <p:txBody>
          <a:bodyPr wrap="square">
            <a:spAutoFit/>
          </a:bodyPr>
          <a:lstStyle/>
          <a:p>
            <a:r>
              <a:rPr lang="ar-SA" sz="2800" dirty="0">
                <a:latin typeface="Calibri" panose="020F0502020204030204" pitchFamily="34" charset="0"/>
                <a:cs typeface="Calibri" panose="020F0502020204030204" pitchFamily="34" charset="0"/>
              </a:rPr>
              <a:t>تشير مراقبة نظام الرقابة الداخلية الى الإجراءات التي يتم ارساؤها بهدف تقييم جودة أداء الرقابة مع مرور الوقت. ويجب تبليغ حالات القصور ونقاط الضعف ذات التأثير الكبير في نظام الرقابة الداخلية الى المستويات الإدارية الأعلى.</a:t>
            </a:r>
          </a:p>
          <a:p>
            <a:endParaRPr lang="ar-SA" sz="2800" dirty="0">
              <a:latin typeface="Calibri" panose="020F0502020204030204" pitchFamily="34" charset="0"/>
              <a:cs typeface="Calibri" panose="020F0502020204030204" pitchFamily="34" charset="0"/>
            </a:endParaRPr>
          </a:p>
          <a:p>
            <a:r>
              <a:rPr lang="ar-SA" sz="2800" dirty="0">
                <a:latin typeface="Calibri" panose="020F0502020204030204" pitchFamily="34" charset="0"/>
                <a:cs typeface="Calibri" panose="020F0502020204030204" pitchFamily="34" charset="0"/>
              </a:rPr>
              <a:t>تحتوي المراقبة على مجموعة من المبادئ وهي:</a:t>
            </a:r>
          </a:p>
          <a:p>
            <a:endParaRPr lang="ar-SA" sz="2800" dirty="0">
              <a:latin typeface="Calibri" panose="020F0502020204030204" pitchFamily="34" charset="0"/>
              <a:cs typeface="Calibri" panose="020F0502020204030204" pitchFamily="34" charset="0"/>
            </a:endParaRPr>
          </a:p>
          <a:p>
            <a:r>
              <a:rPr lang="ar-SA" sz="2800" b="1" dirty="0">
                <a:solidFill>
                  <a:srgbClr val="558139"/>
                </a:solidFill>
                <a:latin typeface="Calibri" panose="020F0502020204030204" pitchFamily="34" charset="0"/>
                <a:cs typeface="Calibri" panose="020F0502020204030204" pitchFamily="34" charset="0"/>
              </a:rPr>
              <a:t>أولا: </a:t>
            </a:r>
            <a:r>
              <a:rPr lang="ar-SA" sz="2800" dirty="0">
                <a:latin typeface="Calibri" panose="020F0502020204030204" pitchFamily="34" charset="0"/>
                <a:cs typeface="Calibri" panose="020F0502020204030204" pitchFamily="34" charset="0"/>
              </a:rPr>
              <a:t>على المنظمة تطوير وتنفيذ عمليات تقييم مستمرة ومنفصلة لإعطاء تأكيد بأن مكونات نظام الرقابة الداخلية موجودة ويتم تطبيقها.</a:t>
            </a:r>
          </a:p>
          <a:p>
            <a:r>
              <a:rPr lang="ar-SA" sz="2800" b="1" dirty="0">
                <a:solidFill>
                  <a:srgbClr val="558139"/>
                </a:solidFill>
                <a:latin typeface="Calibri" panose="020F0502020204030204" pitchFamily="34" charset="0"/>
                <a:cs typeface="Calibri" panose="020F0502020204030204" pitchFamily="34" charset="0"/>
              </a:rPr>
              <a:t>ثانيا: </a:t>
            </a:r>
            <a:r>
              <a:rPr lang="ar-SA" sz="2800" dirty="0">
                <a:latin typeface="Calibri" panose="020F0502020204030204" pitchFamily="34" charset="0"/>
                <a:cs typeface="Calibri" panose="020F0502020204030204" pitchFamily="34" charset="0"/>
              </a:rPr>
              <a:t>على المنظمة إيصال نقاط الضعف في أنظمة الرقابة الداخلية الناتجة عن عمليات التقييم إلى الجهات المسؤولة عن اتخاذ الإجراءات التصحيحية و المتضمنة الادارة العليا ومجلس الإدارة إذا استلزم الأمر.</a:t>
            </a:r>
          </a:p>
        </p:txBody>
      </p:sp>
      <p:grpSp>
        <p:nvGrpSpPr>
          <p:cNvPr id="10" name="Google Shape;1001;p29">
            <a:extLst>
              <a:ext uri="{FF2B5EF4-FFF2-40B4-BE49-F238E27FC236}">
                <a16:creationId xmlns:a16="http://schemas.microsoft.com/office/drawing/2014/main" id="{3808E9ED-FB18-DB40-8D31-972F534C29A0}"/>
              </a:ext>
            </a:extLst>
          </p:cNvPr>
          <p:cNvGrpSpPr/>
          <p:nvPr/>
        </p:nvGrpSpPr>
        <p:grpSpPr>
          <a:xfrm>
            <a:off x="0" y="195943"/>
            <a:ext cx="1668026" cy="1482660"/>
            <a:chOff x="1435013" y="2470775"/>
            <a:chExt cx="1245400" cy="1107000"/>
          </a:xfrm>
        </p:grpSpPr>
        <p:sp>
          <p:nvSpPr>
            <p:cNvPr id="11" name="Google Shape;1002;p29">
              <a:extLst>
                <a:ext uri="{FF2B5EF4-FFF2-40B4-BE49-F238E27FC236}">
                  <a16:creationId xmlns:a16="http://schemas.microsoft.com/office/drawing/2014/main" id="{1DC1E40F-1209-A64C-9FB2-52D23DE07BC1}"/>
                </a:ext>
              </a:extLst>
            </p:cNvPr>
            <p:cNvSpPr/>
            <p:nvPr/>
          </p:nvSpPr>
          <p:spPr>
            <a:xfrm>
              <a:off x="1435013" y="2470775"/>
              <a:ext cx="1245400" cy="1107000"/>
            </a:xfrm>
            <a:custGeom>
              <a:avLst/>
              <a:gdLst/>
              <a:ahLst/>
              <a:cxnLst/>
              <a:rect l="l" t="t" r="r" b="b"/>
              <a:pathLst>
                <a:path w="49816" h="44280" extrusionOk="0">
                  <a:moveTo>
                    <a:pt x="15562" y="0"/>
                  </a:moveTo>
                  <a:cubicBezTo>
                    <a:pt x="13430" y="0"/>
                    <a:pt x="11466" y="1143"/>
                    <a:pt x="10406" y="2988"/>
                  </a:cubicBezTo>
                  <a:lnTo>
                    <a:pt x="1060" y="19157"/>
                  </a:lnTo>
                  <a:cubicBezTo>
                    <a:pt x="0" y="21003"/>
                    <a:pt x="0" y="23277"/>
                    <a:pt x="1060" y="25122"/>
                  </a:cubicBezTo>
                  <a:lnTo>
                    <a:pt x="10406" y="41303"/>
                  </a:lnTo>
                  <a:cubicBezTo>
                    <a:pt x="11466" y="43148"/>
                    <a:pt x="13430" y="44279"/>
                    <a:pt x="15562" y="44279"/>
                  </a:cubicBezTo>
                  <a:lnTo>
                    <a:pt x="34243" y="44279"/>
                  </a:lnTo>
                  <a:cubicBezTo>
                    <a:pt x="36374" y="44279"/>
                    <a:pt x="38338" y="43148"/>
                    <a:pt x="39410" y="41303"/>
                  </a:cubicBezTo>
                  <a:lnTo>
                    <a:pt x="48744" y="25122"/>
                  </a:lnTo>
                  <a:cubicBezTo>
                    <a:pt x="49816" y="23277"/>
                    <a:pt x="49816" y="21003"/>
                    <a:pt x="48744" y="19157"/>
                  </a:cubicBezTo>
                  <a:lnTo>
                    <a:pt x="39410" y="2988"/>
                  </a:lnTo>
                  <a:cubicBezTo>
                    <a:pt x="38338" y="1143"/>
                    <a:pt x="36374" y="0"/>
                    <a:pt x="34243"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8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المراقبة</a:t>
              </a:r>
              <a:endParaRPr sz="3200" b="1" dirty="0">
                <a:latin typeface="Calibri" panose="020F0502020204030204" pitchFamily="34" charset="0"/>
                <a:cs typeface="Calibri" panose="020F0502020204030204" pitchFamily="34" charset="0"/>
              </a:endParaRPr>
            </a:p>
          </p:txBody>
        </p:sp>
        <p:sp>
          <p:nvSpPr>
            <p:cNvPr id="12" name="Google Shape;1003;p29">
              <a:extLst>
                <a:ext uri="{FF2B5EF4-FFF2-40B4-BE49-F238E27FC236}">
                  <a16:creationId xmlns:a16="http://schemas.microsoft.com/office/drawing/2014/main" id="{24800DC4-BCE9-7B48-931A-4A1E4B77B7BA}"/>
                </a:ext>
              </a:extLst>
            </p:cNvPr>
            <p:cNvSpPr/>
            <p:nvPr/>
          </p:nvSpPr>
          <p:spPr>
            <a:xfrm>
              <a:off x="1536513" y="2560950"/>
              <a:ext cx="1042400" cy="926625"/>
            </a:xfrm>
            <a:custGeom>
              <a:avLst/>
              <a:gdLst/>
              <a:ahLst/>
              <a:cxnLst/>
              <a:rect l="l" t="t" r="r" b="b"/>
              <a:pathLst>
                <a:path w="41696" h="37065" fill="none" extrusionOk="0">
                  <a:moveTo>
                    <a:pt x="28659" y="1"/>
                  </a:moveTo>
                  <a:lnTo>
                    <a:pt x="13026" y="1"/>
                  </a:lnTo>
                  <a:cubicBezTo>
                    <a:pt x="11240" y="1"/>
                    <a:pt x="9597" y="953"/>
                    <a:pt x="8704" y="2501"/>
                  </a:cubicBezTo>
                  <a:lnTo>
                    <a:pt x="893" y="16038"/>
                  </a:lnTo>
                  <a:cubicBezTo>
                    <a:pt x="0" y="17586"/>
                    <a:pt x="0" y="19491"/>
                    <a:pt x="893" y="21027"/>
                  </a:cubicBezTo>
                  <a:lnTo>
                    <a:pt x="8704" y="34576"/>
                  </a:lnTo>
                  <a:cubicBezTo>
                    <a:pt x="9597" y="36112"/>
                    <a:pt x="11240" y="37065"/>
                    <a:pt x="13026" y="37065"/>
                  </a:cubicBezTo>
                  <a:lnTo>
                    <a:pt x="28659" y="37065"/>
                  </a:lnTo>
                  <a:cubicBezTo>
                    <a:pt x="30444" y="37065"/>
                    <a:pt x="32088" y="36112"/>
                    <a:pt x="32981" y="34576"/>
                  </a:cubicBezTo>
                  <a:lnTo>
                    <a:pt x="40803" y="21027"/>
                  </a:lnTo>
                  <a:cubicBezTo>
                    <a:pt x="41696" y="19491"/>
                    <a:pt x="41696" y="17586"/>
                    <a:pt x="40803" y="16038"/>
                  </a:cubicBezTo>
                  <a:lnTo>
                    <a:pt x="32981" y="2501"/>
                  </a:lnTo>
                  <a:cubicBezTo>
                    <a:pt x="32099" y="953"/>
                    <a:pt x="30444"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4;p29">
              <a:extLst>
                <a:ext uri="{FF2B5EF4-FFF2-40B4-BE49-F238E27FC236}">
                  <a16:creationId xmlns:a16="http://schemas.microsoft.com/office/drawing/2014/main" id="{682B8A8D-A25F-9E4B-8E49-BA4BBC5D03C9}"/>
                </a:ext>
              </a:extLst>
            </p:cNvPr>
            <p:cNvSpPr/>
            <p:nvPr/>
          </p:nvSpPr>
          <p:spPr>
            <a:xfrm>
              <a:off x="1555263" y="2577625"/>
              <a:ext cx="1004900" cy="893275"/>
            </a:xfrm>
            <a:custGeom>
              <a:avLst/>
              <a:gdLst/>
              <a:ahLst/>
              <a:cxnLst/>
              <a:rect l="l" t="t" r="r" b="b"/>
              <a:pathLst>
                <a:path w="40196" h="35731" fill="none" extrusionOk="0">
                  <a:moveTo>
                    <a:pt x="27635" y="0"/>
                  </a:moveTo>
                  <a:lnTo>
                    <a:pt x="12561" y="0"/>
                  </a:lnTo>
                  <a:cubicBezTo>
                    <a:pt x="10835" y="0"/>
                    <a:pt x="9251" y="917"/>
                    <a:pt x="8394" y="2405"/>
                  </a:cubicBezTo>
                  <a:lnTo>
                    <a:pt x="858" y="15467"/>
                  </a:lnTo>
                  <a:cubicBezTo>
                    <a:pt x="0" y="16955"/>
                    <a:pt x="0" y="18788"/>
                    <a:pt x="858" y="20277"/>
                  </a:cubicBezTo>
                  <a:lnTo>
                    <a:pt x="8394" y="33326"/>
                  </a:lnTo>
                  <a:cubicBezTo>
                    <a:pt x="9251" y="34814"/>
                    <a:pt x="10835" y="35731"/>
                    <a:pt x="12561" y="35731"/>
                  </a:cubicBezTo>
                  <a:lnTo>
                    <a:pt x="27635" y="35731"/>
                  </a:lnTo>
                  <a:cubicBezTo>
                    <a:pt x="29349" y="35731"/>
                    <a:pt x="30933" y="34814"/>
                    <a:pt x="31802" y="33326"/>
                  </a:cubicBezTo>
                  <a:lnTo>
                    <a:pt x="39339" y="20277"/>
                  </a:lnTo>
                  <a:cubicBezTo>
                    <a:pt x="40196" y="18788"/>
                    <a:pt x="40196" y="16955"/>
                    <a:pt x="39339" y="15467"/>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5;p29">
              <a:extLst>
                <a:ext uri="{FF2B5EF4-FFF2-40B4-BE49-F238E27FC236}">
                  <a16:creationId xmlns:a16="http://schemas.microsoft.com/office/drawing/2014/main" id="{FFC7125D-6808-AC40-B2A1-9E717DF41CE6}"/>
                </a:ext>
              </a:extLst>
            </p:cNvPr>
            <p:cNvSpPr/>
            <p:nvPr/>
          </p:nvSpPr>
          <p:spPr>
            <a:xfrm>
              <a:off x="1614788" y="25252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05"/>
                    <a:pt x="882" y="12240"/>
                    <a:pt x="2298" y="12240"/>
                  </a:cubicBezTo>
                  <a:cubicBezTo>
                    <a:pt x="2953" y="12240"/>
                    <a:pt x="3549" y="11883"/>
                    <a:pt x="3882" y="11324"/>
                  </a:cubicBezTo>
                  <a:lnTo>
                    <a:pt x="6501" y="6776"/>
                  </a:lnTo>
                  <a:cubicBezTo>
                    <a:pt x="7621" y="4847"/>
                    <a:pt x="9668" y="3656"/>
                    <a:pt x="11895" y="3656"/>
                  </a:cubicBezTo>
                  <a:lnTo>
                    <a:pt x="23539" y="3656"/>
                  </a:lnTo>
                  <a:cubicBezTo>
                    <a:pt x="25754" y="3656"/>
                    <a:pt x="27814" y="4847"/>
                    <a:pt x="28921" y="6776"/>
                  </a:cubicBezTo>
                  <a:lnTo>
                    <a:pt x="31552" y="11324"/>
                  </a:lnTo>
                  <a:cubicBezTo>
                    <a:pt x="31874" y="11883"/>
                    <a:pt x="32481" y="12240"/>
                    <a:pt x="33136" y="12240"/>
                  </a:cubicBezTo>
                  <a:cubicBezTo>
                    <a:pt x="34541" y="12240"/>
                    <a:pt x="35422" y="10705"/>
                    <a:pt x="34719" y="9490"/>
                  </a:cubicBezTo>
                  <a:lnTo>
                    <a:pt x="31326" y="3608"/>
                  </a:lnTo>
                  <a:cubicBezTo>
                    <a:pt x="30028" y="1370"/>
                    <a:pt x="27659" y="1"/>
                    <a:pt x="25075"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06;p29">
              <a:extLst>
                <a:ext uri="{FF2B5EF4-FFF2-40B4-BE49-F238E27FC236}">
                  <a16:creationId xmlns:a16="http://schemas.microsoft.com/office/drawing/2014/main" id="{B3D88A56-D786-884F-86B0-A109173DCB2B}"/>
                </a:ext>
              </a:extLst>
            </p:cNvPr>
            <p:cNvSpPr/>
            <p:nvPr/>
          </p:nvSpPr>
          <p:spPr>
            <a:xfrm>
              <a:off x="1598713" y="3189600"/>
              <a:ext cx="917700" cy="333700"/>
            </a:xfrm>
            <a:custGeom>
              <a:avLst/>
              <a:gdLst/>
              <a:ahLst/>
              <a:cxnLst/>
              <a:rect l="l" t="t" r="r" b="b"/>
              <a:pathLst>
                <a:path w="36708" h="13348" extrusionOk="0">
                  <a:moveTo>
                    <a:pt x="2287" y="1"/>
                  </a:moveTo>
                  <a:cubicBezTo>
                    <a:pt x="882" y="1"/>
                    <a:pt x="1" y="1525"/>
                    <a:pt x="703" y="2751"/>
                  </a:cubicBezTo>
                  <a:lnTo>
                    <a:pt x="4751" y="9752"/>
                  </a:lnTo>
                  <a:cubicBezTo>
                    <a:pt x="6037" y="11978"/>
                    <a:pt x="8418" y="13347"/>
                    <a:pt x="10990" y="13347"/>
                  </a:cubicBezTo>
                  <a:lnTo>
                    <a:pt x="25718" y="13347"/>
                  </a:lnTo>
                  <a:cubicBezTo>
                    <a:pt x="28302" y="13347"/>
                    <a:pt x="30671" y="11978"/>
                    <a:pt x="31969" y="9752"/>
                  </a:cubicBezTo>
                  <a:lnTo>
                    <a:pt x="36005" y="2751"/>
                  </a:lnTo>
                  <a:cubicBezTo>
                    <a:pt x="36708" y="1525"/>
                    <a:pt x="35827" y="1"/>
                    <a:pt x="34422" y="1"/>
                  </a:cubicBezTo>
                  <a:cubicBezTo>
                    <a:pt x="33767" y="1"/>
                    <a:pt x="33160" y="346"/>
                    <a:pt x="32838" y="917"/>
                  </a:cubicBezTo>
                  <a:lnTo>
                    <a:pt x="29564" y="6585"/>
                  </a:lnTo>
                  <a:cubicBezTo>
                    <a:pt x="28457" y="8514"/>
                    <a:pt x="26397" y="9692"/>
                    <a:pt x="24182" y="9692"/>
                  </a:cubicBezTo>
                  <a:lnTo>
                    <a:pt x="12538" y="9692"/>
                  </a:lnTo>
                  <a:cubicBezTo>
                    <a:pt x="10311" y="9692"/>
                    <a:pt x="8264" y="8514"/>
                    <a:pt x="7144" y="6585"/>
                  </a:cubicBezTo>
                  <a:lnTo>
                    <a:pt x="3882" y="917"/>
                  </a:lnTo>
                  <a:cubicBezTo>
                    <a:pt x="3549" y="346"/>
                    <a:pt x="2941" y="1"/>
                    <a:pt x="2287"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pic>
        <p:nvPicPr>
          <p:cNvPr id="16" name="صورة 15">
            <a:extLst>
              <a:ext uri="{FF2B5EF4-FFF2-40B4-BE49-F238E27FC236}">
                <a16:creationId xmlns:a16="http://schemas.microsoft.com/office/drawing/2014/main" id="{60E26EC4-4CCC-3646-A750-7ABA5E208D20}"/>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458913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55813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66F7D524-2A72-774C-9D95-95A0D8CADA8C}"/>
              </a:ext>
            </a:extLst>
          </p:cNvPr>
          <p:cNvSpPr/>
          <p:nvPr/>
        </p:nvSpPr>
        <p:spPr>
          <a:xfrm>
            <a:off x="457657" y="1164143"/>
            <a:ext cx="11179014" cy="5235792"/>
          </a:xfrm>
          <a:prstGeom prst="rect">
            <a:avLst/>
          </a:prstGeom>
        </p:spPr>
        <p:txBody>
          <a:bodyPr wrap="square">
            <a:spAutoFit/>
          </a:bodyPr>
          <a:lstStyle/>
          <a:p>
            <a:r>
              <a:rPr lang="ar-SA" sz="2800" b="1" dirty="0">
                <a:solidFill>
                  <a:srgbClr val="558139"/>
                </a:solidFill>
                <a:latin typeface="Calibri" panose="020F0502020204030204" pitchFamily="34" charset="0"/>
                <a:cs typeface="Calibri" panose="020F0502020204030204" pitchFamily="34" charset="0"/>
              </a:rPr>
              <a:t>أولا: </a:t>
            </a:r>
            <a:r>
              <a:rPr lang="ar-SA" sz="2800" b="1" dirty="0">
                <a:latin typeface="Calibri" panose="020F0502020204030204" pitchFamily="34" charset="0"/>
                <a:cs typeface="Calibri" panose="020F0502020204030204" pitchFamily="34" charset="0"/>
              </a:rPr>
              <a:t>على المنظمة تطوير وتنفيذ عمليات تقييم مستمرة ومنفصلة لإعطاء تأكيد بأن</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 مكونات نظام الرقابة الداخلية موجودة ويتم تطبيقها.</a:t>
            </a:r>
          </a:p>
          <a:p>
            <a:r>
              <a:rPr lang="ar-SA" sz="2800" b="1" dirty="0">
                <a:cs typeface="Al Bayan" pitchFamily="2" charset="-78"/>
              </a:rPr>
              <a:t/>
            </a:r>
            <a:br>
              <a:rPr lang="ar-SA" sz="2800" b="1" dirty="0">
                <a:cs typeface="Al Bayan" pitchFamily="2" charset="-78"/>
              </a:rPr>
            </a:br>
            <a:r>
              <a:rPr lang="ar-SA" sz="2400" dirty="0">
                <a:latin typeface="Calibri" panose="020F0502020204030204" pitchFamily="34" charset="0"/>
                <a:cs typeface="Calibri" panose="020F0502020204030204" pitchFamily="34" charset="0"/>
              </a:rPr>
              <a:t>ويقصد بذلك مراقبة نظام الرقابة الداخلية من خلال تقييم نوعية وجودة الأداء وتتم هذه العملية بطريقتين :</a:t>
            </a:r>
            <a:endParaRPr lang="en-US" sz="2400" dirty="0">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r>
              <a:rPr lang="ar-SA" sz="2400" b="1" dirty="0">
                <a:solidFill>
                  <a:srgbClr val="558139"/>
                </a:solidFill>
                <a:latin typeface="Calibri" panose="020F0502020204030204" pitchFamily="34" charset="0"/>
                <a:cs typeface="Calibri" panose="020F0502020204030204" pitchFamily="34" charset="0"/>
              </a:rPr>
              <a:t>المراقبة المستمرة للأنشطة.</a:t>
            </a:r>
          </a:p>
          <a:p>
            <a:r>
              <a:rPr lang="ar-SA" sz="2400" dirty="0">
                <a:latin typeface="Calibri" panose="020F0502020204030204" pitchFamily="34" charset="0"/>
                <a:cs typeface="Calibri" panose="020F0502020204030204" pitchFamily="34" charset="0"/>
              </a:rPr>
              <a:t>حيث إن المراقبة المستمرة تتضمن ضوابط يتم تصميمها ضمن المسار الطبيعي للأنشطة التشغيلية ،فإن هذا النوع من المراقبة يتميز في سرعة اكتشاف نقاط الخلل لمعالجتها في الوقت المناسب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ar-SA" sz="2400" b="1" dirty="0">
                <a:solidFill>
                  <a:srgbClr val="558139"/>
                </a:solidFill>
                <a:latin typeface="Calibri" panose="020F0502020204030204" pitchFamily="34" charset="0"/>
                <a:cs typeface="Calibri" panose="020F0502020204030204" pitchFamily="34" charset="0"/>
              </a:rPr>
              <a:t>التقييمات الدورية المنفصلة. </a:t>
            </a:r>
            <a:endParaRPr lang="en-US" sz="2400" b="1" dirty="0">
              <a:solidFill>
                <a:srgbClr val="558139"/>
              </a:solidFill>
              <a:latin typeface="Calibri" panose="020F0502020204030204" pitchFamily="34" charset="0"/>
              <a:cs typeface="Calibri" panose="020F0502020204030204" pitchFamily="34" charset="0"/>
            </a:endParaRPr>
          </a:p>
          <a:p>
            <a:r>
              <a:rPr lang="ar-SA" sz="2400" dirty="0">
                <a:latin typeface="Calibri" panose="020F0502020204030204" pitchFamily="34" charset="0"/>
                <a:cs typeface="Calibri" panose="020F0502020204030204" pitchFamily="34" charset="0"/>
              </a:rPr>
              <a:t>حيث ان التقييمات الدورية فهي مجموعة من الأنشطة الرقابية تؤدي بشكل منفصل عن سير العمليات التشغيلية ، وتتم لاحقاً بعد إتمام العمليات، ويقوم بهذه التقييمات عادة المدققون الداخليون أو جهات أخرى.</a:t>
            </a:r>
            <a:endParaRPr lang="en-US" sz="2400" dirty="0">
              <a:latin typeface="Calibri" panose="020F0502020204030204" pitchFamily="34" charset="0"/>
              <a:cs typeface="Calibri" panose="020F0502020204030204" pitchFamily="34" charset="0"/>
            </a:endParaRPr>
          </a:p>
          <a:p>
            <a:pPr>
              <a:lnSpc>
                <a:spcPct val="90000"/>
              </a:lnSpc>
              <a:spcBef>
                <a:spcPts val="1000"/>
              </a:spcBef>
            </a:pPr>
            <a:endParaRPr lang="ar-SA" sz="2800" b="1" dirty="0">
              <a:cs typeface="Al Bayan" pitchFamily="2" charset="-78"/>
            </a:endParaRPr>
          </a:p>
        </p:txBody>
      </p:sp>
      <p:grpSp>
        <p:nvGrpSpPr>
          <p:cNvPr id="10" name="Google Shape;1001;p29">
            <a:extLst>
              <a:ext uri="{FF2B5EF4-FFF2-40B4-BE49-F238E27FC236}">
                <a16:creationId xmlns:a16="http://schemas.microsoft.com/office/drawing/2014/main" id="{3808E9ED-FB18-DB40-8D31-972F534C29A0}"/>
              </a:ext>
            </a:extLst>
          </p:cNvPr>
          <p:cNvGrpSpPr/>
          <p:nvPr/>
        </p:nvGrpSpPr>
        <p:grpSpPr>
          <a:xfrm>
            <a:off x="0" y="195943"/>
            <a:ext cx="1668026" cy="1482660"/>
            <a:chOff x="1435013" y="2470775"/>
            <a:chExt cx="1245400" cy="1107000"/>
          </a:xfrm>
        </p:grpSpPr>
        <p:sp>
          <p:nvSpPr>
            <p:cNvPr id="11" name="Google Shape;1002;p29">
              <a:extLst>
                <a:ext uri="{FF2B5EF4-FFF2-40B4-BE49-F238E27FC236}">
                  <a16:creationId xmlns:a16="http://schemas.microsoft.com/office/drawing/2014/main" id="{1DC1E40F-1209-A64C-9FB2-52D23DE07BC1}"/>
                </a:ext>
              </a:extLst>
            </p:cNvPr>
            <p:cNvSpPr/>
            <p:nvPr/>
          </p:nvSpPr>
          <p:spPr>
            <a:xfrm>
              <a:off x="1435013" y="2470775"/>
              <a:ext cx="1245400" cy="1107000"/>
            </a:xfrm>
            <a:custGeom>
              <a:avLst/>
              <a:gdLst/>
              <a:ahLst/>
              <a:cxnLst/>
              <a:rect l="l" t="t" r="r" b="b"/>
              <a:pathLst>
                <a:path w="49816" h="44280" extrusionOk="0">
                  <a:moveTo>
                    <a:pt x="15562" y="0"/>
                  </a:moveTo>
                  <a:cubicBezTo>
                    <a:pt x="13430" y="0"/>
                    <a:pt x="11466" y="1143"/>
                    <a:pt x="10406" y="2988"/>
                  </a:cubicBezTo>
                  <a:lnTo>
                    <a:pt x="1060" y="19157"/>
                  </a:lnTo>
                  <a:cubicBezTo>
                    <a:pt x="0" y="21003"/>
                    <a:pt x="0" y="23277"/>
                    <a:pt x="1060" y="25122"/>
                  </a:cubicBezTo>
                  <a:lnTo>
                    <a:pt x="10406" y="41303"/>
                  </a:lnTo>
                  <a:cubicBezTo>
                    <a:pt x="11466" y="43148"/>
                    <a:pt x="13430" y="44279"/>
                    <a:pt x="15562" y="44279"/>
                  </a:cubicBezTo>
                  <a:lnTo>
                    <a:pt x="34243" y="44279"/>
                  </a:lnTo>
                  <a:cubicBezTo>
                    <a:pt x="36374" y="44279"/>
                    <a:pt x="38338" y="43148"/>
                    <a:pt x="39410" y="41303"/>
                  </a:cubicBezTo>
                  <a:lnTo>
                    <a:pt x="48744" y="25122"/>
                  </a:lnTo>
                  <a:cubicBezTo>
                    <a:pt x="49816" y="23277"/>
                    <a:pt x="49816" y="21003"/>
                    <a:pt x="48744" y="19157"/>
                  </a:cubicBezTo>
                  <a:lnTo>
                    <a:pt x="39410" y="2988"/>
                  </a:lnTo>
                  <a:cubicBezTo>
                    <a:pt x="38338" y="1143"/>
                    <a:pt x="36374" y="0"/>
                    <a:pt x="34243"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8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المراقبة</a:t>
              </a:r>
              <a:endParaRPr sz="3200" b="1" dirty="0">
                <a:latin typeface="Calibri" panose="020F0502020204030204" pitchFamily="34" charset="0"/>
                <a:cs typeface="Calibri" panose="020F0502020204030204" pitchFamily="34" charset="0"/>
              </a:endParaRPr>
            </a:p>
          </p:txBody>
        </p:sp>
        <p:sp>
          <p:nvSpPr>
            <p:cNvPr id="12" name="Google Shape;1003;p29">
              <a:extLst>
                <a:ext uri="{FF2B5EF4-FFF2-40B4-BE49-F238E27FC236}">
                  <a16:creationId xmlns:a16="http://schemas.microsoft.com/office/drawing/2014/main" id="{24800DC4-BCE9-7B48-931A-4A1E4B77B7BA}"/>
                </a:ext>
              </a:extLst>
            </p:cNvPr>
            <p:cNvSpPr/>
            <p:nvPr/>
          </p:nvSpPr>
          <p:spPr>
            <a:xfrm>
              <a:off x="1536513" y="2560950"/>
              <a:ext cx="1042400" cy="926625"/>
            </a:xfrm>
            <a:custGeom>
              <a:avLst/>
              <a:gdLst/>
              <a:ahLst/>
              <a:cxnLst/>
              <a:rect l="l" t="t" r="r" b="b"/>
              <a:pathLst>
                <a:path w="41696" h="37065" fill="none" extrusionOk="0">
                  <a:moveTo>
                    <a:pt x="28659" y="1"/>
                  </a:moveTo>
                  <a:lnTo>
                    <a:pt x="13026" y="1"/>
                  </a:lnTo>
                  <a:cubicBezTo>
                    <a:pt x="11240" y="1"/>
                    <a:pt x="9597" y="953"/>
                    <a:pt x="8704" y="2501"/>
                  </a:cubicBezTo>
                  <a:lnTo>
                    <a:pt x="893" y="16038"/>
                  </a:lnTo>
                  <a:cubicBezTo>
                    <a:pt x="0" y="17586"/>
                    <a:pt x="0" y="19491"/>
                    <a:pt x="893" y="21027"/>
                  </a:cubicBezTo>
                  <a:lnTo>
                    <a:pt x="8704" y="34576"/>
                  </a:lnTo>
                  <a:cubicBezTo>
                    <a:pt x="9597" y="36112"/>
                    <a:pt x="11240" y="37065"/>
                    <a:pt x="13026" y="37065"/>
                  </a:cubicBezTo>
                  <a:lnTo>
                    <a:pt x="28659" y="37065"/>
                  </a:lnTo>
                  <a:cubicBezTo>
                    <a:pt x="30444" y="37065"/>
                    <a:pt x="32088" y="36112"/>
                    <a:pt x="32981" y="34576"/>
                  </a:cubicBezTo>
                  <a:lnTo>
                    <a:pt x="40803" y="21027"/>
                  </a:lnTo>
                  <a:cubicBezTo>
                    <a:pt x="41696" y="19491"/>
                    <a:pt x="41696" y="17586"/>
                    <a:pt x="40803" y="16038"/>
                  </a:cubicBezTo>
                  <a:lnTo>
                    <a:pt x="32981" y="2501"/>
                  </a:lnTo>
                  <a:cubicBezTo>
                    <a:pt x="32099" y="953"/>
                    <a:pt x="30444"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4;p29">
              <a:extLst>
                <a:ext uri="{FF2B5EF4-FFF2-40B4-BE49-F238E27FC236}">
                  <a16:creationId xmlns:a16="http://schemas.microsoft.com/office/drawing/2014/main" id="{682B8A8D-A25F-9E4B-8E49-BA4BBC5D03C9}"/>
                </a:ext>
              </a:extLst>
            </p:cNvPr>
            <p:cNvSpPr/>
            <p:nvPr/>
          </p:nvSpPr>
          <p:spPr>
            <a:xfrm>
              <a:off x="1555263" y="2577625"/>
              <a:ext cx="1004900" cy="893275"/>
            </a:xfrm>
            <a:custGeom>
              <a:avLst/>
              <a:gdLst/>
              <a:ahLst/>
              <a:cxnLst/>
              <a:rect l="l" t="t" r="r" b="b"/>
              <a:pathLst>
                <a:path w="40196" h="35731" fill="none" extrusionOk="0">
                  <a:moveTo>
                    <a:pt x="27635" y="0"/>
                  </a:moveTo>
                  <a:lnTo>
                    <a:pt x="12561" y="0"/>
                  </a:lnTo>
                  <a:cubicBezTo>
                    <a:pt x="10835" y="0"/>
                    <a:pt x="9251" y="917"/>
                    <a:pt x="8394" y="2405"/>
                  </a:cubicBezTo>
                  <a:lnTo>
                    <a:pt x="858" y="15467"/>
                  </a:lnTo>
                  <a:cubicBezTo>
                    <a:pt x="0" y="16955"/>
                    <a:pt x="0" y="18788"/>
                    <a:pt x="858" y="20277"/>
                  </a:cubicBezTo>
                  <a:lnTo>
                    <a:pt x="8394" y="33326"/>
                  </a:lnTo>
                  <a:cubicBezTo>
                    <a:pt x="9251" y="34814"/>
                    <a:pt x="10835" y="35731"/>
                    <a:pt x="12561" y="35731"/>
                  </a:cubicBezTo>
                  <a:lnTo>
                    <a:pt x="27635" y="35731"/>
                  </a:lnTo>
                  <a:cubicBezTo>
                    <a:pt x="29349" y="35731"/>
                    <a:pt x="30933" y="34814"/>
                    <a:pt x="31802" y="33326"/>
                  </a:cubicBezTo>
                  <a:lnTo>
                    <a:pt x="39339" y="20277"/>
                  </a:lnTo>
                  <a:cubicBezTo>
                    <a:pt x="40196" y="18788"/>
                    <a:pt x="40196" y="16955"/>
                    <a:pt x="39339" y="15467"/>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5;p29">
              <a:extLst>
                <a:ext uri="{FF2B5EF4-FFF2-40B4-BE49-F238E27FC236}">
                  <a16:creationId xmlns:a16="http://schemas.microsoft.com/office/drawing/2014/main" id="{FFC7125D-6808-AC40-B2A1-9E717DF41CE6}"/>
                </a:ext>
              </a:extLst>
            </p:cNvPr>
            <p:cNvSpPr/>
            <p:nvPr/>
          </p:nvSpPr>
          <p:spPr>
            <a:xfrm>
              <a:off x="1614788" y="25252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05"/>
                    <a:pt x="882" y="12240"/>
                    <a:pt x="2298" y="12240"/>
                  </a:cubicBezTo>
                  <a:cubicBezTo>
                    <a:pt x="2953" y="12240"/>
                    <a:pt x="3549" y="11883"/>
                    <a:pt x="3882" y="11324"/>
                  </a:cubicBezTo>
                  <a:lnTo>
                    <a:pt x="6501" y="6776"/>
                  </a:lnTo>
                  <a:cubicBezTo>
                    <a:pt x="7621" y="4847"/>
                    <a:pt x="9668" y="3656"/>
                    <a:pt x="11895" y="3656"/>
                  </a:cubicBezTo>
                  <a:lnTo>
                    <a:pt x="23539" y="3656"/>
                  </a:lnTo>
                  <a:cubicBezTo>
                    <a:pt x="25754" y="3656"/>
                    <a:pt x="27814" y="4847"/>
                    <a:pt x="28921" y="6776"/>
                  </a:cubicBezTo>
                  <a:lnTo>
                    <a:pt x="31552" y="11324"/>
                  </a:lnTo>
                  <a:cubicBezTo>
                    <a:pt x="31874" y="11883"/>
                    <a:pt x="32481" y="12240"/>
                    <a:pt x="33136" y="12240"/>
                  </a:cubicBezTo>
                  <a:cubicBezTo>
                    <a:pt x="34541" y="12240"/>
                    <a:pt x="35422" y="10705"/>
                    <a:pt x="34719" y="9490"/>
                  </a:cubicBezTo>
                  <a:lnTo>
                    <a:pt x="31326" y="3608"/>
                  </a:lnTo>
                  <a:cubicBezTo>
                    <a:pt x="30028" y="1370"/>
                    <a:pt x="27659" y="1"/>
                    <a:pt x="25075"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06;p29">
              <a:extLst>
                <a:ext uri="{FF2B5EF4-FFF2-40B4-BE49-F238E27FC236}">
                  <a16:creationId xmlns:a16="http://schemas.microsoft.com/office/drawing/2014/main" id="{B3D88A56-D786-884F-86B0-A109173DCB2B}"/>
                </a:ext>
              </a:extLst>
            </p:cNvPr>
            <p:cNvSpPr/>
            <p:nvPr/>
          </p:nvSpPr>
          <p:spPr>
            <a:xfrm>
              <a:off x="1598713" y="3189600"/>
              <a:ext cx="917700" cy="333700"/>
            </a:xfrm>
            <a:custGeom>
              <a:avLst/>
              <a:gdLst/>
              <a:ahLst/>
              <a:cxnLst/>
              <a:rect l="l" t="t" r="r" b="b"/>
              <a:pathLst>
                <a:path w="36708" h="13348" extrusionOk="0">
                  <a:moveTo>
                    <a:pt x="2287" y="1"/>
                  </a:moveTo>
                  <a:cubicBezTo>
                    <a:pt x="882" y="1"/>
                    <a:pt x="1" y="1525"/>
                    <a:pt x="703" y="2751"/>
                  </a:cubicBezTo>
                  <a:lnTo>
                    <a:pt x="4751" y="9752"/>
                  </a:lnTo>
                  <a:cubicBezTo>
                    <a:pt x="6037" y="11978"/>
                    <a:pt x="8418" y="13347"/>
                    <a:pt x="10990" y="13347"/>
                  </a:cubicBezTo>
                  <a:lnTo>
                    <a:pt x="25718" y="13347"/>
                  </a:lnTo>
                  <a:cubicBezTo>
                    <a:pt x="28302" y="13347"/>
                    <a:pt x="30671" y="11978"/>
                    <a:pt x="31969" y="9752"/>
                  </a:cubicBezTo>
                  <a:lnTo>
                    <a:pt x="36005" y="2751"/>
                  </a:lnTo>
                  <a:cubicBezTo>
                    <a:pt x="36708" y="1525"/>
                    <a:pt x="35827" y="1"/>
                    <a:pt x="34422" y="1"/>
                  </a:cubicBezTo>
                  <a:cubicBezTo>
                    <a:pt x="33767" y="1"/>
                    <a:pt x="33160" y="346"/>
                    <a:pt x="32838" y="917"/>
                  </a:cubicBezTo>
                  <a:lnTo>
                    <a:pt x="29564" y="6585"/>
                  </a:lnTo>
                  <a:cubicBezTo>
                    <a:pt x="28457" y="8514"/>
                    <a:pt x="26397" y="9692"/>
                    <a:pt x="24182" y="9692"/>
                  </a:cubicBezTo>
                  <a:lnTo>
                    <a:pt x="12538" y="9692"/>
                  </a:lnTo>
                  <a:cubicBezTo>
                    <a:pt x="10311" y="9692"/>
                    <a:pt x="8264" y="8514"/>
                    <a:pt x="7144" y="6585"/>
                  </a:cubicBezTo>
                  <a:lnTo>
                    <a:pt x="3882" y="917"/>
                  </a:lnTo>
                  <a:cubicBezTo>
                    <a:pt x="3549" y="346"/>
                    <a:pt x="2941" y="1"/>
                    <a:pt x="2287"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Tree>
    <p:extLst>
      <p:ext uri="{BB962C8B-B14F-4D97-AF65-F5344CB8AC3E}">
        <p14:creationId xmlns:p14="http://schemas.microsoft.com/office/powerpoint/2010/main" val="204836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مستدير الزوايا 1">
            <a:extLst>
              <a:ext uri="{FF2B5EF4-FFF2-40B4-BE49-F238E27FC236}">
                <a16:creationId xmlns:a16="http://schemas.microsoft.com/office/drawing/2014/main" id="{7B5431BB-6A49-2140-92AC-FB24B185720D}"/>
              </a:ext>
            </a:extLst>
          </p:cNvPr>
          <p:cNvSpPr/>
          <p:nvPr/>
        </p:nvSpPr>
        <p:spPr>
          <a:xfrm>
            <a:off x="457657" y="840270"/>
            <a:ext cx="11395890" cy="5821787"/>
          </a:xfrm>
          <a:prstGeom prst="roundRect">
            <a:avLst/>
          </a:prstGeom>
          <a:noFill/>
          <a:ln w="38100">
            <a:solidFill>
              <a:srgbClr val="55813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66F7D524-2A72-774C-9D95-95A0D8CADA8C}"/>
              </a:ext>
            </a:extLst>
          </p:cNvPr>
          <p:cNvSpPr/>
          <p:nvPr/>
        </p:nvSpPr>
        <p:spPr>
          <a:xfrm>
            <a:off x="338454" y="1231724"/>
            <a:ext cx="11395889" cy="3108543"/>
          </a:xfrm>
          <a:prstGeom prst="rect">
            <a:avLst/>
          </a:prstGeom>
        </p:spPr>
        <p:txBody>
          <a:bodyPr wrap="square">
            <a:spAutoFit/>
          </a:bodyPr>
          <a:lstStyle/>
          <a:p>
            <a:r>
              <a:rPr lang="ar-SA" sz="2800" b="1" dirty="0">
                <a:solidFill>
                  <a:srgbClr val="558139"/>
                </a:solidFill>
                <a:latin typeface="Calibri" panose="020F0502020204030204" pitchFamily="34" charset="0"/>
                <a:cs typeface="Calibri" panose="020F0502020204030204" pitchFamily="34" charset="0"/>
              </a:rPr>
              <a:t>ثانيا: </a:t>
            </a:r>
            <a:r>
              <a:rPr lang="ar-SA" sz="2800" b="1" dirty="0">
                <a:latin typeface="Calibri" panose="020F0502020204030204" pitchFamily="34" charset="0"/>
                <a:cs typeface="Calibri" panose="020F0502020204030204" pitchFamily="34" charset="0"/>
              </a:rPr>
              <a:t>على المنظمة إيصال نقاط الضعف في أنظمة الرقابة الداخلية الناتجة عن عمليات</a:t>
            </a:r>
            <a:br>
              <a:rPr lang="ar-SA" sz="2800" b="1" dirty="0">
                <a:latin typeface="Calibri" panose="020F0502020204030204" pitchFamily="34" charset="0"/>
                <a:cs typeface="Calibri" panose="020F0502020204030204" pitchFamily="34" charset="0"/>
              </a:rPr>
            </a:br>
            <a:r>
              <a:rPr lang="ar-SA" sz="2800" b="1" dirty="0">
                <a:latin typeface="Calibri" panose="020F0502020204030204" pitchFamily="34" charset="0"/>
                <a:cs typeface="Calibri" panose="020F0502020204030204" pitchFamily="34" charset="0"/>
              </a:rPr>
              <a:t> التقييم إلى الجهات المسؤولة عن اتخاذ الإجراءات التصحيحية و المتضمنة الادارة العليا ومجلس الإدارة إذا استلزم الأمر.</a:t>
            </a:r>
          </a:p>
          <a:p>
            <a:endParaRPr lang="ar-SA" sz="2800" b="1" dirty="0">
              <a:cs typeface="Al Bayan" pitchFamily="2" charset="-78"/>
            </a:endParaRPr>
          </a:p>
          <a:p>
            <a:endParaRPr lang="ar-SA" sz="2800" b="1" dirty="0">
              <a:cs typeface="Al Bayan" pitchFamily="2" charset="-78"/>
            </a:endParaRPr>
          </a:p>
          <a:p>
            <a:endParaRPr lang="ar-SA" sz="2800" b="1" dirty="0">
              <a:cs typeface="Al Bayan" pitchFamily="2" charset="-78"/>
            </a:endParaRPr>
          </a:p>
          <a:p>
            <a:r>
              <a:rPr lang="ar-SA" sz="2800" dirty="0">
                <a:latin typeface="Calibri" panose="020F0502020204030204" pitchFamily="34" charset="0"/>
                <a:cs typeface="Calibri" panose="020F0502020204030204" pitchFamily="34" charset="0"/>
              </a:rPr>
              <a:t>على الإدارة أن تقوم بوضع إجراءات محددة للإبلاغ عن أوجه القصور في أنظمة الرقابة الداخلية.</a:t>
            </a:r>
          </a:p>
        </p:txBody>
      </p:sp>
      <p:grpSp>
        <p:nvGrpSpPr>
          <p:cNvPr id="10" name="Google Shape;1001;p29">
            <a:extLst>
              <a:ext uri="{FF2B5EF4-FFF2-40B4-BE49-F238E27FC236}">
                <a16:creationId xmlns:a16="http://schemas.microsoft.com/office/drawing/2014/main" id="{3808E9ED-FB18-DB40-8D31-972F534C29A0}"/>
              </a:ext>
            </a:extLst>
          </p:cNvPr>
          <p:cNvGrpSpPr/>
          <p:nvPr/>
        </p:nvGrpSpPr>
        <p:grpSpPr>
          <a:xfrm>
            <a:off x="0" y="195943"/>
            <a:ext cx="1668026" cy="1482660"/>
            <a:chOff x="1435013" y="2470775"/>
            <a:chExt cx="1245400" cy="1107000"/>
          </a:xfrm>
        </p:grpSpPr>
        <p:sp>
          <p:nvSpPr>
            <p:cNvPr id="11" name="Google Shape;1002;p29">
              <a:extLst>
                <a:ext uri="{FF2B5EF4-FFF2-40B4-BE49-F238E27FC236}">
                  <a16:creationId xmlns:a16="http://schemas.microsoft.com/office/drawing/2014/main" id="{1DC1E40F-1209-A64C-9FB2-52D23DE07BC1}"/>
                </a:ext>
              </a:extLst>
            </p:cNvPr>
            <p:cNvSpPr/>
            <p:nvPr/>
          </p:nvSpPr>
          <p:spPr>
            <a:xfrm>
              <a:off x="1435013" y="2470775"/>
              <a:ext cx="1245400" cy="1107000"/>
            </a:xfrm>
            <a:custGeom>
              <a:avLst/>
              <a:gdLst/>
              <a:ahLst/>
              <a:cxnLst/>
              <a:rect l="l" t="t" r="r" b="b"/>
              <a:pathLst>
                <a:path w="49816" h="44280" extrusionOk="0">
                  <a:moveTo>
                    <a:pt x="15562" y="0"/>
                  </a:moveTo>
                  <a:cubicBezTo>
                    <a:pt x="13430" y="0"/>
                    <a:pt x="11466" y="1143"/>
                    <a:pt x="10406" y="2988"/>
                  </a:cubicBezTo>
                  <a:lnTo>
                    <a:pt x="1060" y="19157"/>
                  </a:lnTo>
                  <a:cubicBezTo>
                    <a:pt x="0" y="21003"/>
                    <a:pt x="0" y="23277"/>
                    <a:pt x="1060" y="25122"/>
                  </a:cubicBezTo>
                  <a:lnTo>
                    <a:pt x="10406" y="41303"/>
                  </a:lnTo>
                  <a:cubicBezTo>
                    <a:pt x="11466" y="43148"/>
                    <a:pt x="13430" y="44279"/>
                    <a:pt x="15562" y="44279"/>
                  </a:cubicBezTo>
                  <a:lnTo>
                    <a:pt x="34243" y="44279"/>
                  </a:lnTo>
                  <a:cubicBezTo>
                    <a:pt x="36374" y="44279"/>
                    <a:pt x="38338" y="43148"/>
                    <a:pt x="39410" y="41303"/>
                  </a:cubicBezTo>
                  <a:lnTo>
                    <a:pt x="48744" y="25122"/>
                  </a:lnTo>
                  <a:cubicBezTo>
                    <a:pt x="49816" y="23277"/>
                    <a:pt x="49816" y="21003"/>
                    <a:pt x="48744" y="19157"/>
                  </a:cubicBezTo>
                  <a:lnTo>
                    <a:pt x="39410" y="2988"/>
                  </a:lnTo>
                  <a:cubicBezTo>
                    <a:pt x="38338" y="1143"/>
                    <a:pt x="36374" y="0"/>
                    <a:pt x="34243"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ar-SA" sz="2800" b="1"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المراقبة</a:t>
              </a:r>
              <a:endParaRPr sz="3200" b="1" dirty="0">
                <a:latin typeface="Calibri" panose="020F0502020204030204" pitchFamily="34" charset="0"/>
                <a:cs typeface="Calibri" panose="020F0502020204030204" pitchFamily="34" charset="0"/>
              </a:endParaRPr>
            </a:p>
          </p:txBody>
        </p:sp>
        <p:sp>
          <p:nvSpPr>
            <p:cNvPr id="12" name="Google Shape;1003;p29">
              <a:extLst>
                <a:ext uri="{FF2B5EF4-FFF2-40B4-BE49-F238E27FC236}">
                  <a16:creationId xmlns:a16="http://schemas.microsoft.com/office/drawing/2014/main" id="{24800DC4-BCE9-7B48-931A-4A1E4B77B7BA}"/>
                </a:ext>
              </a:extLst>
            </p:cNvPr>
            <p:cNvSpPr/>
            <p:nvPr/>
          </p:nvSpPr>
          <p:spPr>
            <a:xfrm>
              <a:off x="1536513" y="2560950"/>
              <a:ext cx="1042400" cy="926625"/>
            </a:xfrm>
            <a:custGeom>
              <a:avLst/>
              <a:gdLst/>
              <a:ahLst/>
              <a:cxnLst/>
              <a:rect l="l" t="t" r="r" b="b"/>
              <a:pathLst>
                <a:path w="41696" h="37065" fill="none" extrusionOk="0">
                  <a:moveTo>
                    <a:pt x="28659" y="1"/>
                  </a:moveTo>
                  <a:lnTo>
                    <a:pt x="13026" y="1"/>
                  </a:lnTo>
                  <a:cubicBezTo>
                    <a:pt x="11240" y="1"/>
                    <a:pt x="9597" y="953"/>
                    <a:pt x="8704" y="2501"/>
                  </a:cubicBezTo>
                  <a:lnTo>
                    <a:pt x="893" y="16038"/>
                  </a:lnTo>
                  <a:cubicBezTo>
                    <a:pt x="0" y="17586"/>
                    <a:pt x="0" y="19491"/>
                    <a:pt x="893" y="21027"/>
                  </a:cubicBezTo>
                  <a:lnTo>
                    <a:pt x="8704" y="34576"/>
                  </a:lnTo>
                  <a:cubicBezTo>
                    <a:pt x="9597" y="36112"/>
                    <a:pt x="11240" y="37065"/>
                    <a:pt x="13026" y="37065"/>
                  </a:cubicBezTo>
                  <a:lnTo>
                    <a:pt x="28659" y="37065"/>
                  </a:lnTo>
                  <a:cubicBezTo>
                    <a:pt x="30444" y="37065"/>
                    <a:pt x="32088" y="36112"/>
                    <a:pt x="32981" y="34576"/>
                  </a:cubicBezTo>
                  <a:lnTo>
                    <a:pt x="40803" y="21027"/>
                  </a:lnTo>
                  <a:cubicBezTo>
                    <a:pt x="41696" y="19491"/>
                    <a:pt x="41696" y="17586"/>
                    <a:pt x="40803" y="16038"/>
                  </a:cubicBezTo>
                  <a:lnTo>
                    <a:pt x="32981" y="2501"/>
                  </a:lnTo>
                  <a:cubicBezTo>
                    <a:pt x="32099" y="953"/>
                    <a:pt x="30444" y="1"/>
                    <a:pt x="28659" y="1"/>
                  </a:cubicBezTo>
                  <a:close/>
                </a:path>
              </a:pathLst>
            </a:custGeom>
            <a:noFill/>
            <a:ln w="77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4;p29">
              <a:extLst>
                <a:ext uri="{FF2B5EF4-FFF2-40B4-BE49-F238E27FC236}">
                  <a16:creationId xmlns:a16="http://schemas.microsoft.com/office/drawing/2014/main" id="{682B8A8D-A25F-9E4B-8E49-BA4BBC5D03C9}"/>
                </a:ext>
              </a:extLst>
            </p:cNvPr>
            <p:cNvSpPr/>
            <p:nvPr/>
          </p:nvSpPr>
          <p:spPr>
            <a:xfrm>
              <a:off x="1555263" y="2577625"/>
              <a:ext cx="1004900" cy="893275"/>
            </a:xfrm>
            <a:custGeom>
              <a:avLst/>
              <a:gdLst/>
              <a:ahLst/>
              <a:cxnLst/>
              <a:rect l="l" t="t" r="r" b="b"/>
              <a:pathLst>
                <a:path w="40196" h="35731" fill="none" extrusionOk="0">
                  <a:moveTo>
                    <a:pt x="27635" y="0"/>
                  </a:moveTo>
                  <a:lnTo>
                    <a:pt x="12561" y="0"/>
                  </a:lnTo>
                  <a:cubicBezTo>
                    <a:pt x="10835" y="0"/>
                    <a:pt x="9251" y="917"/>
                    <a:pt x="8394" y="2405"/>
                  </a:cubicBezTo>
                  <a:lnTo>
                    <a:pt x="858" y="15467"/>
                  </a:lnTo>
                  <a:cubicBezTo>
                    <a:pt x="0" y="16955"/>
                    <a:pt x="0" y="18788"/>
                    <a:pt x="858" y="20277"/>
                  </a:cubicBezTo>
                  <a:lnTo>
                    <a:pt x="8394" y="33326"/>
                  </a:lnTo>
                  <a:cubicBezTo>
                    <a:pt x="9251" y="34814"/>
                    <a:pt x="10835" y="35731"/>
                    <a:pt x="12561" y="35731"/>
                  </a:cubicBezTo>
                  <a:lnTo>
                    <a:pt x="27635" y="35731"/>
                  </a:lnTo>
                  <a:cubicBezTo>
                    <a:pt x="29349" y="35731"/>
                    <a:pt x="30933" y="34814"/>
                    <a:pt x="31802" y="33326"/>
                  </a:cubicBezTo>
                  <a:lnTo>
                    <a:pt x="39339" y="20277"/>
                  </a:lnTo>
                  <a:cubicBezTo>
                    <a:pt x="40196" y="18788"/>
                    <a:pt x="40196" y="16955"/>
                    <a:pt x="39339" y="15467"/>
                  </a:cubicBezTo>
                  <a:lnTo>
                    <a:pt x="31802" y="2405"/>
                  </a:lnTo>
                  <a:cubicBezTo>
                    <a:pt x="30933" y="917"/>
                    <a:pt x="29349" y="0"/>
                    <a:pt x="27635" y="0"/>
                  </a:cubicBezTo>
                  <a:close/>
                </a:path>
              </a:pathLst>
            </a:custGeom>
            <a:noFill/>
            <a:ln w="74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5;p29">
              <a:extLst>
                <a:ext uri="{FF2B5EF4-FFF2-40B4-BE49-F238E27FC236}">
                  <a16:creationId xmlns:a16="http://schemas.microsoft.com/office/drawing/2014/main" id="{FFC7125D-6808-AC40-B2A1-9E717DF41CE6}"/>
                </a:ext>
              </a:extLst>
            </p:cNvPr>
            <p:cNvSpPr/>
            <p:nvPr/>
          </p:nvSpPr>
          <p:spPr>
            <a:xfrm>
              <a:off x="1614788" y="2525225"/>
              <a:ext cx="885550" cy="306025"/>
            </a:xfrm>
            <a:custGeom>
              <a:avLst/>
              <a:gdLst/>
              <a:ahLst/>
              <a:cxnLst/>
              <a:rect l="l" t="t" r="r" b="b"/>
              <a:pathLst>
                <a:path w="35422" h="12241" extrusionOk="0">
                  <a:moveTo>
                    <a:pt x="10347" y="1"/>
                  </a:moveTo>
                  <a:cubicBezTo>
                    <a:pt x="7775" y="1"/>
                    <a:pt x="5394" y="1370"/>
                    <a:pt x="4108" y="3608"/>
                  </a:cubicBezTo>
                  <a:lnTo>
                    <a:pt x="715" y="9490"/>
                  </a:lnTo>
                  <a:cubicBezTo>
                    <a:pt x="1" y="10705"/>
                    <a:pt x="882" y="12240"/>
                    <a:pt x="2298" y="12240"/>
                  </a:cubicBezTo>
                  <a:cubicBezTo>
                    <a:pt x="2953" y="12240"/>
                    <a:pt x="3549" y="11883"/>
                    <a:pt x="3882" y="11324"/>
                  </a:cubicBezTo>
                  <a:lnTo>
                    <a:pt x="6501" y="6776"/>
                  </a:lnTo>
                  <a:cubicBezTo>
                    <a:pt x="7621" y="4847"/>
                    <a:pt x="9668" y="3656"/>
                    <a:pt x="11895" y="3656"/>
                  </a:cubicBezTo>
                  <a:lnTo>
                    <a:pt x="23539" y="3656"/>
                  </a:lnTo>
                  <a:cubicBezTo>
                    <a:pt x="25754" y="3656"/>
                    <a:pt x="27814" y="4847"/>
                    <a:pt x="28921" y="6776"/>
                  </a:cubicBezTo>
                  <a:lnTo>
                    <a:pt x="31552" y="11324"/>
                  </a:lnTo>
                  <a:cubicBezTo>
                    <a:pt x="31874" y="11883"/>
                    <a:pt x="32481" y="12240"/>
                    <a:pt x="33136" y="12240"/>
                  </a:cubicBezTo>
                  <a:cubicBezTo>
                    <a:pt x="34541" y="12240"/>
                    <a:pt x="35422" y="10705"/>
                    <a:pt x="34719" y="9490"/>
                  </a:cubicBezTo>
                  <a:lnTo>
                    <a:pt x="31326" y="3608"/>
                  </a:lnTo>
                  <a:cubicBezTo>
                    <a:pt x="30028" y="1370"/>
                    <a:pt x="27659" y="1"/>
                    <a:pt x="25075"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5" name="Google Shape;1006;p29">
              <a:extLst>
                <a:ext uri="{FF2B5EF4-FFF2-40B4-BE49-F238E27FC236}">
                  <a16:creationId xmlns:a16="http://schemas.microsoft.com/office/drawing/2014/main" id="{B3D88A56-D786-884F-86B0-A109173DCB2B}"/>
                </a:ext>
              </a:extLst>
            </p:cNvPr>
            <p:cNvSpPr/>
            <p:nvPr/>
          </p:nvSpPr>
          <p:spPr>
            <a:xfrm>
              <a:off x="1598713" y="3189600"/>
              <a:ext cx="917700" cy="333700"/>
            </a:xfrm>
            <a:custGeom>
              <a:avLst/>
              <a:gdLst/>
              <a:ahLst/>
              <a:cxnLst/>
              <a:rect l="l" t="t" r="r" b="b"/>
              <a:pathLst>
                <a:path w="36708" h="13348" extrusionOk="0">
                  <a:moveTo>
                    <a:pt x="2287" y="1"/>
                  </a:moveTo>
                  <a:cubicBezTo>
                    <a:pt x="882" y="1"/>
                    <a:pt x="1" y="1525"/>
                    <a:pt x="703" y="2751"/>
                  </a:cubicBezTo>
                  <a:lnTo>
                    <a:pt x="4751" y="9752"/>
                  </a:lnTo>
                  <a:cubicBezTo>
                    <a:pt x="6037" y="11978"/>
                    <a:pt x="8418" y="13347"/>
                    <a:pt x="10990" y="13347"/>
                  </a:cubicBezTo>
                  <a:lnTo>
                    <a:pt x="25718" y="13347"/>
                  </a:lnTo>
                  <a:cubicBezTo>
                    <a:pt x="28302" y="13347"/>
                    <a:pt x="30671" y="11978"/>
                    <a:pt x="31969" y="9752"/>
                  </a:cubicBezTo>
                  <a:lnTo>
                    <a:pt x="36005" y="2751"/>
                  </a:lnTo>
                  <a:cubicBezTo>
                    <a:pt x="36708" y="1525"/>
                    <a:pt x="35827" y="1"/>
                    <a:pt x="34422" y="1"/>
                  </a:cubicBezTo>
                  <a:cubicBezTo>
                    <a:pt x="33767" y="1"/>
                    <a:pt x="33160" y="346"/>
                    <a:pt x="32838" y="917"/>
                  </a:cubicBezTo>
                  <a:lnTo>
                    <a:pt x="29564" y="6585"/>
                  </a:lnTo>
                  <a:cubicBezTo>
                    <a:pt x="28457" y="8514"/>
                    <a:pt x="26397" y="9692"/>
                    <a:pt x="24182" y="9692"/>
                  </a:cubicBezTo>
                  <a:lnTo>
                    <a:pt x="12538" y="9692"/>
                  </a:lnTo>
                  <a:cubicBezTo>
                    <a:pt x="10311" y="9692"/>
                    <a:pt x="8264" y="8514"/>
                    <a:pt x="7144" y="6585"/>
                  </a:cubicBezTo>
                  <a:lnTo>
                    <a:pt x="3882" y="917"/>
                  </a:lnTo>
                  <a:cubicBezTo>
                    <a:pt x="3549" y="346"/>
                    <a:pt x="2941" y="1"/>
                    <a:pt x="2287"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pic>
        <p:nvPicPr>
          <p:cNvPr id="16" name="صورة 15">
            <a:extLst>
              <a:ext uri="{FF2B5EF4-FFF2-40B4-BE49-F238E27FC236}">
                <a16:creationId xmlns:a16="http://schemas.microsoft.com/office/drawing/2014/main" id="{1B77EF4D-C290-6146-8669-760C0EBAA7D0}"/>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101969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عنصر نائب للمحتوى 4">
            <a:extLst>
              <a:ext uri="{FF2B5EF4-FFF2-40B4-BE49-F238E27FC236}">
                <a16:creationId xmlns:a16="http://schemas.microsoft.com/office/drawing/2014/main" id="{6C570DDB-6640-624A-92E4-37E944CCB9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993" y="1872256"/>
            <a:ext cx="3398950" cy="3471269"/>
          </a:xfrm>
        </p:spPr>
      </p:pic>
      <p:sp>
        <p:nvSpPr>
          <p:cNvPr id="6" name="مربع نص 5">
            <a:extLst>
              <a:ext uri="{FF2B5EF4-FFF2-40B4-BE49-F238E27FC236}">
                <a16:creationId xmlns:a16="http://schemas.microsoft.com/office/drawing/2014/main" id="{D7AB0CF6-F89A-7A44-8134-B510A596BE3C}"/>
              </a:ext>
            </a:extLst>
          </p:cNvPr>
          <p:cNvSpPr txBox="1"/>
          <p:nvPr/>
        </p:nvSpPr>
        <p:spPr>
          <a:xfrm>
            <a:off x="4484766" y="3100058"/>
            <a:ext cx="6871241" cy="1015663"/>
          </a:xfrm>
          <a:prstGeom prst="rect">
            <a:avLst/>
          </a:prstGeom>
          <a:noFill/>
        </p:spPr>
        <p:txBody>
          <a:bodyPr wrap="square" rtlCol="1">
            <a:spAutoFit/>
          </a:bodyPr>
          <a:lstStyle/>
          <a:p>
            <a:r>
              <a:rPr lang="ar-SA" sz="6000" b="1" dirty="0">
                <a:solidFill>
                  <a:srgbClr val="D55444"/>
                </a:solidFill>
                <a:latin typeface="Calibri" panose="020F0502020204030204" pitchFamily="34" charset="0"/>
                <a:cs typeface="Calibri" panose="020F0502020204030204" pitchFamily="34" charset="0"/>
              </a:rPr>
              <a:t>شكراً لاستماعكم ...</a:t>
            </a:r>
          </a:p>
        </p:txBody>
      </p:sp>
    </p:spTree>
    <p:extLst>
      <p:ext uri="{BB962C8B-B14F-4D97-AF65-F5344CB8AC3E}">
        <p14:creationId xmlns:p14="http://schemas.microsoft.com/office/powerpoint/2010/main" val="2716252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404D2FD6-4282-5C4B-BAC5-B082CD5A0BF9}"/>
              </a:ext>
            </a:extLst>
          </p:cNvPr>
          <p:cNvPicPr>
            <a:picLocks noChangeAspect="1"/>
          </p:cNvPicPr>
          <p:nvPr/>
        </p:nvPicPr>
        <p:blipFill>
          <a:blip r:embed="rId2"/>
          <a:stretch>
            <a:fillRect/>
          </a:stretch>
        </p:blipFill>
        <p:spPr>
          <a:xfrm>
            <a:off x="5315999" y="0"/>
            <a:ext cx="6858000" cy="6858000"/>
          </a:xfrm>
          <a:prstGeom prst="rect">
            <a:avLst/>
          </a:prstGeom>
        </p:spPr>
      </p:pic>
      <p:sp>
        <p:nvSpPr>
          <p:cNvPr id="2" name="عنوان 1">
            <a:extLst>
              <a:ext uri="{FF2B5EF4-FFF2-40B4-BE49-F238E27FC236}">
                <a16:creationId xmlns:a16="http://schemas.microsoft.com/office/drawing/2014/main" id="{4E107925-6310-BF49-A1BD-325B803FC56F}"/>
              </a:ext>
            </a:extLst>
          </p:cNvPr>
          <p:cNvSpPr>
            <a:spLocks noGrp="1"/>
          </p:cNvSpPr>
          <p:nvPr>
            <p:ph type="ctrTitle"/>
          </p:nvPr>
        </p:nvSpPr>
        <p:spPr>
          <a:xfrm>
            <a:off x="275968" y="3209856"/>
            <a:ext cx="5040031" cy="2009844"/>
          </a:xfrm>
          <a:noFill/>
        </p:spPr>
        <p:txBody>
          <a:bodyPr>
            <a:normAutofit fontScale="90000"/>
          </a:bodyPr>
          <a:lstStyle/>
          <a:p>
            <a:r>
              <a:rPr lang="ar-SA" sz="4400" b="1" dirty="0">
                <a:solidFill>
                  <a:srgbClr val="2EA4C4"/>
                </a:solidFill>
                <a:latin typeface="Calibri" panose="020F0502020204030204" pitchFamily="34" charset="0"/>
                <a:cs typeface="Calibri" panose="020F0502020204030204" pitchFamily="34" charset="0"/>
              </a:rPr>
              <a:t>الرقابة الداخلية في بيئة النظم الالكترونية</a:t>
            </a:r>
            <a:r>
              <a:rPr lang="ar-SA" sz="3600" b="1" dirty="0">
                <a:solidFill>
                  <a:srgbClr val="2EA4C4"/>
                </a:solidFill>
                <a:latin typeface="Calibri" panose="020F0502020204030204" pitchFamily="34" charset="0"/>
                <a:cs typeface="Calibri" panose="020F0502020204030204" pitchFamily="34" charset="0"/>
              </a:rPr>
              <a:t/>
            </a:r>
            <a:br>
              <a:rPr lang="ar-SA" sz="3600" b="1" dirty="0">
                <a:solidFill>
                  <a:srgbClr val="2EA4C4"/>
                </a:solidFill>
                <a:latin typeface="Calibri" panose="020F0502020204030204" pitchFamily="34" charset="0"/>
                <a:cs typeface="Calibri" panose="020F0502020204030204" pitchFamily="34" charset="0"/>
              </a:rPr>
            </a:br>
            <a:r>
              <a:rPr lang="ar-SA" sz="5400" b="1" dirty="0">
                <a:solidFill>
                  <a:srgbClr val="2473B1"/>
                </a:solidFill>
                <a:latin typeface="Calibri" panose="020F0502020204030204" pitchFamily="34" charset="0"/>
                <a:cs typeface="Calibri" panose="020F0502020204030204" pitchFamily="34" charset="0"/>
              </a:rPr>
              <a:t/>
            </a:r>
            <a:br>
              <a:rPr lang="ar-SA" sz="5400" b="1" dirty="0">
                <a:solidFill>
                  <a:srgbClr val="2473B1"/>
                </a:solidFill>
                <a:latin typeface="Calibri" panose="020F0502020204030204" pitchFamily="34" charset="0"/>
                <a:cs typeface="Calibri" panose="020F0502020204030204" pitchFamily="34" charset="0"/>
              </a:rPr>
            </a:br>
            <a:endParaRPr lang="ar-SA" sz="5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90983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404D2FD6-4282-5C4B-BAC5-B082CD5A0BF9}"/>
              </a:ext>
            </a:extLst>
          </p:cNvPr>
          <p:cNvPicPr>
            <a:picLocks noChangeAspect="1"/>
          </p:cNvPicPr>
          <p:nvPr/>
        </p:nvPicPr>
        <p:blipFill>
          <a:blip r:embed="rId2"/>
          <a:stretch>
            <a:fillRect/>
          </a:stretch>
        </p:blipFill>
        <p:spPr>
          <a:xfrm>
            <a:off x="5315999" y="0"/>
            <a:ext cx="6858000" cy="6858000"/>
          </a:xfrm>
          <a:prstGeom prst="rect">
            <a:avLst/>
          </a:prstGeom>
        </p:spPr>
      </p:pic>
      <p:sp>
        <p:nvSpPr>
          <p:cNvPr id="2" name="عنوان 1">
            <a:extLst>
              <a:ext uri="{FF2B5EF4-FFF2-40B4-BE49-F238E27FC236}">
                <a16:creationId xmlns:a16="http://schemas.microsoft.com/office/drawing/2014/main" id="{4E107925-6310-BF49-A1BD-325B803FC56F}"/>
              </a:ext>
            </a:extLst>
          </p:cNvPr>
          <p:cNvSpPr>
            <a:spLocks noGrp="1"/>
          </p:cNvSpPr>
          <p:nvPr>
            <p:ph type="ctrTitle"/>
          </p:nvPr>
        </p:nvSpPr>
        <p:spPr>
          <a:xfrm>
            <a:off x="275968" y="2667000"/>
            <a:ext cx="5040031" cy="1790700"/>
          </a:xfrm>
          <a:noFill/>
        </p:spPr>
        <p:txBody>
          <a:bodyPr>
            <a:normAutofit/>
          </a:bodyPr>
          <a:lstStyle/>
          <a:p>
            <a:r>
              <a:rPr lang="ar-SA" sz="4400" b="1" dirty="0">
                <a:solidFill>
                  <a:srgbClr val="2EA4C4"/>
                </a:solidFill>
                <a:latin typeface="Calibri" panose="020F0502020204030204" pitchFamily="34" charset="0"/>
                <a:cs typeface="Calibri" panose="020F0502020204030204" pitchFamily="34" charset="0"/>
              </a:rPr>
              <a:t>الملامح الرئيسية لبيئة التشغيل الإلكتروني</a:t>
            </a:r>
            <a:endParaRPr lang="ar-SA" sz="5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9538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304800" y="2141537"/>
            <a:ext cx="11506200" cy="4351338"/>
          </a:xfrm>
        </p:spPr>
        <p:txBody>
          <a:bodyPr anchor="ctr">
            <a:normAutofit/>
          </a:bodyPr>
          <a:lstStyle/>
          <a:p>
            <a:pPr marL="0" indent="0">
              <a:buNone/>
            </a:pPr>
            <a:r>
              <a:rPr lang="ar-SA" dirty="0">
                <a:latin typeface="Calibri" panose="020F0502020204030204" pitchFamily="34" charset="0"/>
                <a:cs typeface="Calibri" panose="020F0502020204030204" pitchFamily="34" charset="0"/>
              </a:rPr>
              <a:t>ينص قرار مجلس الوزراء على الإسراع في تبني استخدام أنظمة الحاسب الالي في جميع العمليات المالية والمحاسبية والتحول من الوسائل التقليدية في مسك السجلات وإعداد الحسابات والبيانات المالية الى الوسائل الإلكترونية وتقديم بياناتها على أقراص مدمجة بدلا من المستندات الورقية. ولقد اصبح الان استخدام الحاسب الالي في الأجهزة الحكومية حقيقة وهذا الاستخدام اخذ في الازدياد والتطور والتوسع.</a:t>
            </a:r>
          </a:p>
        </p:txBody>
      </p:sp>
      <p:pic>
        <p:nvPicPr>
          <p:cNvPr id="9" name="صورة 8">
            <a:extLst>
              <a:ext uri="{FF2B5EF4-FFF2-40B4-BE49-F238E27FC236}">
                <a16:creationId xmlns:a16="http://schemas.microsoft.com/office/drawing/2014/main" id="{50370ED5-3AC9-BB49-B8D8-1DC1D50E90F1}"/>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pic>
        <p:nvPicPr>
          <p:cNvPr id="4" name="صورة 3">
            <a:extLst>
              <a:ext uri="{FF2B5EF4-FFF2-40B4-BE49-F238E27FC236}">
                <a16:creationId xmlns:a16="http://schemas.microsoft.com/office/drawing/2014/main" id="{8DC4231A-B528-0349-852F-76464C428D74}"/>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3601471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165100" y="2128837"/>
            <a:ext cx="11895095" cy="4351338"/>
          </a:xfrm>
        </p:spPr>
        <p:txBody>
          <a:bodyPr anchor="ctr">
            <a:normAutofit/>
          </a:bodyPr>
          <a:lstStyle/>
          <a:p>
            <a:pPr marL="0" indent="0" algn="ctr">
              <a:buNone/>
            </a:pPr>
            <a:r>
              <a:rPr lang="ar-SA" sz="3200" b="1" dirty="0">
                <a:solidFill>
                  <a:srgbClr val="BB4C32"/>
                </a:solidFill>
                <a:latin typeface="Calibri" panose="020F0502020204030204" pitchFamily="34" charset="0"/>
                <a:cs typeface="Calibri" panose="020F0502020204030204" pitchFamily="34" charset="0"/>
              </a:rPr>
              <a:t>أيهم أكثر أهمية، الإجراءات الرقابية في نظم المعلومات الإلكترونية أم النظم اليدوية ..؟</a:t>
            </a:r>
          </a:p>
        </p:txBody>
      </p:sp>
      <p:pic>
        <p:nvPicPr>
          <p:cNvPr id="9" name="صورة 8">
            <a:extLst>
              <a:ext uri="{FF2B5EF4-FFF2-40B4-BE49-F238E27FC236}">
                <a16:creationId xmlns:a16="http://schemas.microsoft.com/office/drawing/2014/main" id="{50370ED5-3AC9-BB49-B8D8-1DC1D50E90F1}"/>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spTree>
    <p:extLst>
      <p:ext uri="{BB962C8B-B14F-4D97-AF65-F5344CB8AC3E}">
        <p14:creationId xmlns:p14="http://schemas.microsoft.com/office/powerpoint/2010/main" val="2041082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165100" y="2128837"/>
            <a:ext cx="11895095" cy="4351338"/>
          </a:xfrm>
        </p:spPr>
        <p:txBody>
          <a:bodyPr anchor="ctr">
            <a:normAutofit/>
          </a:bodyPr>
          <a:lstStyle/>
          <a:p>
            <a:pPr marL="0" indent="0">
              <a:buNone/>
            </a:pPr>
            <a:r>
              <a:rPr lang="ar-SA" sz="2400" dirty="0">
                <a:latin typeface="Calibri" panose="020F0502020204030204" pitchFamily="34" charset="0"/>
                <a:cs typeface="Calibri" panose="020F0502020204030204" pitchFamily="34" charset="0"/>
              </a:rPr>
              <a:t>تعد إجراءات الرقابة أكثر أهمية في نظم المعلومات الإلكترونية عن تلك المتبعة في النظم اليدوية لعدة أسباب أهمها</a:t>
            </a:r>
          </a:p>
          <a:p>
            <a:pPr marL="0" indent="0">
              <a:buNone/>
            </a:pPr>
            <a:endParaRPr lang="ar-SA" sz="2400" dirty="0">
              <a:latin typeface="Calibri" panose="020F0502020204030204" pitchFamily="34" charset="0"/>
              <a:cs typeface="Calibri" panose="020F0502020204030204" pitchFamily="34" charset="0"/>
            </a:endParaRPr>
          </a:p>
          <a:p>
            <a:pPr marL="150813" indent="-150813"/>
            <a:r>
              <a:rPr lang="ar-SA" sz="2000" dirty="0">
                <a:latin typeface="Calibri" panose="020F0502020204030204" pitchFamily="34" charset="0"/>
                <a:cs typeface="Calibri" panose="020F0502020204030204" pitchFamily="34" charset="0"/>
              </a:rPr>
              <a:t>يتم معالجة قدر كبير من البيانات بواسطة الحاسب يفوق تلك التي تعالج يدويا مما ينتج عنه زيادة احتمال ارتكاب أخطاء.</a:t>
            </a:r>
          </a:p>
          <a:p>
            <a:pPr marL="150813" indent="-150813"/>
            <a:r>
              <a:rPr lang="ar-SA" sz="2000" dirty="0">
                <a:latin typeface="Calibri" panose="020F0502020204030204" pitchFamily="34" charset="0"/>
                <a:cs typeface="Calibri" panose="020F0502020204030204" pitchFamily="34" charset="0"/>
              </a:rPr>
              <a:t>يتم جمع ومعالجة وتخزين بيانات العمليات في صورة غير قابلة للقراءة يصعب مراقبتها والتي كان يسهل إجرائها تحت النظام اليدوي للمعلومات.</a:t>
            </a:r>
          </a:p>
          <a:p>
            <a:pPr marL="150813" indent="-150813"/>
            <a:r>
              <a:rPr lang="ar-SA" sz="2000" dirty="0">
                <a:latin typeface="Calibri" panose="020F0502020204030204" pitchFamily="34" charset="0"/>
                <a:cs typeface="Calibri" panose="020F0502020204030204" pitchFamily="34" charset="0"/>
              </a:rPr>
              <a:t>يصعب تتبع مسار التدقيق مما قد يترتب عليه احتمال قيام الموظفين غير الأمناء بالاحتيال.</a:t>
            </a:r>
          </a:p>
          <a:p>
            <a:pPr marL="0" indent="0">
              <a:buNone/>
            </a:pPr>
            <a:endParaRPr lang="ar-SA" sz="2400" dirty="0">
              <a:latin typeface="Calibri" panose="020F0502020204030204" pitchFamily="34" charset="0"/>
              <a:cs typeface="Calibri" panose="020F0502020204030204" pitchFamily="34" charset="0"/>
            </a:endParaRPr>
          </a:p>
        </p:txBody>
      </p:sp>
      <p:pic>
        <p:nvPicPr>
          <p:cNvPr id="9" name="صورة 8">
            <a:extLst>
              <a:ext uri="{FF2B5EF4-FFF2-40B4-BE49-F238E27FC236}">
                <a16:creationId xmlns:a16="http://schemas.microsoft.com/office/drawing/2014/main" id="{50370ED5-3AC9-BB49-B8D8-1DC1D50E90F1}"/>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pic>
        <p:nvPicPr>
          <p:cNvPr id="4" name="صورة 3">
            <a:extLst>
              <a:ext uri="{FF2B5EF4-FFF2-40B4-BE49-F238E27FC236}">
                <a16:creationId xmlns:a16="http://schemas.microsoft.com/office/drawing/2014/main" id="{6225C7B1-6EDD-0240-80DB-E92C4A19FCE5}"/>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4038503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838200" y="1825625"/>
            <a:ext cx="10515600" cy="4351338"/>
          </a:xfrm>
        </p:spPr>
        <p:txBody>
          <a:bodyPr anchor="t">
            <a:normAutofit/>
          </a:bodyPr>
          <a:lstStyle/>
          <a:p>
            <a:pPr marL="0" indent="0">
              <a:buNone/>
            </a:pPr>
            <a:r>
              <a:rPr lang="en-US" sz="3600" dirty="0">
                <a:solidFill>
                  <a:srgbClr val="C00000"/>
                </a:solidFill>
                <a:latin typeface="Calibri" panose="020F0502020204030204" pitchFamily="34" charset="0"/>
                <a:cs typeface="Calibri" panose="020F0502020204030204" pitchFamily="34" charset="0"/>
              </a:rPr>
              <a:t/>
            </a:r>
            <a:br>
              <a:rPr lang="en-US" sz="3600" dirty="0">
                <a:solidFill>
                  <a:srgbClr val="C00000"/>
                </a:solidFill>
                <a:latin typeface="Calibri" panose="020F0502020204030204" pitchFamily="34" charset="0"/>
                <a:cs typeface="Calibri" panose="020F0502020204030204" pitchFamily="34" charset="0"/>
              </a:rPr>
            </a:br>
            <a:endParaRPr lang="en-US" sz="3600" dirty="0">
              <a:latin typeface="Calibri" panose="020F0502020204030204" pitchFamily="34" charset="0"/>
              <a:cs typeface="Calibri" panose="020F0502020204030204" pitchFamily="34" charset="0"/>
            </a:endParaRPr>
          </a:p>
          <a:p>
            <a:pPr marL="0" indent="0">
              <a:buNone/>
            </a:pPr>
            <a:endParaRPr lang="ar-SA" sz="3600" dirty="0">
              <a:latin typeface="Calibri" panose="020F0502020204030204" pitchFamily="34" charset="0"/>
              <a:cs typeface="Calibri" panose="020F0502020204030204" pitchFamily="34" charset="0"/>
            </a:endParaRPr>
          </a:p>
        </p:txBody>
      </p:sp>
      <p:grpSp>
        <p:nvGrpSpPr>
          <p:cNvPr id="6" name="Google Shape;240;p17">
            <a:extLst>
              <a:ext uri="{FF2B5EF4-FFF2-40B4-BE49-F238E27FC236}">
                <a16:creationId xmlns:a16="http://schemas.microsoft.com/office/drawing/2014/main" id="{7356A51A-A836-B840-8956-BB3D02AF730F}"/>
              </a:ext>
            </a:extLst>
          </p:cNvPr>
          <p:cNvGrpSpPr/>
          <p:nvPr/>
        </p:nvGrpSpPr>
        <p:grpSpPr>
          <a:xfrm>
            <a:off x="7052090" y="2462962"/>
            <a:ext cx="4271203" cy="4256675"/>
            <a:chOff x="6270525" y="1220188"/>
            <a:chExt cx="2179549" cy="2522077"/>
          </a:xfrm>
        </p:grpSpPr>
        <p:grpSp>
          <p:nvGrpSpPr>
            <p:cNvPr id="8" name="Google Shape;244;p17">
              <a:extLst>
                <a:ext uri="{FF2B5EF4-FFF2-40B4-BE49-F238E27FC236}">
                  <a16:creationId xmlns:a16="http://schemas.microsoft.com/office/drawing/2014/main" id="{24481EE9-9606-F744-8D95-4B12E2D9CD65}"/>
                </a:ext>
              </a:extLst>
            </p:cNvPr>
            <p:cNvGrpSpPr/>
            <p:nvPr/>
          </p:nvGrpSpPr>
          <p:grpSpPr>
            <a:xfrm>
              <a:off x="6270525" y="1220188"/>
              <a:ext cx="2179549" cy="2522077"/>
              <a:chOff x="4386721" y="1217320"/>
              <a:chExt cx="2179549" cy="2522077"/>
            </a:xfrm>
          </p:grpSpPr>
          <p:sp>
            <p:nvSpPr>
              <p:cNvPr id="18" name="Google Shape;245;p17">
                <a:extLst>
                  <a:ext uri="{FF2B5EF4-FFF2-40B4-BE49-F238E27FC236}">
                    <a16:creationId xmlns:a16="http://schemas.microsoft.com/office/drawing/2014/main" id="{A8FB0398-CFBE-2848-AEA1-085B1926ADFD}"/>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55718A"/>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9" name="Google Shape;246;p17">
                <a:extLst>
                  <a:ext uri="{FF2B5EF4-FFF2-40B4-BE49-F238E27FC236}">
                    <a16:creationId xmlns:a16="http://schemas.microsoft.com/office/drawing/2014/main" id="{6730E56B-A0D0-2A49-BBB5-B759EACF2A9B}"/>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7;p17">
                <a:extLst>
                  <a:ext uri="{FF2B5EF4-FFF2-40B4-BE49-F238E27FC236}">
                    <a16:creationId xmlns:a16="http://schemas.microsoft.com/office/drawing/2014/main" id="{70C66C28-49E6-894B-B4E9-3283CA174BBF}"/>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8;p17">
                <a:extLst>
                  <a:ext uri="{FF2B5EF4-FFF2-40B4-BE49-F238E27FC236}">
                    <a16:creationId xmlns:a16="http://schemas.microsoft.com/office/drawing/2014/main" id="{DD1D3EA8-043E-2B4F-9F34-878D93579351}"/>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9;p17">
                <a:extLst>
                  <a:ext uri="{FF2B5EF4-FFF2-40B4-BE49-F238E27FC236}">
                    <a16:creationId xmlns:a16="http://schemas.microsoft.com/office/drawing/2014/main" id="{41D43653-E27B-4B44-A475-8B8E7A1D8D52}"/>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0;p17">
                <a:extLst>
                  <a:ext uri="{FF2B5EF4-FFF2-40B4-BE49-F238E27FC236}">
                    <a16:creationId xmlns:a16="http://schemas.microsoft.com/office/drawing/2014/main" id="{702159BC-2116-8C44-B652-65E871480AE8}"/>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1;p17">
                <a:extLst>
                  <a:ext uri="{FF2B5EF4-FFF2-40B4-BE49-F238E27FC236}">
                    <a16:creationId xmlns:a16="http://schemas.microsoft.com/office/drawing/2014/main" id="{0BA4D0B7-9AD3-F040-80B2-5B12FE29E1E2}"/>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p17">
                <a:extLst>
                  <a:ext uri="{FF2B5EF4-FFF2-40B4-BE49-F238E27FC236}">
                    <a16:creationId xmlns:a16="http://schemas.microsoft.com/office/drawing/2014/main" id="{13CE5647-5497-3E47-8516-42937DCC227C}"/>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3;p17">
                <a:extLst>
                  <a:ext uri="{FF2B5EF4-FFF2-40B4-BE49-F238E27FC236}">
                    <a16:creationId xmlns:a16="http://schemas.microsoft.com/office/drawing/2014/main" id="{21CA4014-FC63-E244-A795-4B591B7AF81B}"/>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4;p17">
                <a:extLst>
                  <a:ext uri="{FF2B5EF4-FFF2-40B4-BE49-F238E27FC236}">
                    <a16:creationId xmlns:a16="http://schemas.microsoft.com/office/drawing/2014/main" id="{B601E3C4-749C-7D45-8E01-ED2A80F943FB}"/>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5;p17">
                <a:extLst>
                  <a:ext uri="{FF2B5EF4-FFF2-40B4-BE49-F238E27FC236}">
                    <a16:creationId xmlns:a16="http://schemas.microsoft.com/office/drawing/2014/main" id="{0585822D-F1D1-E74D-8D1C-233192404F9E}"/>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6;p17">
                <a:extLst>
                  <a:ext uri="{FF2B5EF4-FFF2-40B4-BE49-F238E27FC236}">
                    <a16:creationId xmlns:a16="http://schemas.microsoft.com/office/drawing/2014/main" id="{7DB472EC-ECDB-DE49-869C-C3F0281305DD}"/>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7;p17">
                <a:extLst>
                  <a:ext uri="{FF2B5EF4-FFF2-40B4-BE49-F238E27FC236}">
                    <a16:creationId xmlns:a16="http://schemas.microsoft.com/office/drawing/2014/main" id="{48C0405E-E818-A041-95B1-1C6BF2F48713}"/>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8;p17">
                <a:extLst>
                  <a:ext uri="{FF2B5EF4-FFF2-40B4-BE49-F238E27FC236}">
                    <a16:creationId xmlns:a16="http://schemas.microsoft.com/office/drawing/2014/main" id="{0EE34D64-EF7E-3A4A-9D00-7D8BFF2AD679}"/>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9;p17">
                <a:extLst>
                  <a:ext uri="{FF2B5EF4-FFF2-40B4-BE49-F238E27FC236}">
                    <a16:creationId xmlns:a16="http://schemas.microsoft.com/office/drawing/2014/main" id="{8F6C956C-D92C-C943-96E9-5C4081721069}"/>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0;p17">
                <a:extLst>
                  <a:ext uri="{FF2B5EF4-FFF2-40B4-BE49-F238E27FC236}">
                    <a16:creationId xmlns:a16="http://schemas.microsoft.com/office/drawing/2014/main" id="{09AE7572-0493-7B45-B247-91CDB20EF43A}"/>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1;p17">
                <a:extLst>
                  <a:ext uri="{FF2B5EF4-FFF2-40B4-BE49-F238E27FC236}">
                    <a16:creationId xmlns:a16="http://schemas.microsoft.com/office/drawing/2014/main" id="{1685B087-725E-684E-AE08-C36F6E8CF8BD}"/>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62;p17">
              <a:extLst>
                <a:ext uri="{FF2B5EF4-FFF2-40B4-BE49-F238E27FC236}">
                  <a16:creationId xmlns:a16="http://schemas.microsoft.com/office/drawing/2014/main" id="{AC11A08E-A2CC-6D4C-B758-34082EA0C914}"/>
                </a:ext>
              </a:extLst>
            </p:cNvPr>
            <p:cNvSpPr txBox="1"/>
            <p:nvPr/>
          </p:nvSpPr>
          <p:spPr>
            <a:xfrm>
              <a:off x="6345780" y="1927896"/>
              <a:ext cx="1972987" cy="1085544"/>
            </a:xfrm>
            <a:prstGeom prst="rect">
              <a:avLst/>
            </a:prstGeom>
            <a:noFill/>
            <a:ln>
              <a:noFill/>
            </a:ln>
          </p:spPr>
          <p:txBody>
            <a:bodyPr spcFirstLastPara="1" wrap="square" lIns="91425" tIns="91425" rIns="91425" bIns="91425" anchor="t" anchorCtr="0">
              <a:noAutofit/>
            </a:bodyPr>
            <a:lstStyle/>
            <a:p>
              <a:pPr algn="just"/>
              <a:r>
                <a:rPr lang="ar-SA" sz="2000" dirty="0">
                  <a:solidFill>
                    <a:schemeClr val="bg1"/>
                  </a:solidFill>
                  <a:latin typeface="Calibri" panose="020F0502020204030204" pitchFamily="34" charset="0"/>
                  <a:cs typeface="Calibri" panose="020F0502020204030204" pitchFamily="34" charset="0"/>
                </a:rPr>
                <a:t>تطور أساليب الرقابة الداخلية، اذ أصبحت فعالية الأنظمة التقليدية للرقابة الداخلية غير مجدية عند تطبيق نظم التشغيل الالكتروني للبيانات.</a:t>
              </a:r>
            </a:p>
          </p:txBody>
        </p:sp>
        <p:sp>
          <p:nvSpPr>
            <p:cNvPr id="10" name="Google Shape;263;p17">
              <a:extLst>
                <a:ext uri="{FF2B5EF4-FFF2-40B4-BE49-F238E27FC236}">
                  <a16:creationId xmlns:a16="http://schemas.microsoft.com/office/drawing/2014/main" id="{AF4E7974-ED6C-6948-ABAD-D5A45D58AFEC}"/>
                </a:ext>
              </a:extLst>
            </p:cNvPr>
            <p:cNvSpPr txBox="1"/>
            <p:nvPr/>
          </p:nvSpPr>
          <p:spPr>
            <a:xfrm>
              <a:off x="6604325" y="1407275"/>
              <a:ext cx="912900" cy="377700"/>
            </a:xfrm>
            <a:prstGeom prst="rect">
              <a:avLst/>
            </a:prstGeom>
            <a:noFill/>
            <a:ln>
              <a:noFill/>
            </a:ln>
          </p:spPr>
          <p:txBody>
            <a:bodyPr spcFirstLastPara="1" wrap="square" lIns="91425" tIns="91425" rIns="91425" bIns="91425" anchor="ctr" anchorCtr="0">
              <a:noAutofit/>
            </a:bodyPr>
            <a:lstStyle/>
            <a:p>
              <a:pPr lvl="0" algn="ctr" rtl="0"/>
              <a:r>
                <a:rPr lang="ar-SA" sz="2000" b="1" dirty="0">
                  <a:latin typeface="Calibri" panose="020F0502020204030204" pitchFamily="34" charset="0"/>
                  <a:cs typeface="Calibri" panose="020F0502020204030204" pitchFamily="34" charset="0"/>
                </a:rPr>
                <a:t>أساليب الرقابة</a:t>
              </a:r>
              <a:endParaRPr sz="2000" b="1" dirty="0"/>
            </a:p>
          </p:txBody>
        </p:sp>
      </p:grpSp>
      <p:grpSp>
        <p:nvGrpSpPr>
          <p:cNvPr id="67" name="Google Shape;240;p17">
            <a:extLst>
              <a:ext uri="{FF2B5EF4-FFF2-40B4-BE49-F238E27FC236}">
                <a16:creationId xmlns:a16="http://schemas.microsoft.com/office/drawing/2014/main" id="{DD735CCE-BD8E-364A-A3F3-088FD06AE7CA}"/>
              </a:ext>
            </a:extLst>
          </p:cNvPr>
          <p:cNvGrpSpPr/>
          <p:nvPr/>
        </p:nvGrpSpPr>
        <p:grpSpPr>
          <a:xfrm>
            <a:off x="918134" y="2377475"/>
            <a:ext cx="4264672" cy="4250168"/>
            <a:chOff x="6270525" y="1220188"/>
            <a:chExt cx="2179549" cy="2522077"/>
          </a:xfrm>
        </p:grpSpPr>
        <p:grpSp>
          <p:nvGrpSpPr>
            <p:cNvPr id="69" name="Google Shape;244;p17">
              <a:extLst>
                <a:ext uri="{FF2B5EF4-FFF2-40B4-BE49-F238E27FC236}">
                  <a16:creationId xmlns:a16="http://schemas.microsoft.com/office/drawing/2014/main" id="{47D68DB5-E22A-AD4C-B45F-908D1316F1C2}"/>
                </a:ext>
              </a:extLst>
            </p:cNvPr>
            <p:cNvGrpSpPr/>
            <p:nvPr/>
          </p:nvGrpSpPr>
          <p:grpSpPr>
            <a:xfrm>
              <a:off x="6270525" y="1220188"/>
              <a:ext cx="2179549" cy="2522077"/>
              <a:chOff x="4386721" y="1217320"/>
              <a:chExt cx="2179549" cy="2522077"/>
            </a:xfrm>
          </p:grpSpPr>
          <p:sp>
            <p:nvSpPr>
              <p:cNvPr id="78" name="Google Shape;245;p17">
                <a:extLst>
                  <a:ext uri="{FF2B5EF4-FFF2-40B4-BE49-F238E27FC236}">
                    <a16:creationId xmlns:a16="http://schemas.microsoft.com/office/drawing/2014/main" id="{389A7BF6-1F9C-924D-87C7-00D42C778BD6}"/>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429A7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79" name="Google Shape;246;p17">
                <a:extLst>
                  <a:ext uri="{FF2B5EF4-FFF2-40B4-BE49-F238E27FC236}">
                    <a16:creationId xmlns:a16="http://schemas.microsoft.com/office/drawing/2014/main" id="{952F7D07-8F5E-144A-B4AC-4E8EEA08984A}"/>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7;p17">
                <a:extLst>
                  <a:ext uri="{FF2B5EF4-FFF2-40B4-BE49-F238E27FC236}">
                    <a16:creationId xmlns:a16="http://schemas.microsoft.com/office/drawing/2014/main" id="{110AE4EC-87C2-E940-9F76-7FA16A291A3D}"/>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8;p17">
                <a:extLst>
                  <a:ext uri="{FF2B5EF4-FFF2-40B4-BE49-F238E27FC236}">
                    <a16:creationId xmlns:a16="http://schemas.microsoft.com/office/drawing/2014/main" id="{AB905530-C2F5-FA45-B118-5E16247B4EC2}"/>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9;p17">
                <a:extLst>
                  <a:ext uri="{FF2B5EF4-FFF2-40B4-BE49-F238E27FC236}">
                    <a16:creationId xmlns:a16="http://schemas.microsoft.com/office/drawing/2014/main" id="{A390CDBF-EDE1-4F4A-898A-11B393CD3C70}"/>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50;p17">
                <a:extLst>
                  <a:ext uri="{FF2B5EF4-FFF2-40B4-BE49-F238E27FC236}">
                    <a16:creationId xmlns:a16="http://schemas.microsoft.com/office/drawing/2014/main" id="{8DA76551-515D-1944-AE4A-DDB98394497F}"/>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51;p17">
                <a:extLst>
                  <a:ext uri="{FF2B5EF4-FFF2-40B4-BE49-F238E27FC236}">
                    <a16:creationId xmlns:a16="http://schemas.microsoft.com/office/drawing/2014/main" id="{4BAFAFC2-C039-6640-8A0A-9F0549DDB230}"/>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52;p17">
                <a:extLst>
                  <a:ext uri="{FF2B5EF4-FFF2-40B4-BE49-F238E27FC236}">
                    <a16:creationId xmlns:a16="http://schemas.microsoft.com/office/drawing/2014/main" id="{B54557AC-423E-7142-9E59-0DADE36CB5BA}"/>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53;p17">
                <a:extLst>
                  <a:ext uri="{FF2B5EF4-FFF2-40B4-BE49-F238E27FC236}">
                    <a16:creationId xmlns:a16="http://schemas.microsoft.com/office/drawing/2014/main" id="{6E197CFD-D59D-2142-8C81-E031BDE65038}"/>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54;p17">
                <a:extLst>
                  <a:ext uri="{FF2B5EF4-FFF2-40B4-BE49-F238E27FC236}">
                    <a16:creationId xmlns:a16="http://schemas.microsoft.com/office/drawing/2014/main" id="{F1FFA431-03CA-6F41-A62D-090A028026DF}"/>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55;p17">
                <a:extLst>
                  <a:ext uri="{FF2B5EF4-FFF2-40B4-BE49-F238E27FC236}">
                    <a16:creationId xmlns:a16="http://schemas.microsoft.com/office/drawing/2014/main" id="{24F43165-666B-AE42-9C8D-EE749D6A87EF}"/>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6;p17">
                <a:extLst>
                  <a:ext uri="{FF2B5EF4-FFF2-40B4-BE49-F238E27FC236}">
                    <a16:creationId xmlns:a16="http://schemas.microsoft.com/office/drawing/2014/main" id="{D5BD4200-4D8E-FE49-A99E-151E7FD562B9}"/>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7;p17">
                <a:extLst>
                  <a:ext uri="{FF2B5EF4-FFF2-40B4-BE49-F238E27FC236}">
                    <a16:creationId xmlns:a16="http://schemas.microsoft.com/office/drawing/2014/main" id="{5FA3863A-07E8-1344-BA31-E6EA39A3F486}"/>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8;p17">
                <a:extLst>
                  <a:ext uri="{FF2B5EF4-FFF2-40B4-BE49-F238E27FC236}">
                    <a16:creationId xmlns:a16="http://schemas.microsoft.com/office/drawing/2014/main" id="{1F830E07-A776-D040-AD94-A846D2539EC2}"/>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9;p17">
                <a:extLst>
                  <a:ext uri="{FF2B5EF4-FFF2-40B4-BE49-F238E27FC236}">
                    <a16:creationId xmlns:a16="http://schemas.microsoft.com/office/drawing/2014/main" id="{C2A89FB3-5A07-8844-9500-C2872A257A23}"/>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0;p17">
                <a:extLst>
                  <a:ext uri="{FF2B5EF4-FFF2-40B4-BE49-F238E27FC236}">
                    <a16:creationId xmlns:a16="http://schemas.microsoft.com/office/drawing/2014/main" id="{077AF3CB-DECE-5042-AA78-C48F4AA83648}"/>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1;p17">
                <a:extLst>
                  <a:ext uri="{FF2B5EF4-FFF2-40B4-BE49-F238E27FC236}">
                    <a16:creationId xmlns:a16="http://schemas.microsoft.com/office/drawing/2014/main" id="{9E0631CF-2BB7-7445-94D8-A85691E5DF8F}"/>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262;p17">
              <a:extLst>
                <a:ext uri="{FF2B5EF4-FFF2-40B4-BE49-F238E27FC236}">
                  <a16:creationId xmlns:a16="http://schemas.microsoft.com/office/drawing/2014/main" id="{7F025F3F-D6F9-994B-96E1-4134FF799A40}"/>
                </a:ext>
              </a:extLst>
            </p:cNvPr>
            <p:cNvSpPr txBox="1"/>
            <p:nvPr/>
          </p:nvSpPr>
          <p:spPr>
            <a:xfrm>
              <a:off x="6317003" y="1835009"/>
              <a:ext cx="2001765" cy="1181288"/>
            </a:xfrm>
            <a:prstGeom prst="rect">
              <a:avLst/>
            </a:prstGeom>
            <a:noFill/>
            <a:ln>
              <a:noFill/>
            </a:ln>
          </p:spPr>
          <p:txBody>
            <a:bodyPr spcFirstLastPara="1" wrap="square" lIns="91425" tIns="91425" rIns="91425" bIns="91425" anchor="ctr" anchorCtr="0">
              <a:noAutofit/>
            </a:bodyPr>
            <a:lstStyle/>
            <a:p>
              <a:pPr algn="just"/>
              <a:r>
                <a:rPr lang="ar-SA" sz="2000" dirty="0">
                  <a:solidFill>
                    <a:schemeClr val="bg1"/>
                  </a:solidFill>
                  <a:latin typeface="Calibri" panose="020F0502020204030204" pitchFamily="34" charset="0"/>
                  <a:cs typeface="Calibri" panose="020F0502020204030204" pitchFamily="34" charset="0"/>
                </a:rPr>
                <a:t>تطورت أساليب المراجعة التي يعتمد عليها المراجع، فالأساليب الفنية وإجراءات المراجعة التي كان يعتمد عليها المراجع لتجميع الأدلة و القرائن في ظل النظم التقليدية أصبحت غير مناسبة في ظل استخدام الحاسب الالي في تشغيل البيانات.</a:t>
              </a:r>
            </a:p>
          </p:txBody>
        </p:sp>
        <p:sp>
          <p:nvSpPr>
            <p:cNvPr id="71" name="Google Shape;263;p17">
              <a:extLst>
                <a:ext uri="{FF2B5EF4-FFF2-40B4-BE49-F238E27FC236}">
                  <a16:creationId xmlns:a16="http://schemas.microsoft.com/office/drawing/2014/main" id="{C943FBE3-8E2B-DA40-A153-92F61C8EC6EA}"/>
                </a:ext>
              </a:extLst>
            </p:cNvPr>
            <p:cNvSpPr txBox="1"/>
            <p:nvPr/>
          </p:nvSpPr>
          <p:spPr>
            <a:xfrm>
              <a:off x="6604325" y="1407275"/>
              <a:ext cx="912900" cy="377700"/>
            </a:xfrm>
            <a:prstGeom prst="rect">
              <a:avLst/>
            </a:prstGeom>
            <a:noFill/>
            <a:ln>
              <a:noFill/>
            </a:ln>
          </p:spPr>
          <p:txBody>
            <a:bodyPr spcFirstLastPara="1" wrap="square" lIns="91425" tIns="91425" rIns="91425" bIns="91425" anchor="ctr" anchorCtr="0">
              <a:noAutofit/>
            </a:bodyPr>
            <a:lstStyle/>
            <a:p>
              <a:pPr lvl="0" algn="ctr" rtl="0"/>
              <a:r>
                <a:rPr lang="ar-SA" sz="2000" b="1" dirty="0">
                  <a:latin typeface="Calibri" panose="020F0502020204030204" pitchFamily="34" charset="0"/>
                  <a:cs typeface="Calibri" panose="020F0502020204030204" pitchFamily="34" charset="0"/>
                </a:rPr>
                <a:t>أساليب المراجعة</a:t>
              </a:r>
              <a:endParaRPr sz="2000" b="1" dirty="0"/>
            </a:p>
          </p:txBody>
        </p:sp>
      </p:grpSp>
      <p:sp>
        <p:nvSpPr>
          <p:cNvPr id="97" name="عنصر نائب للمحتوى 2">
            <a:extLst>
              <a:ext uri="{FF2B5EF4-FFF2-40B4-BE49-F238E27FC236}">
                <a16:creationId xmlns:a16="http://schemas.microsoft.com/office/drawing/2014/main" id="{E32C1012-ADB4-0D41-AAA8-BBF38D5B6F09}"/>
              </a:ext>
            </a:extLst>
          </p:cNvPr>
          <p:cNvSpPr txBox="1">
            <a:spLocks/>
          </p:cNvSpPr>
          <p:nvPr/>
        </p:nvSpPr>
        <p:spPr>
          <a:xfrm>
            <a:off x="1010109" y="1635498"/>
            <a:ext cx="10515600" cy="1057275"/>
          </a:xfrm>
          <a:prstGeom prst="rect">
            <a:avLst/>
          </a:prstGeom>
        </p:spPr>
        <p:txBody>
          <a:bodyPr vert="horz" lIns="91440" tIns="45720" rIns="91440" bIns="45720" rtlCol="1">
            <a:normAutofit lnSpcReduction="1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ar-SA" sz="2200" dirty="0">
              <a:latin typeface="Calibri" panose="020F0502020204030204" pitchFamily="34" charset="0"/>
              <a:cs typeface="Calibri" panose="020F0502020204030204" pitchFamily="34" charset="0"/>
            </a:endParaRPr>
          </a:p>
          <a:p>
            <a:pPr marL="0" indent="0">
              <a:buNone/>
            </a:pPr>
            <a:r>
              <a:rPr lang="ar-SA" sz="2200" dirty="0">
                <a:latin typeface="Calibri" panose="020F0502020204030204" pitchFamily="34" charset="0"/>
                <a:cs typeface="Calibri" panose="020F0502020204030204" pitchFamily="34" charset="0"/>
              </a:rPr>
              <a:t>آثار استخدام الحاسب الالي على أساليب الرقابة الداخلية والمراجعة:</a:t>
            </a:r>
            <a:br>
              <a:rPr lang="ar-SA" sz="2200" dirty="0">
                <a:latin typeface="Calibri" panose="020F0502020204030204" pitchFamily="34" charset="0"/>
                <a:cs typeface="Calibri" panose="020F0502020204030204" pitchFamily="34" charset="0"/>
              </a:rPr>
            </a:br>
            <a:endParaRPr lang="ar-SA" sz="2200" dirty="0">
              <a:latin typeface="Calibri" panose="020F0502020204030204" pitchFamily="34" charset="0"/>
              <a:cs typeface="Calibri" panose="020F0502020204030204" pitchFamily="34" charset="0"/>
            </a:endParaRPr>
          </a:p>
          <a:p>
            <a:endParaRPr lang="ar-SA" sz="2200" dirty="0">
              <a:latin typeface="Calibri" panose="020F0502020204030204" pitchFamily="34" charset="0"/>
              <a:cs typeface="Calibri" panose="020F0502020204030204" pitchFamily="34" charset="0"/>
            </a:endParaRPr>
          </a:p>
        </p:txBody>
      </p:sp>
      <p:pic>
        <p:nvPicPr>
          <p:cNvPr id="98" name="صورة 97">
            <a:extLst>
              <a:ext uri="{FF2B5EF4-FFF2-40B4-BE49-F238E27FC236}">
                <a16:creationId xmlns:a16="http://schemas.microsoft.com/office/drawing/2014/main" id="{DCAC9CFC-A729-A941-BBA3-D50147DA28AE}"/>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spTree>
    <p:extLst>
      <p:ext uri="{BB962C8B-B14F-4D97-AF65-F5344CB8AC3E}">
        <p14:creationId xmlns:p14="http://schemas.microsoft.com/office/powerpoint/2010/main" val="1031050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عنصر نائب للمحتوى 7">
            <a:extLst>
              <a:ext uri="{FF2B5EF4-FFF2-40B4-BE49-F238E27FC236}">
                <a16:creationId xmlns:a16="http://schemas.microsoft.com/office/drawing/2014/main" id="{E6830FE8-3379-B842-8B2B-2FAE0378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8425" y="457200"/>
            <a:ext cx="1428749" cy="1459148"/>
          </a:xfrm>
        </p:spPr>
      </p:pic>
      <p:sp>
        <p:nvSpPr>
          <p:cNvPr id="6" name="عنصر نائب للنص 5">
            <a:extLst>
              <a:ext uri="{FF2B5EF4-FFF2-40B4-BE49-F238E27FC236}">
                <a16:creationId xmlns:a16="http://schemas.microsoft.com/office/drawing/2014/main" id="{BD3D65A8-B7DB-C447-B2D9-123A94A5290D}"/>
              </a:ext>
            </a:extLst>
          </p:cNvPr>
          <p:cNvSpPr>
            <a:spLocks noGrp="1"/>
          </p:cNvSpPr>
          <p:nvPr>
            <p:ph type="body" sz="half" idx="2"/>
          </p:nvPr>
        </p:nvSpPr>
        <p:spPr>
          <a:xfrm>
            <a:off x="839788" y="2028824"/>
            <a:ext cx="10847386" cy="4386264"/>
          </a:xfrm>
        </p:spPr>
        <p:txBody>
          <a:bodyPr>
            <a:normAutofit/>
          </a:bodyPr>
          <a:lstStyle/>
          <a:p>
            <a:endParaRPr lang="ar-SA" sz="2800" dirty="0">
              <a:solidFill>
                <a:srgbClr val="C00000"/>
              </a:solidFill>
              <a:latin typeface="Calibri" panose="020F0502020204030204" pitchFamily="34" charset="0"/>
              <a:cs typeface="Calibri" panose="020F0502020204030204" pitchFamily="34" charset="0"/>
            </a:endParaRPr>
          </a:p>
          <a:p>
            <a:pPr marL="0" indent="0" algn="r" defTabSz="914400" rtl="1" eaLnBrk="1" latinLnBrk="0" hangingPunct="1">
              <a:lnSpc>
                <a:spcPct val="90000"/>
              </a:lnSpc>
              <a:spcBef>
                <a:spcPts val="1000"/>
              </a:spcBef>
              <a:buFont typeface="Arial" panose="020B0604020202020204" pitchFamily="34" charset="0"/>
              <a:buNone/>
            </a:pPr>
            <a:endParaRPr lang="ar-SA" sz="2800" dirty="0">
              <a:latin typeface="Calibri" panose="020F0502020204030204" pitchFamily="34" charset="0"/>
              <a:cs typeface="Calibri" panose="020F0502020204030204" pitchFamily="34" charset="0"/>
            </a:endParaRPr>
          </a:p>
        </p:txBody>
      </p:sp>
      <p:grpSp>
        <p:nvGrpSpPr>
          <p:cNvPr id="5" name="Google Shape;1326;p33">
            <a:extLst>
              <a:ext uri="{FF2B5EF4-FFF2-40B4-BE49-F238E27FC236}">
                <a16:creationId xmlns:a16="http://schemas.microsoft.com/office/drawing/2014/main" id="{DA28865C-1C89-FF4B-8EAE-E8EAE49294B3}"/>
              </a:ext>
            </a:extLst>
          </p:cNvPr>
          <p:cNvGrpSpPr/>
          <p:nvPr/>
        </p:nvGrpSpPr>
        <p:grpSpPr>
          <a:xfrm>
            <a:off x="935201" y="2217507"/>
            <a:ext cx="10321604" cy="2014848"/>
            <a:chOff x="5429540" y="3183751"/>
            <a:chExt cx="1552557" cy="303070"/>
          </a:xfrm>
        </p:grpSpPr>
        <p:sp>
          <p:nvSpPr>
            <p:cNvPr id="7" name="Google Shape;1327;p33">
              <a:extLst>
                <a:ext uri="{FF2B5EF4-FFF2-40B4-BE49-F238E27FC236}">
                  <a16:creationId xmlns:a16="http://schemas.microsoft.com/office/drawing/2014/main" id="{E0A80B63-312F-5843-A363-081ABF333A52}"/>
                </a:ext>
              </a:extLst>
            </p:cNvPr>
            <p:cNvSpPr/>
            <p:nvPr/>
          </p:nvSpPr>
          <p:spPr>
            <a:xfrm>
              <a:off x="6866007" y="3457539"/>
              <a:ext cx="116090" cy="12876"/>
            </a:xfrm>
            <a:custGeom>
              <a:avLst/>
              <a:gdLst/>
              <a:ahLst/>
              <a:cxnLst/>
              <a:rect l="l" t="t" r="r" b="b"/>
              <a:pathLst>
                <a:path w="1677" h="186" extrusionOk="0">
                  <a:moveTo>
                    <a:pt x="1" y="0"/>
                  </a:moveTo>
                  <a:cubicBezTo>
                    <a:pt x="13" y="25"/>
                    <a:pt x="13" y="62"/>
                    <a:pt x="13" y="87"/>
                  </a:cubicBezTo>
                  <a:cubicBezTo>
                    <a:pt x="13" y="124"/>
                    <a:pt x="13" y="148"/>
                    <a:pt x="1" y="185"/>
                  </a:cubicBezTo>
                  <a:lnTo>
                    <a:pt x="1677" y="185"/>
                  </a:lnTo>
                  <a:lnTo>
                    <a:pt x="1677" y="0"/>
                  </a:lnTo>
                  <a:close/>
                </a:path>
              </a:pathLst>
            </a:custGeom>
            <a:solidFill>
              <a:srgbClr val="475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8;p33">
              <a:extLst>
                <a:ext uri="{FF2B5EF4-FFF2-40B4-BE49-F238E27FC236}">
                  <a16:creationId xmlns:a16="http://schemas.microsoft.com/office/drawing/2014/main" id="{D1EA488B-93EB-4B4D-B7AD-53553428CDF4}"/>
                </a:ext>
              </a:extLst>
            </p:cNvPr>
            <p:cNvSpPr/>
            <p:nvPr/>
          </p:nvSpPr>
          <p:spPr>
            <a:xfrm>
              <a:off x="5943156" y="3457539"/>
              <a:ext cx="263609" cy="11976"/>
            </a:xfrm>
            <a:custGeom>
              <a:avLst/>
              <a:gdLst/>
              <a:ahLst/>
              <a:cxnLst/>
              <a:rect l="l" t="t" r="r" b="b"/>
              <a:pathLst>
                <a:path w="3808" h="173" extrusionOk="0">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475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9;p33">
              <a:extLst>
                <a:ext uri="{FF2B5EF4-FFF2-40B4-BE49-F238E27FC236}">
                  <a16:creationId xmlns:a16="http://schemas.microsoft.com/office/drawing/2014/main" id="{A919EA27-0CC8-7244-B692-EDB2356DCD68}"/>
                </a:ext>
              </a:extLst>
            </p:cNvPr>
            <p:cNvSpPr/>
            <p:nvPr/>
          </p:nvSpPr>
          <p:spPr>
            <a:xfrm>
              <a:off x="6558090" y="3457539"/>
              <a:ext cx="261947" cy="11976"/>
            </a:xfrm>
            <a:custGeom>
              <a:avLst/>
              <a:gdLst/>
              <a:ahLst/>
              <a:cxnLst/>
              <a:rect l="l" t="t" r="r" b="b"/>
              <a:pathLst>
                <a:path w="3784" h="173" extrusionOk="0">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475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0;p33">
              <a:extLst>
                <a:ext uri="{FF2B5EF4-FFF2-40B4-BE49-F238E27FC236}">
                  <a16:creationId xmlns:a16="http://schemas.microsoft.com/office/drawing/2014/main" id="{D9856A7F-0CCB-F248-B542-B9FD005D6963}"/>
                </a:ext>
              </a:extLst>
            </p:cNvPr>
            <p:cNvSpPr/>
            <p:nvPr/>
          </p:nvSpPr>
          <p:spPr>
            <a:xfrm flipV="1">
              <a:off x="5429540" y="3461655"/>
              <a:ext cx="468479" cy="7860"/>
            </a:xfrm>
            <a:custGeom>
              <a:avLst/>
              <a:gdLst/>
              <a:ahLst/>
              <a:cxnLst/>
              <a:rect l="l" t="t" r="r" b="b"/>
              <a:pathLst>
                <a:path w="1726" h="173" extrusionOk="0">
                  <a:moveTo>
                    <a:pt x="0" y="0"/>
                  </a:moveTo>
                  <a:lnTo>
                    <a:pt x="0" y="173"/>
                  </a:lnTo>
                  <a:lnTo>
                    <a:pt x="1725" y="173"/>
                  </a:lnTo>
                  <a:cubicBezTo>
                    <a:pt x="1713" y="148"/>
                    <a:pt x="1713" y="111"/>
                    <a:pt x="1713" y="74"/>
                  </a:cubicBezTo>
                  <a:cubicBezTo>
                    <a:pt x="1713" y="50"/>
                    <a:pt x="1713" y="25"/>
                    <a:pt x="1725" y="0"/>
                  </a:cubicBezTo>
                  <a:close/>
                </a:path>
              </a:pathLst>
            </a:custGeom>
            <a:solidFill>
              <a:srgbClr val="475C69"/>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2" name="Google Shape;1331;p33">
              <a:extLst>
                <a:ext uri="{FF2B5EF4-FFF2-40B4-BE49-F238E27FC236}">
                  <a16:creationId xmlns:a16="http://schemas.microsoft.com/office/drawing/2014/main" id="{4DDC295E-6D40-CA46-9AF9-69D7EA940A73}"/>
                </a:ext>
              </a:extLst>
            </p:cNvPr>
            <p:cNvSpPr/>
            <p:nvPr/>
          </p:nvSpPr>
          <p:spPr>
            <a:xfrm>
              <a:off x="6251904" y="3457539"/>
              <a:ext cx="261047" cy="11976"/>
            </a:xfrm>
            <a:custGeom>
              <a:avLst/>
              <a:gdLst/>
              <a:ahLst/>
              <a:cxnLst/>
              <a:rect l="l" t="t" r="r" b="b"/>
              <a:pathLst>
                <a:path w="3771" h="173" extrusionOk="0">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475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2;p33">
              <a:extLst>
                <a:ext uri="{FF2B5EF4-FFF2-40B4-BE49-F238E27FC236}">
                  <a16:creationId xmlns:a16="http://schemas.microsoft.com/office/drawing/2014/main" id="{13905BEA-BB7A-0D45-A93E-E88CC2E720A4}"/>
                </a:ext>
              </a:extLst>
            </p:cNvPr>
            <p:cNvSpPr/>
            <p:nvPr/>
          </p:nvSpPr>
          <p:spPr>
            <a:xfrm>
              <a:off x="5827133" y="3187143"/>
              <a:ext cx="194522" cy="252533"/>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dirty="0"/>
            </a:p>
          </p:txBody>
        </p:sp>
        <p:sp>
          <p:nvSpPr>
            <p:cNvPr id="14" name="Google Shape;1333;p33">
              <a:extLst>
                <a:ext uri="{FF2B5EF4-FFF2-40B4-BE49-F238E27FC236}">
                  <a16:creationId xmlns:a16="http://schemas.microsoft.com/office/drawing/2014/main" id="{E360DE60-69F2-BD45-A4D0-E6492547EF72}"/>
                </a:ext>
              </a:extLst>
            </p:cNvPr>
            <p:cNvSpPr/>
            <p:nvPr/>
          </p:nvSpPr>
          <p:spPr>
            <a:xfrm>
              <a:off x="6132489" y="3183751"/>
              <a:ext cx="197084" cy="255925"/>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116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4;p33">
              <a:extLst>
                <a:ext uri="{FF2B5EF4-FFF2-40B4-BE49-F238E27FC236}">
                  <a16:creationId xmlns:a16="http://schemas.microsoft.com/office/drawing/2014/main" id="{9C2B9A52-392D-2045-80BA-27596187F924}"/>
                </a:ext>
              </a:extLst>
            </p:cNvPr>
            <p:cNvSpPr/>
            <p:nvPr/>
          </p:nvSpPr>
          <p:spPr>
            <a:xfrm>
              <a:off x="6441237" y="3187143"/>
              <a:ext cx="195145" cy="252533"/>
            </a:xfrm>
            <a:custGeom>
              <a:avLst/>
              <a:gdLst/>
              <a:ahLst/>
              <a:cxnLst/>
              <a:rect l="l" t="t" r="r" b="b"/>
              <a:pathLst>
                <a:path w="2819" h="3648" extrusionOk="0">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5;p33">
              <a:extLst>
                <a:ext uri="{FF2B5EF4-FFF2-40B4-BE49-F238E27FC236}">
                  <a16:creationId xmlns:a16="http://schemas.microsoft.com/office/drawing/2014/main" id="{A41D1767-D5D8-FB45-88F3-A123175BA450}"/>
                </a:ext>
              </a:extLst>
            </p:cNvPr>
            <p:cNvSpPr/>
            <p:nvPr/>
          </p:nvSpPr>
          <p:spPr>
            <a:xfrm>
              <a:off x="6749154" y="3187143"/>
              <a:ext cx="194591" cy="252533"/>
            </a:xfrm>
            <a:custGeom>
              <a:avLst/>
              <a:gdLst/>
              <a:ahLst/>
              <a:cxnLst/>
              <a:rect l="l" t="t" r="r" b="b"/>
              <a:pathLst>
                <a:path w="2811" h="3648" extrusionOk="0">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D4533F"/>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7" name="Google Shape;1336;p33">
              <a:extLst>
                <a:ext uri="{FF2B5EF4-FFF2-40B4-BE49-F238E27FC236}">
                  <a16:creationId xmlns:a16="http://schemas.microsoft.com/office/drawing/2014/main" id="{79BC3210-907F-224C-ACB1-322AEDB12687}"/>
                </a:ext>
              </a:extLst>
            </p:cNvPr>
            <p:cNvSpPr/>
            <p:nvPr/>
          </p:nvSpPr>
          <p:spPr>
            <a:xfrm>
              <a:off x="5904735" y="3450824"/>
              <a:ext cx="27967" cy="23813"/>
            </a:xfrm>
            <a:custGeom>
              <a:avLst/>
              <a:gdLst/>
              <a:ahLst/>
              <a:cxnLst/>
              <a:rect l="l" t="t" r="r" b="b"/>
              <a:pathLst>
                <a:path w="404" h="344" extrusionOk="0">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37;p33">
              <a:extLst>
                <a:ext uri="{FF2B5EF4-FFF2-40B4-BE49-F238E27FC236}">
                  <a16:creationId xmlns:a16="http://schemas.microsoft.com/office/drawing/2014/main" id="{59F69E5E-1092-6F44-AF72-526630A6C459}"/>
                </a:ext>
              </a:extLst>
            </p:cNvPr>
            <p:cNvSpPr/>
            <p:nvPr/>
          </p:nvSpPr>
          <p:spPr>
            <a:xfrm>
              <a:off x="5897051" y="3439610"/>
              <a:ext cx="47834" cy="47211"/>
            </a:xfrm>
            <a:custGeom>
              <a:avLst/>
              <a:gdLst/>
              <a:ahLst/>
              <a:cxnLst/>
              <a:rect l="l" t="t" r="r" b="b"/>
              <a:pathLst>
                <a:path w="691" h="682" extrusionOk="0">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19" name="Google Shape;1338;p33">
              <a:extLst>
                <a:ext uri="{FF2B5EF4-FFF2-40B4-BE49-F238E27FC236}">
                  <a16:creationId xmlns:a16="http://schemas.microsoft.com/office/drawing/2014/main" id="{9BB1AC44-862C-BE43-A300-6E9171CB0CF6}"/>
                </a:ext>
              </a:extLst>
            </p:cNvPr>
            <p:cNvSpPr/>
            <p:nvPr/>
          </p:nvSpPr>
          <p:spPr>
            <a:xfrm>
              <a:off x="6212929" y="3450686"/>
              <a:ext cx="28521" cy="24021"/>
            </a:xfrm>
            <a:custGeom>
              <a:avLst/>
              <a:gdLst/>
              <a:ahLst/>
              <a:cxnLst/>
              <a:rect l="l" t="t" r="r" b="b"/>
              <a:pathLst>
                <a:path w="412" h="347" extrusionOk="0">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39;p33">
              <a:extLst>
                <a:ext uri="{FF2B5EF4-FFF2-40B4-BE49-F238E27FC236}">
                  <a16:creationId xmlns:a16="http://schemas.microsoft.com/office/drawing/2014/main" id="{08473F5F-69F2-BA4D-9E8C-D3E41C03D43D}"/>
                </a:ext>
              </a:extLst>
            </p:cNvPr>
            <p:cNvSpPr/>
            <p:nvPr/>
          </p:nvSpPr>
          <p:spPr>
            <a:xfrm>
              <a:off x="6204968" y="3439610"/>
              <a:ext cx="47834" cy="47211"/>
            </a:xfrm>
            <a:custGeom>
              <a:avLst/>
              <a:gdLst/>
              <a:ahLst/>
              <a:cxnLst/>
              <a:rect l="l" t="t" r="r" b="b"/>
              <a:pathLst>
                <a:path w="691" h="682" extrusionOk="0">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116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0;p33">
              <a:extLst>
                <a:ext uri="{FF2B5EF4-FFF2-40B4-BE49-F238E27FC236}">
                  <a16:creationId xmlns:a16="http://schemas.microsoft.com/office/drawing/2014/main" id="{EC60C4DE-B369-5945-AC6C-FD5C9E048576}"/>
                </a:ext>
              </a:extLst>
            </p:cNvPr>
            <p:cNvSpPr/>
            <p:nvPr/>
          </p:nvSpPr>
          <p:spPr>
            <a:xfrm>
              <a:off x="6519739" y="3450824"/>
              <a:ext cx="27967" cy="23813"/>
            </a:xfrm>
            <a:custGeom>
              <a:avLst/>
              <a:gdLst/>
              <a:ahLst/>
              <a:cxnLst/>
              <a:rect l="l" t="t" r="r" b="b"/>
              <a:pathLst>
                <a:path w="404" h="344" extrusionOk="0">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1;p33">
              <a:extLst>
                <a:ext uri="{FF2B5EF4-FFF2-40B4-BE49-F238E27FC236}">
                  <a16:creationId xmlns:a16="http://schemas.microsoft.com/office/drawing/2014/main" id="{4E86FD19-5CD9-EE43-B53C-BCF953645570}"/>
                </a:ext>
              </a:extLst>
            </p:cNvPr>
            <p:cNvSpPr/>
            <p:nvPr/>
          </p:nvSpPr>
          <p:spPr>
            <a:xfrm>
              <a:off x="6512055" y="3439610"/>
              <a:ext cx="47834" cy="47211"/>
            </a:xfrm>
            <a:custGeom>
              <a:avLst/>
              <a:gdLst/>
              <a:ahLst/>
              <a:cxnLst/>
              <a:rect l="l" t="t" r="r" b="b"/>
              <a:pathLst>
                <a:path w="691" h="682" extrusionOk="0">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2;p33">
              <a:extLst>
                <a:ext uri="{FF2B5EF4-FFF2-40B4-BE49-F238E27FC236}">
                  <a16:creationId xmlns:a16="http://schemas.microsoft.com/office/drawing/2014/main" id="{1D9DA1F8-8D20-5C47-AC76-E6545C663A8E}"/>
                </a:ext>
              </a:extLst>
            </p:cNvPr>
            <p:cNvSpPr/>
            <p:nvPr/>
          </p:nvSpPr>
          <p:spPr>
            <a:xfrm>
              <a:off x="6827656" y="3450824"/>
              <a:ext cx="27967" cy="23813"/>
            </a:xfrm>
            <a:custGeom>
              <a:avLst/>
              <a:gdLst/>
              <a:ahLst/>
              <a:cxnLst/>
              <a:rect l="l" t="t" r="r" b="b"/>
              <a:pathLst>
                <a:path w="404" h="344" extrusionOk="0">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3;p33">
              <a:extLst>
                <a:ext uri="{FF2B5EF4-FFF2-40B4-BE49-F238E27FC236}">
                  <a16:creationId xmlns:a16="http://schemas.microsoft.com/office/drawing/2014/main" id="{89FD6817-45E4-8640-B96C-80EE5492A311}"/>
                </a:ext>
              </a:extLst>
            </p:cNvPr>
            <p:cNvSpPr/>
            <p:nvPr/>
          </p:nvSpPr>
          <p:spPr>
            <a:xfrm>
              <a:off x="6819141" y="3439610"/>
              <a:ext cx="47834" cy="47211"/>
            </a:xfrm>
            <a:custGeom>
              <a:avLst/>
              <a:gdLst/>
              <a:ahLst/>
              <a:cxnLst/>
              <a:rect l="l" t="t" r="r" b="b"/>
              <a:pathLst>
                <a:path w="691" h="682" extrusionOk="0">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D4533F"/>
            </a:solidFill>
            <a:ln>
              <a:solidFill>
                <a:srgbClr val="D4533F"/>
              </a:solid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grpSp>
      <p:sp>
        <p:nvSpPr>
          <p:cNvPr id="25" name="مستطيل ذو زوايا قطرية مستديرة 24">
            <a:extLst>
              <a:ext uri="{FF2B5EF4-FFF2-40B4-BE49-F238E27FC236}">
                <a16:creationId xmlns:a16="http://schemas.microsoft.com/office/drawing/2014/main" id="{2EDAEE8F-34B8-A244-BC66-480C368E4586}"/>
              </a:ext>
            </a:extLst>
          </p:cNvPr>
          <p:cNvSpPr/>
          <p:nvPr/>
        </p:nvSpPr>
        <p:spPr>
          <a:xfrm>
            <a:off x="3350718" y="4508247"/>
            <a:ext cx="1524206" cy="944565"/>
          </a:xfrm>
          <a:prstGeom prst="round2Diag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r>
              <a:rPr lang="ar-SA" sz="2800" b="1" dirty="0">
                <a:solidFill>
                  <a:schemeClr val="tx1"/>
                </a:solidFill>
                <a:latin typeface="Calibri" panose="020F0502020204030204" pitchFamily="34" charset="0"/>
                <a:cs typeface="Calibri" panose="020F0502020204030204" pitchFamily="34" charset="0"/>
              </a:rPr>
              <a:t>المراجعة الداخلية</a:t>
            </a:r>
          </a:p>
        </p:txBody>
      </p:sp>
      <p:sp>
        <p:nvSpPr>
          <p:cNvPr id="26" name="مستطيل ذو زوايا قطرية مستديرة 25">
            <a:extLst>
              <a:ext uri="{FF2B5EF4-FFF2-40B4-BE49-F238E27FC236}">
                <a16:creationId xmlns:a16="http://schemas.microsoft.com/office/drawing/2014/main" id="{8030DB0E-2601-3843-9E22-4E6DEF615ACD}"/>
              </a:ext>
            </a:extLst>
          </p:cNvPr>
          <p:cNvSpPr/>
          <p:nvPr/>
        </p:nvSpPr>
        <p:spPr>
          <a:xfrm>
            <a:off x="9732597" y="4461783"/>
            <a:ext cx="1524206" cy="944565"/>
          </a:xfrm>
          <a:prstGeom prst="round2DiagRect">
            <a:avLst/>
          </a:prstGeom>
          <a:solidFill>
            <a:schemeClr val="bg1"/>
          </a:solidFill>
          <a:ln w="57150">
            <a:solidFill>
              <a:srgbClr val="D4533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r>
              <a:rPr lang="ar-SA" sz="2800" b="1" dirty="0">
                <a:solidFill>
                  <a:schemeClr val="tx1"/>
                </a:solidFill>
                <a:latin typeface="Calibri" panose="020F0502020204030204" pitchFamily="34" charset="0"/>
                <a:cs typeface="Calibri" panose="020F0502020204030204" pitchFamily="34" charset="0"/>
              </a:rPr>
              <a:t>الرقابة الذاتية</a:t>
            </a:r>
          </a:p>
        </p:txBody>
      </p:sp>
      <p:sp>
        <p:nvSpPr>
          <p:cNvPr id="27" name="مستطيل ذو زوايا قطرية مستديرة 26">
            <a:extLst>
              <a:ext uri="{FF2B5EF4-FFF2-40B4-BE49-F238E27FC236}">
                <a16:creationId xmlns:a16="http://schemas.microsoft.com/office/drawing/2014/main" id="{D0BBE6A7-D909-1B46-A371-56A04068191D}"/>
              </a:ext>
            </a:extLst>
          </p:cNvPr>
          <p:cNvSpPr/>
          <p:nvPr/>
        </p:nvSpPr>
        <p:spPr>
          <a:xfrm>
            <a:off x="7580027" y="4461783"/>
            <a:ext cx="1524206" cy="944565"/>
          </a:xfrm>
          <a:prstGeom prst="round2Diag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0" eaLnBrk="1" latinLnBrk="0" hangingPunct="1"/>
            <a:r>
              <a:rPr lang="ar-SA" sz="2500" b="1" dirty="0">
                <a:solidFill>
                  <a:schemeClr val="tx1"/>
                </a:solidFill>
                <a:latin typeface="Calibri" panose="020F0502020204030204" pitchFamily="34" charset="0"/>
                <a:cs typeface="Calibri" panose="020F0502020204030204" pitchFamily="34" charset="0"/>
              </a:rPr>
              <a:t>نمو المشروعات</a:t>
            </a:r>
          </a:p>
        </p:txBody>
      </p:sp>
      <p:sp>
        <p:nvSpPr>
          <p:cNvPr id="28" name="مستطيل ذو زوايا قطرية مستديرة 27">
            <a:extLst>
              <a:ext uri="{FF2B5EF4-FFF2-40B4-BE49-F238E27FC236}">
                <a16:creationId xmlns:a16="http://schemas.microsoft.com/office/drawing/2014/main" id="{7CF7A408-5058-BA49-A911-E444C78580A5}"/>
              </a:ext>
            </a:extLst>
          </p:cNvPr>
          <p:cNvSpPr/>
          <p:nvPr/>
        </p:nvSpPr>
        <p:spPr>
          <a:xfrm>
            <a:off x="5501378" y="4461782"/>
            <a:ext cx="1524206" cy="944565"/>
          </a:xfrm>
          <a:prstGeom prst="round2DiagRect">
            <a:avLst/>
          </a:prstGeom>
          <a:solidFill>
            <a:schemeClr val="bg1"/>
          </a:solidFill>
          <a:ln w="57150">
            <a:solidFill>
              <a:srgbClr val="116F9B"/>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0" eaLnBrk="1" latinLnBrk="0" hangingPunct="1"/>
            <a:r>
              <a:rPr lang="ar-SA" sz="2800" b="1" dirty="0">
                <a:solidFill>
                  <a:schemeClr val="tx1"/>
                </a:solidFill>
                <a:latin typeface="Calibri" panose="020F0502020204030204" pitchFamily="34" charset="0"/>
                <a:cs typeface="Calibri" panose="020F0502020204030204" pitchFamily="34" charset="0"/>
              </a:rPr>
              <a:t>الدقة الحسابية</a:t>
            </a:r>
          </a:p>
        </p:txBody>
      </p:sp>
      <p:sp>
        <p:nvSpPr>
          <p:cNvPr id="29" name="مربع نص 28">
            <a:extLst>
              <a:ext uri="{FF2B5EF4-FFF2-40B4-BE49-F238E27FC236}">
                <a16:creationId xmlns:a16="http://schemas.microsoft.com/office/drawing/2014/main" id="{84C9CE7D-9D4F-3B42-A896-ABBCCAFC4BA1}"/>
              </a:ext>
            </a:extLst>
          </p:cNvPr>
          <p:cNvSpPr txBox="1"/>
          <p:nvPr/>
        </p:nvSpPr>
        <p:spPr>
          <a:xfrm>
            <a:off x="10002923" y="2565149"/>
            <a:ext cx="511004" cy="707886"/>
          </a:xfrm>
          <a:prstGeom prst="rect">
            <a:avLst/>
          </a:prstGeom>
          <a:noFill/>
        </p:spPr>
        <p:txBody>
          <a:bodyPr wrap="square" rtlCol="1">
            <a:spAutoFit/>
          </a:bodyPr>
          <a:lstStyle/>
          <a:p>
            <a:r>
              <a:rPr lang="ar-SA" sz="4000" b="1" dirty="0">
                <a:solidFill>
                  <a:srgbClr val="D4533F"/>
                </a:solidFill>
                <a:latin typeface="Muna Black" pitchFamily="2" charset="-78"/>
                <a:cs typeface="Muna Black" pitchFamily="2" charset="-78"/>
              </a:rPr>
              <a:t>١</a:t>
            </a:r>
          </a:p>
        </p:txBody>
      </p:sp>
      <p:sp>
        <p:nvSpPr>
          <p:cNvPr id="30" name="مربع نص 29">
            <a:extLst>
              <a:ext uri="{FF2B5EF4-FFF2-40B4-BE49-F238E27FC236}">
                <a16:creationId xmlns:a16="http://schemas.microsoft.com/office/drawing/2014/main" id="{713B5619-B2C7-D248-B21F-3C998BB17A38}"/>
              </a:ext>
            </a:extLst>
          </p:cNvPr>
          <p:cNvSpPr txBox="1"/>
          <p:nvPr/>
        </p:nvSpPr>
        <p:spPr>
          <a:xfrm>
            <a:off x="8085357" y="2565149"/>
            <a:ext cx="411100" cy="707886"/>
          </a:xfrm>
          <a:prstGeom prst="rect">
            <a:avLst/>
          </a:prstGeom>
          <a:noFill/>
        </p:spPr>
        <p:txBody>
          <a:bodyPr wrap="square" rtlCol="1">
            <a:spAutoFit/>
          </a:bodyPr>
          <a:lstStyle/>
          <a:p>
            <a:r>
              <a:rPr lang="ar-SA" sz="4000" b="1" dirty="0">
                <a:solidFill>
                  <a:schemeClr val="accent4"/>
                </a:solidFill>
                <a:latin typeface="Muna Black" pitchFamily="2" charset="-78"/>
                <a:cs typeface="Muna Black" pitchFamily="2" charset="-78"/>
              </a:rPr>
              <a:t>٢</a:t>
            </a:r>
          </a:p>
        </p:txBody>
      </p:sp>
      <p:sp>
        <p:nvSpPr>
          <p:cNvPr id="31" name="مربع نص 30">
            <a:extLst>
              <a:ext uri="{FF2B5EF4-FFF2-40B4-BE49-F238E27FC236}">
                <a16:creationId xmlns:a16="http://schemas.microsoft.com/office/drawing/2014/main" id="{47359C9F-7A89-D043-9491-F7903B77DDE7}"/>
              </a:ext>
            </a:extLst>
          </p:cNvPr>
          <p:cNvSpPr txBox="1"/>
          <p:nvPr/>
        </p:nvSpPr>
        <p:spPr>
          <a:xfrm>
            <a:off x="6060825" y="2546435"/>
            <a:ext cx="411100" cy="707886"/>
          </a:xfrm>
          <a:prstGeom prst="rect">
            <a:avLst/>
          </a:prstGeom>
          <a:noFill/>
        </p:spPr>
        <p:txBody>
          <a:bodyPr wrap="square" rtlCol="1">
            <a:spAutoFit/>
          </a:bodyPr>
          <a:lstStyle/>
          <a:p>
            <a:r>
              <a:rPr lang="ar-SA" sz="4000" b="1" dirty="0">
                <a:solidFill>
                  <a:srgbClr val="116F9B"/>
                </a:solidFill>
                <a:latin typeface="Muna Black" pitchFamily="2" charset="-78"/>
                <a:cs typeface="Muna Black" pitchFamily="2" charset="-78"/>
              </a:rPr>
              <a:t>٣</a:t>
            </a:r>
          </a:p>
        </p:txBody>
      </p:sp>
      <p:sp>
        <p:nvSpPr>
          <p:cNvPr id="32" name="مربع نص 31">
            <a:extLst>
              <a:ext uri="{FF2B5EF4-FFF2-40B4-BE49-F238E27FC236}">
                <a16:creationId xmlns:a16="http://schemas.microsoft.com/office/drawing/2014/main" id="{96F200CC-E16E-D044-B449-6FFF379B120E}"/>
              </a:ext>
            </a:extLst>
          </p:cNvPr>
          <p:cNvSpPr txBox="1"/>
          <p:nvPr/>
        </p:nvSpPr>
        <p:spPr>
          <a:xfrm>
            <a:off x="3981774" y="2546435"/>
            <a:ext cx="411100" cy="707886"/>
          </a:xfrm>
          <a:prstGeom prst="rect">
            <a:avLst/>
          </a:prstGeom>
          <a:noFill/>
        </p:spPr>
        <p:txBody>
          <a:bodyPr wrap="square" rtlCol="1">
            <a:spAutoFit/>
          </a:bodyPr>
          <a:lstStyle/>
          <a:p>
            <a:r>
              <a:rPr lang="ar-SA" sz="4000" b="1" dirty="0">
                <a:solidFill>
                  <a:srgbClr val="71AB49"/>
                </a:solidFill>
                <a:latin typeface="Muna Black" pitchFamily="2" charset="-78"/>
                <a:cs typeface="Muna Black" pitchFamily="2" charset="-78"/>
              </a:rPr>
              <a:t>٤</a:t>
            </a:r>
          </a:p>
        </p:txBody>
      </p:sp>
      <p:sp>
        <p:nvSpPr>
          <p:cNvPr id="33" name="Google Shape;1332;p33">
            <a:extLst>
              <a:ext uri="{FF2B5EF4-FFF2-40B4-BE49-F238E27FC236}">
                <a16:creationId xmlns:a16="http://schemas.microsoft.com/office/drawing/2014/main" id="{483AB8BF-3C7C-B944-BE77-7450E68BD507}"/>
              </a:ext>
            </a:extLst>
          </p:cNvPr>
          <p:cNvSpPr/>
          <p:nvPr/>
        </p:nvSpPr>
        <p:spPr>
          <a:xfrm>
            <a:off x="1535521" y="2235906"/>
            <a:ext cx="1293208" cy="1678872"/>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337;p33">
            <a:extLst>
              <a:ext uri="{FF2B5EF4-FFF2-40B4-BE49-F238E27FC236}">
                <a16:creationId xmlns:a16="http://schemas.microsoft.com/office/drawing/2014/main" id="{707F2CE9-D64D-F14D-925D-5FE4B184F47F}"/>
              </a:ext>
            </a:extLst>
          </p:cNvPr>
          <p:cNvSpPr/>
          <p:nvPr/>
        </p:nvSpPr>
        <p:spPr>
          <a:xfrm>
            <a:off x="1988052" y="3927197"/>
            <a:ext cx="318007" cy="313865"/>
          </a:xfrm>
          <a:custGeom>
            <a:avLst/>
            <a:gdLst/>
            <a:ahLst/>
            <a:cxnLst/>
            <a:rect l="l" t="t" r="r" b="b"/>
            <a:pathLst>
              <a:path w="691" h="682" extrusionOk="0">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38;p33">
            <a:extLst>
              <a:ext uri="{FF2B5EF4-FFF2-40B4-BE49-F238E27FC236}">
                <a16:creationId xmlns:a16="http://schemas.microsoft.com/office/drawing/2014/main" id="{23183459-BB99-A94A-8D59-61B658DF0A45}"/>
              </a:ext>
            </a:extLst>
          </p:cNvPr>
          <p:cNvSpPr/>
          <p:nvPr/>
        </p:nvSpPr>
        <p:spPr>
          <a:xfrm>
            <a:off x="2032285" y="4007365"/>
            <a:ext cx="189611" cy="159695"/>
          </a:xfrm>
          <a:custGeom>
            <a:avLst/>
            <a:gdLst/>
            <a:ahLst/>
            <a:cxnLst/>
            <a:rect l="l" t="t" r="r" b="b"/>
            <a:pathLst>
              <a:path w="412" h="347" extrusionOk="0">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مربع نص 35">
            <a:extLst>
              <a:ext uri="{FF2B5EF4-FFF2-40B4-BE49-F238E27FC236}">
                <a16:creationId xmlns:a16="http://schemas.microsoft.com/office/drawing/2014/main" id="{74CDBA5A-29A1-664F-92AE-6BF4C79D5FD2}"/>
              </a:ext>
            </a:extLst>
          </p:cNvPr>
          <p:cNvSpPr txBox="1"/>
          <p:nvPr/>
        </p:nvSpPr>
        <p:spPr>
          <a:xfrm>
            <a:off x="1962326" y="2573350"/>
            <a:ext cx="411100" cy="707886"/>
          </a:xfrm>
          <a:prstGeom prst="rect">
            <a:avLst/>
          </a:prstGeom>
          <a:noFill/>
        </p:spPr>
        <p:txBody>
          <a:bodyPr wrap="square" rtlCol="1">
            <a:spAutoFit/>
          </a:bodyPr>
          <a:lstStyle/>
          <a:p>
            <a:r>
              <a:rPr lang="ar-SA" sz="4000" b="1" dirty="0">
                <a:solidFill>
                  <a:srgbClr val="7030A0"/>
                </a:solidFill>
                <a:latin typeface="Muna Black" pitchFamily="2" charset="-78"/>
                <a:cs typeface="Muna Black" pitchFamily="2" charset="-78"/>
              </a:rPr>
              <a:t>٥</a:t>
            </a:r>
          </a:p>
        </p:txBody>
      </p:sp>
      <p:sp>
        <p:nvSpPr>
          <p:cNvPr id="37" name="مستطيل ذو زوايا قطرية مستديرة 36">
            <a:extLst>
              <a:ext uri="{FF2B5EF4-FFF2-40B4-BE49-F238E27FC236}">
                <a16:creationId xmlns:a16="http://schemas.microsoft.com/office/drawing/2014/main" id="{3807B433-F654-294C-A590-A568AF7673F1}"/>
              </a:ext>
            </a:extLst>
          </p:cNvPr>
          <p:cNvSpPr/>
          <p:nvPr/>
        </p:nvSpPr>
        <p:spPr>
          <a:xfrm>
            <a:off x="1333150" y="4530252"/>
            <a:ext cx="1524206" cy="944565"/>
          </a:xfrm>
          <a:prstGeom prst="round2DiagRect">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r>
              <a:rPr lang="ar-SA" sz="2800" b="1" dirty="0">
                <a:solidFill>
                  <a:schemeClr val="tx1"/>
                </a:solidFill>
                <a:latin typeface="Calibri" panose="020F0502020204030204" pitchFamily="34" charset="0"/>
                <a:cs typeface="Calibri" panose="020F0502020204030204" pitchFamily="34" charset="0"/>
              </a:rPr>
              <a:t>المفهوم الحديث</a:t>
            </a:r>
          </a:p>
        </p:txBody>
      </p:sp>
      <p:sp>
        <p:nvSpPr>
          <p:cNvPr id="38" name="عنوان 3">
            <a:extLst>
              <a:ext uri="{FF2B5EF4-FFF2-40B4-BE49-F238E27FC236}">
                <a16:creationId xmlns:a16="http://schemas.microsoft.com/office/drawing/2014/main" id="{26474005-76D0-7A4F-BD00-9997CB63FAC9}"/>
              </a:ext>
            </a:extLst>
          </p:cNvPr>
          <p:cNvSpPr>
            <a:spLocks noGrp="1"/>
          </p:cNvSpPr>
          <p:nvPr>
            <p:ph type="title"/>
          </p:nvPr>
        </p:nvSpPr>
        <p:spPr>
          <a:xfrm>
            <a:off x="839789" y="457200"/>
            <a:ext cx="9232900" cy="1459148"/>
          </a:xfrm>
        </p:spPr>
        <p:txBody>
          <a:bodyPr anchor="ctr"/>
          <a:lstStyle/>
          <a:p>
            <a:r>
              <a:rPr lang="ar-SA" b="1" dirty="0">
                <a:solidFill>
                  <a:srgbClr val="3D4B4D"/>
                </a:solidFill>
                <a:latin typeface="Calibri" panose="020F0502020204030204" pitchFamily="34" charset="0"/>
                <a:cs typeface="Calibri" panose="020F0502020204030204" pitchFamily="34" charset="0"/>
              </a:rPr>
              <a:t>مراحل تطور نظم الرقابة الداخلية  </a:t>
            </a:r>
          </a:p>
        </p:txBody>
      </p:sp>
      <p:pic>
        <p:nvPicPr>
          <p:cNvPr id="39" name="صورة 38">
            <a:extLst>
              <a:ext uri="{FF2B5EF4-FFF2-40B4-BE49-F238E27FC236}">
                <a16:creationId xmlns:a16="http://schemas.microsoft.com/office/drawing/2014/main" id="{EDF695B0-D00B-194A-A8B1-A7C1AD724D61}"/>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4298983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E107925-6310-BF49-A1BD-325B803FC56F}"/>
              </a:ext>
            </a:extLst>
          </p:cNvPr>
          <p:cNvSpPr>
            <a:spLocks noGrp="1"/>
          </p:cNvSpPr>
          <p:nvPr>
            <p:ph type="title"/>
          </p:nvPr>
        </p:nvSpPr>
        <p:spPr>
          <a:xfrm>
            <a:off x="838200" y="365125"/>
            <a:ext cx="8474612" cy="1325563"/>
          </a:xfrm>
        </p:spPr>
        <p:txBody>
          <a:bodyPr>
            <a:noAutofit/>
          </a:bodyPr>
          <a:lstStyle/>
          <a:p>
            <a:pPr algn="ctr"/>
            <a:r>
              <a:rPr lang="en-US" sz="3600" b="1" dirty="0">
                <a:solidFill>
                  <a:srgbClr val="2473B1"/>
                </a:solidFill>
                <a:latin typeface="Calibri" panose="020F0502020204030204" pitchFamily="34" charset="0"/>
                <a:cs typeface="Calibri" panose="020F0502020204030204" pitchFamily="34" charset="0"/>
              </a:rPr>
              <a:t/>
            </a:r>
            <a:br>
              <a:rPr lang="en-US" sz="3600" b="1" dirty="0">
                <a:solidFill>
                  <a:srgbClr val="2473B1"/>
                </a:solidFill>
                <a:latin typeface="Calibri" panose="020F0502020204030204" pitchFamily="34" charset="0"/>
                <a:cs typeface="Calibri" panose="020F0502020204030204" pitchFamily="34" charset="0"/>
              </a:rPr>
            </a:br>
            <a:r>
              <a:rPr lang="ar-SA" sz="3600" b="1" dirty="0">
                <a:solidFill>
                  <a:srgbClr val="2473B1"/>
                </a:solidFill>
                <a:latin typeface="Calibri" panose="020F0502020204030204" pitchFamily="34" charset="0"/>
                <a:cs typeface="Calibri" panose="020F0502020204030204" pitchFamily="34" charset="0"/>
              </a:rPr>
              <a:t>بعض آثار استخدام الحاسب الآلي</a:t>
            </a:r>
            <a:r>
              <a:rPr lang="en-US" sz="3600" b="1" dirty="0">
                <a:solidFill>
                  <a:srgbClr val="2473B1"/>
                </a:solidFill>
                <a:latin typeface="Calibri" panose="020F0502020204030204" pitchFamily="34" charset="0"/>
                <a:cs typeface="Calibri" panose="020F0502020204030204" pitchFamily="34" charset="0"/>
              </a:rPr>
              <a:t/>
            </a:r>
            <a:br>
              <a:rPr lang="en-US" sz="3600" b="1" dirty="0">
                <a:solidFill>
                  <a:srgbClr val="2473B1"/>
                </a:solidFill>
                <a:latin typeface="Calibri" panose="020F0502020204030204" pitchFamily="34" charset="0"/>
                <a:cs typeface="Calibri" panose="020F0502020204030204" pitchFamily="34" charset="0"/>
              </a:rPr>
            </a:br>
            <a:endParaRPr lang="ar-SA" sz="3600" b="1" dirty="0">
              <a:solidFill>
                <a:srgbClr val="2473B1"/>
              </a:solidFill>
              <a:latin typeface="Calibri" panose="020F0502020204030204" pitchFamily="34" charset="0"/>
              <a:cs typeface="Calibri" panose="020F0502020204030204" pitchFamily="34" charset="0"/>
            </a:endParaRPr>
          </a:p>
        </p:txBody>
      </p:sp>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838200" y="1825625"/>
            <a:ext cx="10515600" cy="4351338"/>
          </a:xfrm>
        </p:spPr>
        <p:txBody>
          <a:bodyPr anchor="t">
            <a:normAutofit/>
          </a:bodyPr>
          <a:lstStyle/>
          <a:p>
            <a:pPr marL="0" indent="0">
              <a:buNone/>
            </a:pPr>
            <a:r>
              <a:rPr lang="en-US" sz="3600" dirty="0">
                <a:solidFill>
                  <a:srgbClr val="C00000"/>
                </a:solidFill>
                <a:latin typeface="Calibri" panose="020F0502020204030204" pitchFamily="34" charset="0"/>
                <a:cs typeface="Calibri" panose="020F0502020204030204" pitchFamily="34" charset="0"/>
              </a:rPr>
              <a:t/>
            </a:r>
            <a:br>
              <a:rPr lang="en-US" sz="3600" dirty="0">
                <a:solidFill>
                  <a:srgbClr val="C00000"/>
                </a:solidFill>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
            </a:r>
            <a:br>
              <a:rPr lang="en-US" sz="3600" dirty="0">
                <a:latin typeface="Calibri" panose="020F0502020204030204" pitchFamily="34" charset="0"/>
                <a:cs typeface="Calibri" panose="020F0502020204030204" pitchFamily="34" charset="0"/>
              </a:rPr>
            </a:br>
            <a:endParaRPr lang="en-US" sz="3600" dirty="0">
              <a:latin typeface="Calibri" panose="020F0502020204030204" pitchFamily="34" charset="0"/>
              <a:cs typeface="Calibri" panose="020F0502020204030204" pitchFamily="34" charset="0"/>
            </a:endParaRPr>
          </a:p>
          <a:p>
            <a:pPr marL="0" indent="0">
              <a:buNone/>
            </a:pPr>
            <a:endParaRPr lang="ar-SA" sz="3600" dirty="0">
              <a:latin typeface="Calibri" panose="020F0502020204030204" pitchFamily="34" charset="0"/>
              <a:cs typeface="Calibri" panose="020F0502020204030204" pitchFamily="34" charset="0"/>
            </a:endParaRPr>
          </a:p>
        </p:txBody>
      </p:sp>
      <p:sp>
        <p:nvSpPr>
          <p:cNvPr id="5" name="Google Shape;1878;p49">
            <a:extLst>
              <a:ext uri="{FF2B5EF4-FFF2-40B4-BE49-F238E27FC236}">
                <a16:creationId xmlns:a16="http://schemas.microsoft.com/office/drawing/2014/main" id="{EA4B3C7A-1946-764F-8BF8-0C893190B473}"/>
              </a:ext>
            </a:extLst>
          </p:cNvPr>
          <p:cNvSpPr/>
          <p:nvPr/>
        </p:nvSpPr>
        <p:spPr>
          <a:xfrm>
            <a:off x="4137702" y="2495101"/>
            <a:ext cx="1638764" cy="1380765"/>
          </a:xfrm>
          <a:custGeom>
            <a:avLst/>
            <a:gdLst/>
            <a:ahLst/>
            <a:cxnLst/>
            <a:rect l="l" t="t" r="r" b="b"/>
            <a:pathLst>
              <a:path w="36009" h="34982" extrusionOk="0">
                <a:moveTo>
                  <a:pt x="30516" y="2184"/>
                </a:moveTo>
                <a:cubicBezTo>
                  <a:pt x="31071" y="2184"/>
                  <a:pt x="31620" y="2276"/>
                  <a:pt x="32113" y="2503"/>
                </a:cubicBezTo>
                <a:cubicBezTo>
                  <a:pt x="32335" y="2598"/>
                  <a:pt x="32208" y="2978"/>
                  <a:pt x="31954" y="2978"/>
                </a:cubicBezTo>
                <a:cubicBezTo>
                  <a:pt x="31465" y="2949"/>
                  <a:pt x="30975" y="2815"/>
                  <a:pt x="30461" y="2815"/>
                </a:cubicBezTo>
                <a:cubicBezTo>
                  <a:pt x="30410" y="2815"/>
                  <a:pt x="30359" y="2816"/>
                  <a:pt x="30308" y="2819"/>
                </a:cubicBezTo>
                <a:cubicBezTo>
                  <a:pt x="29674" y="2819"/>
                  <a:pt x="29041" y="2914"/>
                  <a:pt x="28439" y="3073"/>
                </a:cubicBezTo>
                <a:cubicBezTo>
                  <a:pt x="28411" y="3081"/>
                  <a:pt x="28384" y="3085"/>
                  <a:pt x="28358" y="3085"/>
                </a:cubicBezTo>
                <a:cubicBezTo>
                  <a:pt x="28103" y="3085"/>
                  <a:pt x="28024" y="2684"/>
                  <a:pt x="28313" y="2598"/>
                </a:cubicBezTo>
                <a:cubicBezTo>
                  <a:pt x="28973" y="2359"/>
                  <a:pt x="29751" y="2184"/>
                  <a:pt x="30516" y="2184"/>
                </a:cubicBezTo>
                <a:close/>
                <a:moveTo>
                  <a:pt x="29043" y="3673"/>
                </a:moveTo>
                <a:cubicBezTo>
                  <a:pt x="29052" y="3673"/>
                  <a:pt x="29062" y="3673"/>
                  <a:pt x="29073" y="3674"/>
                </a:cubicBezTo>
                <a:cubicBezTo>
                  <a:pt x="30244" y="3674"/>
                  <a:pt x="31511" y="3769"/>
                  <a:pt x="32588" y="4213"/>
                </a:cubicBezTo>
                <a:cubicBezTo>
                  <a:pt x="32893" y="4365"/>
                  <a:pt x="32669" y="4753"/>
                  <a:pt x="32397" y="4753"/>
                </a:cubicBezTo>
                <a:cubicBezTo>
                  <a:pt x="32387" y="4753"/>
                  <a:pt x="32377" y="4752"/>
                  <a:pt x="32366" y="4751"/>
                </a:cubicBezTo>
                <a:cubicBezTo>
                  <a:pt x="31258" y="4593"/>
                  <a:pt x="30213" y="4308"/>
                  <a:pt x="29073" y="4244"/>
                </a:cubicBezTo>
                <a:cubicBezTo>
                  <a:pt x="28703" y="4213"/>
                  <a:pt x="28693" y="3673"/>
                  <a:pt x="29043" y="3673"/>
                </a:cubicBezTo>
                <a:close/>
                <a:moveTo>
                  <a:pt x="0" y="1"/>
                </a:moveTo>
                <a:cubicBezTo>
                  <a:pt x="855" y="8076"/>
                  <a:pt x="539" y="16373"/>
                  <a:pt x="760" y="24481"/>
                </a:cubicBezTo>
                <a:cubicBezTo>
                  <a:pt x="792" y="26318"/>
                  <a:pt x="824" y="28154"/>
                  <a:pt x="855" y="29991"/>
                </a:cubicBezTo>
                <a:cubicBezTo>
                  <a:pt x="887" y="31828"/>
                  <a:pt x="634" y="32430"/>
                  <a:pt x="1901" y="33855"/>
                </a:cubicBezTo>
                <a:cubicBezTo>
                  <a:pt x="2778" y="34847"/>
                  <a:pt x="3167" y="34982"/>
                  <a:pt x="3951" y="34982"/>
                </a:cubicBezTo>
                <a:cubicBezTo>
                  <a:pt x="4243" y="34982"/>
                  <a:pt x="4589" y="34963"/>
                  <a:pt x="5036" y="34963"/>
                </a:cubicBezTo>
                <a:cubicBezTo>
                  <a:pt x="9058" y="34931"/>
                  <a:pt x="13048" y="34931"/>
                  <a:pt x="17070" y="34900"/>
                </a:cubicBezTo>
                <a:cubicBezTo>
                  <a:pt x="21314" y="34868"/>
                  <a:pt x="25589" y="34836"/>
                  <a:pt x="29833" y="34836"/>
                </a:cubicBezTo>
                <a:cubicBezTo>
                  <a:pt x="32335" y="34805"/>
                  <a:pt x="33665" y="34836"/>
                  <a:pt x="34140" y="32176"/>
                </a:cubicBezTo>
                <a:cubicBezTo>
                  <a:pt x="34488" y="30213"/>
                  <a:pt x="34298" y="27996"/>
                  <a:pt x="34361" y="26001"/>
                </a:cubicBezTo>
                <a:cubicBezTo>
                  <a:pt x="34615" y="18210"/>
                  <a:pt x="36008" y="9343"/>
                  <a:pt x="34076" y="1711"/>
                </a:cubicBezTo>
                <a:cubicBezTo>
                  <a:pt x="34013" y="1426"/>
                  <a:pt x="34108" y="1236"/>
                  <a:pt x="34235" y="1077"/>
                </a:cubicBezTo>
                <a:lnTo>
                  <a:pt x="34235" y="1077"/>
                </a:lnTo>
                <a:cubicBezTo>
                  <a:pt x="33972" y="1103"/>
                  <a:pt x="33502" y="1114"/>
                  <a:pt x="32870" y="1114"/>
                </a:cubicBezTo>
                <a:cubicBezTo>
                  <a:pt x="27177" y="1114"/>
                  <a:pt x="8288" y="191"/>
                  <a:pt x="8203" y="191"/>
                </a:cubicBezTo>
                <a:cubicBezTo>
                  <a:pt x="5479" y="159"/>
                  <a:pt x="2756" y="127"/>
                  <a:pt x="0" y="1"/>
                </a:cubicBezTo>
                <a:close/>
              </a:path>
            </a:pathLst>
          </a:custGeom>
          <a:solidFill>
            <a:srgbClr val="A33D6B"/>
          </a:solidFill>
          <a:ln>
            <a:noFill/>
          </a:ln>
        </p:spPr>
        <p:txBody>
          <a:bodyPr spcFirstLastPara="1" wrap="square" lIns="91425" tIns="91425" rIns="91425" bIns="91425" anchor="ctr" anchorCtr="0">
            <a:noAutofit/>
          </a:bodyPr>
          <a:lstStyle/>
          <a:p>
            <a:pPr lvl="0" algn="ctr" rtl="0"/>
            <a:r>
              <a:rPr lang="ar-SA" sz="2800" b="1" dirty="0">
                <a:solidFill>
                  <a:schemeClr val="bg1"/>
                </a:solidFill>
                <a:latin typeface="Calibri" panose="020F0502020204030204" pitchFamily="34" charset="0"/>
                <a:cs typeface="Calibri" panose="020F0502020204030204" pitchFamily="34" charset="0"/>
              </a:rPr>
              <a:t> القوائم والتقارير</a:t>
            </a:r>
            <a:endParaRPr sz="2800" b="1" dirty="0">
              <a:solidFill>
                <a:srgbClr val="FFFFFF"/>
              </a:solidFill>
              <a:latin typeface="Calibri" panose="020F0502020204030204" pitchFamily="34" charset="0"/>
              <a:cs typeface="Calibri" panose="020F0502020204030204" pitchFamily="34" charset="0"/>
              <a:sym typeface="Fira Sans"/>
            </a:endParaRPr>
          </a:p>
        </p:txBody>
      </p:sp>
      <p:sp>
        <p:nvSpPr>
          <p:cNvPr id="6" name="Google Shape;1879;p49">
            <a:extLst>
              <a:ext uri="{FF2B5EF4-FFF2-40B4-BE49-F238E27FC236}">
                <a16:creationId xmlns:a16="http://schemas.microsoft.com/office/drawing/2014/main" id="{95D320D7-E589-5545-BAA0-7A9EBDE650C4}"/>
              </a:ext>
            </a:extLst>
          </p:cNvPr>
          <p:cNvSpPr/>
          <p:nvPr/>
        </p:nvSpPr>
        <p:spPr>
          <a:xfrm>
            <a:off x="4089698" y="2450907"/>
            <a:ext cx="1729985" cy="1475415"/>
          </a:xfrm>
          <a:custGeom>
            <a:avLst/>
            <a:gdLst/>
            <a:ahLst/>
            <a:cxnLst/>
            <a:rect l="l" t="t" r="r" b="b"/>
            <a:pathLst>
              <a:path w="38036" h="37380" extrusionOk="0">
                <a:moveTo>
                  <a:pt x="1489" y="834"/>
                </a:moveTo>
                <a:cubicBezTo>
                  <a:pt x="4245" y="992"/>
                  <a:pt x="8520" y="960"/>
                  <a:pt x="11117" y="1372"/>
                </a:cubicBezTo>
                <a:cubicBezTo>
                  <a:pt x="13365" y="1761"/>
                  <a:pt x="20867" y="2733"/>
                  <a:pt x="25117" y="2733"/>
                </a:cubicBezTo>
                <a:cubicBezTo>
                  <a:pt x="25717" y="2733"/>
                  <a:pt x="26252" y="2714"/>
                  <a:pt x="26698" y="2670"/>
                </a:cubicBezTo>
                <a:cubicBezTo>
                  <a:pt x="30340" y="2290"/>
                  <a:pt x="33127" y="2164"/>
                  <a:pt x="35724" y="1910"/>
                </a:cubicBezTo>
                <a:lnTo>
                  <a:pt x="35724" y="1910"/>
                </a:lnTo>
                <a:cubicBezTo>
                  <a:pt x="35597" y="2069"/>
                  <a:pt x="35502" y="2290"/>
                  <a:pt x="35565" y="2544"/>
                </a:cubicBezTo>
                <a:cubicBezTo>
                  <a:pt x="37497" y="10176"/>
                  <a:pt x="36104" y="19043"/>
                  <a:pt x="35850" y="26834"/>
                </a:cubicBezTo>
                <a:cubicBezTo>
                  <a:pt x="35787" y="28829"/>
                  <a:pt x="35977" y="31046"/>
                  <a:pt x="35629" y="33009"/>
                </a:cubicBezTo>
                <a:cubicBezTo>
                  <a:pt x="35154" y="35669"/>
                  <a:pt x="33824" y="35638"/>
                  <a:pt x="31322" y="35669"/>
                </a:cubicBezTo>
                <a:cubicBezTo>
                  <a:pt x="27078" y="35701"/>
                  <a:pt x="22834" y="35733"/>
                  <a:pt x="18559" y="35733"/>
                </a:cubicBezTo>
                <a:cubicBezTo>
                  <a:pt x="14537" y="35764"/>
                  <a:pt x="10547" y="35796"/>
                  <a:pt x="6525" y="35796"/>
                </a:cubicBezTo>
                <a:cubicBezTo>
                  <a:pt x="6078" y="35796"/>
                  <a:pt x="5732" y="35815"/>
                  <a:pt x="5440" y="35815"/>
                </a:cubicBezTo>
                <a:cubicBezTo>
                  <a:pt x="4656" y="35815"/>
                  <a:pt x="4267" y="35680"/>
                  <a:pt x="3390" y="34688"/>
                </a:cubicBezTo>
                <a:cubicBezTo>
                  <a:pt x="2123" y="33294"/>
                  <a:pt x="2376" y="32661"/>
                  <a:pt x="2344" y="30824"/>
                </a:cubicBezTo>
                <a:cubicBezTo>
                  <a:pt x="2313" y="28987"/>
                  <a:pt x="2281" y="27151"/>
                  <a:pt x="2249" y="25314"/>
                </a:cubicBezTo>
                <a:cubicBezTo>
                  <a:pt x="2028" y="17206"/>
                  <a:pt x="2344" y="8909"/>
                  <a:pt x="1489" y="834"/>
                </a:cubicBezTo>
                <a:close/>
                <a:moveTo>
                  <a:pt x="5759" y="0"/>
                </a:moveTo>
                <a:cubicBezTo>
                  <a:pt x="4062" y="0"/>
                  <a:pt x="2466" y="71"/>
                  <a:pt x="1299" y="137"/>
                </a:cubicBezTo>
                <a:cubicBezTo>
                  <a:pt x="1268" y="137"/>
                  <a:pt x="1268" y="137"/>
                  <a:pt x="1236" y="169"/>
                </a:cubicBezTo>
                <a:cubicBezTo>
                  <a:pt x="1187" y="148"/>
                  <a:pt x="1136" y="137"/>
                  <a:pt x="1087" y="137"/>
                </a:cubicBezTo>
                <a:cubicBezTo>
                  <a:pt x="913" y="137"/>
                  <a:pt x="754" y="263"/>
                  <a:pt x="729" y="485"/>
                </a:cubicBezTo>
                <a:cubicBezTo>
                  <a:pt x="1" y="10904"/>
                  <a:pt x="729" y="21735"/>
                  <a:pt x="1014" y="32186"/>
                </a:cubicBezTo>
                <a:cubicBezTo>
                  <a:pt x="1078" y="34371"/>
                  <a:pt x="951" y="36525"/>
                  <a:pt x="3453" y="37126"/>
                </a:cubicBezTo>
                <a:cubicBezTo>
                  <a:pt x="4245" y="37316"/>
                  <a:pt x="5128" y="37380"/>
                  <a:pt x="6044" y="37380"/>
                </a:cubicBezTo>
                <a:cubicBezTo>
                  <a:pt x="7876" y="37380"/>
                  <a:pt x="9839" y="37126"/>
                  <a:pt x="11465" y="37126"/>
                </a:cubicBezTo>
                <a:cubicBezTo>
                  <a:pt x="14062" y="37095"/>
                  <a:pt x="16659" y="37095"/>
                  <a:pt x="19256" y="37095"/>
                </a:cubicBezTo>
                <a:lnTo>
                  <a:pt x="27078" y="37063"/>
                </a:lnTo>
                <a:cubicBezTo>
                  <a:pt x="28578" y="37063"/>
                  <a:pt x="30255" y="37214"/>
                  <a:pt x="31886" y="37214"/>
                </a:cubicBezTo>
                <a:cubicBezTo>
                  <a:pt x="32837" y="37214"/>
                  <a:pt x="33772" y="37163"/>
                  <a:pt x="34647" y="37000"/>
                </a:cubicBezTo>
                <a:cubicBezTo>
                  <a:pt x="37497" y="36461"/>
                  <a:pt x="36990" y="34118"/>
                  <a:pt x="37085" y="31616"/>
                </a:cubicBezTo>
                <a:cubicBezTo>
                  <a:pt x="37212" y="26612"/>
                  <a:pt x="37370" y="21608"/>
                  <a:pt x="37529" y="16605"/>
                </a:cubicBezTo>
                <a:cubicBezTo>
                  <a:pt x="37655" y="11759"/>
                  <a:pt x="38036" y="6914"/>
                  <a:pt x="36895" y="2164"/>
                </a:cubicBezTo>
                <a:cubicBezTo>
                  <a:pt x="36832" y="1910"/>
                  <a:pt x="36642" y="1752"/>
                  <a:pt x="36420" y="1720"/>
                </a:cubicBezTo>
                <a:cubicBezTo>
                  <a:pt x="36674" y="1435"/>
                  <a:pt x="36547" y="929"/>
                  <a:pt x="36072" y="897"/>
                </a:cubicBezTo>
                <a:cubicBezTo>
                  <a:pt x="33547" y="1322"/>
                  <a:pt x="29571" y="1502"/>
                  <a:pt x="25574" y="1502"/>
                </a:cubicBezTo>
                <a:cubicBezTo>
                  <a:pt x="20045" y="1502"/>
                  <a:pt x="14475" y="1158"/>
                  <a:pt x="12637" y="644"/>
                </a:cubicBezTo>
                <a:cubicBezTo>
                  <a:pt x="10763" y="143"/>
                  <a:pt x="8160" y="0"/>
                  <a:pt x="5759" y="0"/>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7" name="Google Shape;1880;p49">
            <a:extLst>
              <a:ext uri="{FF2B5EF4-FFF2-40B4-BE49-F238E27FC236}">
                <a16:creationId xmlns:a16="http://schemas.microsoft.com/office/drawing/2014/main" id="{7BE30B52-E14C-4446-B46E-875D77A5B609}"/>
              </a:ext>
            </a:extLst>
          </p:cNvPr>
          <p:cNvSpPr/>
          <p:nvPr/>
        </p:nvSpPr>
        <p:spPr>
          <a:xfrm>
            <a:off x="5456402" y="2665059"/>
            <a:ext cx="177676" cy="45719"/>
          </a:xfrm>
          <a:custGeom>
            <a:avLst/>
            <a:gdLst/>
            <a:ahLst/>
            <a:cxnLst/>
            <a:rect l="l" t="t" r="r" b="b"/>
            <a:pathLst>
              <a:path w="4201" h="1081" extrusionOk="0">
                <a:moveTo>
                  <a:pt x="351" y="1"/>
                </a:moveTo>
                <a:cubicBezTo>
                  <a:pt x="1" y="1"/>
                  <a:pt x="11" y="541"/>
                  <a:pt x="381" y="572"/>
                </a:cubicBezTo>
                <a:cubicBezTo>
                  <a:pt x="1521" y="636"/>
                  <a:pt x="2566" y="921"/>
                  <a:pt x="3674" y="1079"/>
                </a:cubicBezTo>
                <a:cubicBezTo>
                  <a:pt x="3685" y="1080"/>
                  <a:pt x="3695" y="1081"/>
                  <a:pt x="3705" y="1081"/>
                </a:cubicBezTo>
                <a:cubicBezTo>
                  <a:pt x="3977" y="1081"/>
                  <a:pt x="4201" y="693"/>
                  <a:pt x="3896" y="541"/>
                </a:cubicBezTo>
                <a:cubicBezTo>
                  <a:pt x="2819" y="97"/>
                  <a:pt x="1552" y="2"/>
                  <a:pt x="381" y="2"/>
                </a:cubicBezTo>
                <a:cubicBezTo>
                  <a:pt x="370" y="1"/>
                  <a:pt x="360" y="1"/>
                  <a:pt x="351"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8" name="Google Shape;1881;p49">
            <a:extLst>
              <a:ext uri="{FF2B5EF4-FFF2-40B4-BE49-F238E27FC236}">
                <a16:creationId xmlns:a16="http://schemas.microsoft.com/office/drawing/2014/main" id="{938E2B3B-2771-B242-9D47-D16798EF8610}"/>
              </a:ext>
            </a:extLst>
          </p:cNvPr>
          <p:cNvSpPr/>
          <p:nvPr/>
        </p:nvSpPr>
        <p:spPr>
          <a:xfrm>
            <a:off x="5434867" y="2624017"/>
            <a:ext cx="218513" cy="45719"/>
          </a:xfrm>
          <a:custGeom>
            <a:avLst/>
            <a:gdLst/>
            <a:ahLst/>
            <a:cxnLst/>
            <a:rect l="l" t="t" r="r" b="b"/>
            <a:pathLst>
              <a:path w="4311" h="902" extrusionOk="0">
                <a:moveTo>
                  <a:pt x="2492" y="0"/>
                </a:moveTo>
                <a:cubicBezTo>
                  <a:pt x="1727" y="0"/>
                  <a:pt x="949" y="175"/>
                  <a:pt x="289" y="414"/>
                </a:cubicBezTo>
                <a:cubicBezTo>
                  <a:pt x="0" y="500"/>
                  <a:pt x="79" y="901"/>
                  <a:pt x="334" y="901"/>
                </a:cubicBezTo>
                <a:cubicBezTo>
                  <a:pt x="360" y="901"/>
                  <a:pt x="387" y="897"/>
                  <a:pt x="415" y="889"/>
                </a:cubicBezTo>
                <a:cubicBezTo>
                  <a:pt x="1017" y="730"/>
                  <a:pt x="1619" y="604"/>
                  <a:pt x="2284" y="604"/>
                </a:cubicBezTo>
                <a:cubicBezTo>
                  <a:pt x="2822" y="604"/>
                  <a:pt x="3360" y="762"/>
                  <a:pt x="3930" y="794"/>
                </a:cubicBezTo>
                <a:cubicBezTo>
                  <a:pt x="4184" y="794"/>
                  <a:pt x="4311" y="414"/>
                  <a:pt x="4089" y="319"/>
                </a:cubicBezTo>
                <a:cubicBezTo>
                  <a:pt x="3596" y="92"/>
                  <a:pt x="3047" y="0"/>
                  <a:pt x="2492" y="0"/>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0" name="Google Shape;1892;p49">
            <a:extLst>
              <a:ext uri="{FF2B5EF4-FFF2-40B4-BE49-F238E27FC236}">
                <a16:creationId xmlns:a16="http://schemas.microsoft.com/office/drawing/2014/main" id="{CF759087-979A-4C47-960D-B6C302508A21}"/>
              </a:ext>
            </a:extLst>
          </p:cNvPr>
          <p:cNvSpPr/>
          <p:nvPr/>
        </p:nvSpPr>
        <p:spPr>
          <a:xfrm>
            <a:off x="1109943" y="2445051"/>
            <a:ext cx="1786236" cy="1491283"/>
          </a:xfrm>
          <a:custGeom>
            <a:avLst/>
            <a:gdLst/>
            <a:ahLst/>
            <a:cxnLst/>
            <a:rect l="l" t="t" r="r" b="b"/>
            <a:pathLst>
              <a:path w="34393" h="37782" extrusionOk="0">
                <a:moveTo>
                  <a:pt x="29000" y="1432"/>
                </a:moveTo>
                <a:cubicBezTo>
                  <a:pt x="29747" y="1432"/>
                  <a:pt x="30495" y="1494"/>
                  <a:pt x="31226" y="1647"/>
                </a:cubicBezTo>
                <a:cubicBezTo>
                  <a:pt x="31534" y="1709"/>
                  <a:pt x="31482" y="2250"/>
                  <a:pt x="31188" y="2250"/>
                </a:cubicBezTo>
                <a:cubicBezTo>
                  <a:pt x="31179" y="2250"/>
                  <a:pt x="31171" y="2250"/>
                  <a:pt x="31162" y="2249"/>
                </a:cubicBezTo>
                <a:cubicBezTo>
                  <a:pt x="29982" y="2088"/>
                  <a:pt x="28870" y="1950"/>
                  <a:pt x="27710" y="1950"/>
                </a:cubicBezTo>
                <a:cubicBezTo>
                  <a:pt x="27501" y="1950"/>
                  <a:pt x="27290" y="1954"/>
                  <a:pt x="27077" y="1964"/>
                </a:cubicBezTo>
                <a:cubicBezTo>
                  <a:pt x="26792" y="1964"/>
                  <a:pt x="26824" y="1584"/>
                  <a:pt x="27077" y="1552"/>
                </a:cubicBezTo>
                <a:cubicBezTo>
                  <a:pt x="27709" y="1479"/>
                  <a:pt x="28354" y="1432"/>
                  <a:pt x="29000" y="1432"/>
                </a:cubicBezTo>
                <a:close/>
                <a:moveTo>
                  <a:pt x="28788" y="2722"/>
                </a:moveTo>
                <a:cubicBezTo>
                  <a:pt x="28798" y="2722"/>
                  <a:pt x="28808" y="2723"/>
                  <a:pt x="28819" y="2724"/>
                </a:cubicBezTo>
                <a:cubicBezTo>
                  <a:pt x="29611" y="2851"/>
                  <a:pt x="30434" y="2914"/>
                  <a:pt x="31226" y="3072"/>
                </a:cubicBezTo>
                <a:cubicBezTo>
                  <a:pt x="31565" y="3103"/>
                  <a:pt x="31484" y="3675"/>
                  <a:pt x="31186" y="3675"/>
                </a:cubicBezTo>
                <a:cubicBezTo>
                  <a:pt x="31179" y="3675"/>
                  <a:pt x="31171" y="3675"/>
                  <a:pt x="31162" y="3674"/>
                </a:cubicBezTo>
                <a:cubicBezTo>
                  <a:pt x="30307" y="3547"/>
                  <a:pt x="29484" y="3389"/>
                  <a:pt x="28661" y="3262"/>
                </a:cubicBezTo>
                <a:cubicBezTo>
                  <a:pt x="28323" y="3201"/>
                  <a:pt x="28461" y="2722"/>
                  <a:pt x="28788" y="2722"/>
                </a:cubicBezTo>
                <a:close/>
                <a:moveTo>
                  <a:pt x="4026" y="32681"/>
                </a:moveTo>
                <a:cubicBezTo>
                  <a:pt x="4035" y="32681"/>
                  <a:pt x="4044" y="32682"/>
                  <a:pt x="4054" y="32683"/>
                </a:cubicBezTo>
                <a:cubicBezTo>
                  <a:pt x="5225" y="32746"/>
                  <a:pt x="6461" y="32778"/>
                  <a:pt x="7632" y="32904"/>
                </a:cubicBezTo>
                <a:cubicBezTo>
                  <a:pt x="8002" y="32966"/>
                  <a:pt x="8012" y="33476"/>
                  <a:pt x="7664" y="33476"/>
                </a:cubicBezTo>
                <a:cubicBezTo>
                  <a:pt x="7654" y="33476"/>
                  <a:pt x="7643" y="33475"/>
                  <a:pt x="7632" y="33474"/>
                </a:cubicBezTo>
                <a:cubicBezTo>
                  <a:pt x="6461" y="33443"/>
                  <a:pt x="5257" y="33284"/>
                  <a:pt x="4054" y="33158"/>
                </a:cubicBezTo>
                <a:cubicBezTo>
                  <a:pt x="3747" y="33158"/>
                  <a:pt x="3737" y="32681"/>
                  <a:pt x="4026" y="32681"/>
                </a:cubicBezTo>
                <a:close/>
                <a:moveTo>
                  <a:pt x="2597" y="33943"/>
                </a:moveTo>
                <a:cubicBezTo>
                  <a:pt x="2617" y="33943"/>
                  <a:pt x="2638" y="33945"/>
                  <a:pt x="2660" y="33949"/>
                </a:cubicBezTo>
                <a:cubicBezTo>
                  <a:pt x="3536" y="34214"/>
                  <a:pt x="4373" y="34309"/>
                  <a:pt x="5229" y="34309"/>
                </a:cubicBezTo>
                <a:cubicBezTo>
                  <a:pt x="5704" y="34309"/>
                  <a:pt x="6185" y="34280"/>
                  <a:pt x="6682" y="34234"/>
                </a:cubicBezTo>
                <a:cubicBezTo>
                  <a:pt x="7031" y="34234"/>
                  <a:pt x="7094" y="34773"/>
                  <a:pt x="6746" y="34836"/>
                </a:cubicBezTo>
                <a:cubicBezTo>
                  <a:pt x="6306" y="34946"/>
                  <a:pt x="5853" y="34996"/>
                  <a:pt x="5399" y="34996"/>
                </a:cubicBezTo>
                <a:cubicBezTo>
                  <a:pt x="4414" y="34996"/>
                  <a:pt x="3422" y="34761"/>
                  <a:pt x="2534" y="34393"/>
                </a:cubicBezTo>
                <a:cubicBezTo>
                  <a:pt x="2298" y="34304"/>
                  <a:pt x="2336" y="33943"/>
                  <a:pt x="2597" y="33943"/>
                </a:cubicBezTo>
                <a:close/>
                <a:moveTo>
                  <a:pt x="26729" y="0"/>
                </a:moveTo>
                <a:cubicBezTo>
                  <a:pt x="26729" y="0"/>
                  <a:pt x="25335" y="349"/>
                  <a:pt x="25335" y="349"/>
                </a:cubicBezTo>
                <a:cubicBezTo>
                  <a:pt x="25335" y="349"/>
                  <a:pt x="19857" y="222"/>
                  <a:pt x="14172" y="222"/>
                </a:cubicBezTo>
                <a:cubicBezTo>
                  <a:pt x="8487" y="222"/>
                  <a:pt x="2597" y="349"/>
                  <a:pt x="1774" y="855"/>
                </a:cubicBezTo>
                <a:cubicBezTo>
                  <a:pt x="190" y="1805"/>
                  <a:pt x="823" y="2977"/>
                  <a:pt x="760" y="4846"/>
                </a:cubicBezTo>
                <a:cubicBezTo>
                  <a:pt x="760" y="5796"/>
                  <a:pt x="728" y="6746"/>
                  <a:pt x="728" y="7696"/>
                </a:cubicBezTo>
                <a:cubicBezTo>
                  <a:pt x="665" y="11496"/>
                  <a:pt x="570" y="15296"/>
                  <a:pt x="507" y="19097"/>
                </a:cubicBezTo>
                <a:cubicBezTo>
                  <a:pt x="443" y="23150"/>
                  <a:pt x="380" y="27172"/>
                  <a:pt x="285" y="31226"/>
                </a:cubicBezTo>
                <a:cubicBezTo>
                  <a:pt x="253" y="32873"/>
                  <a:pt x="0" y="33158"/>
                  <a:pt x="1330" y="34361"/>
                </a:cubicBezTo>
                <a:cubicBezTo>
                  <a:pt x="2629" y="35564"/>
                  <a:pt x="3262" y="35374"/>
                  <a:pt x="4909" y="35406"/>
                </a:cubicBezTo>
                <a:cubicBezTo>
                  <a:pt x="6556" y="35406"/>
                  <a:pt x="8171" y="35406"/>
                  <a:pt x="9817" y="35438"/>
                </a:cubicBezTo>
                <a:cubicBezTo>
                  <a:pt x="10198" y="35438"/>
                  <a:pt x="17545" y="37750"/>
                  <a:pt x="17703" y="37781"/>
                </a:cubicBezTo>
                <a:cubicBezTo>
                  <a:pt x="17830" y="37623"/>
                  <a:pt x="24670" y="35564"/>
                  <a:pt x="24892" y="35564"/>
                </a:cubicBezTo>
                <a:cubicBezTo>
                  <a:pt x="26116" y="35564"/>
                  <a:pt x="27993" y="35823"/>
                  <a:pt x="29622" y="35823"/>
                </a:cubicBezTo>
                <a:cubicBezTo>
                  <a:pt x="30480" y="35823"/>
                  <a:pt x="31269" y="35751"/>
                  <a:pt x="31859" y="35533"/>
                </a:cubicBezTo>
                <a:cubicBezTo>
                  <a:pt x="34108" y="34709"/>
                  <a:pt x="33506" y="31828"/>
                  <a:pt x="33569" y="29927"/>
                </a:cubicBezTo>
                <a:cubicBezTo>
                  <a:pt x="33696" y="25937"/>
                  <a:pt x="33823" y="21947"/>
                  <a:pt x="33918" y="17957"/>
                </a:cubicBezTo>
                <a:cubicBezTo>
                  <a:pt x="34076" y="13713"/>
                  <a:pt x="34234" y="9501"/>
                  <a:pt x="34329" y="5257"/>
                </a:cubicBezTo>
                <a:cubicBezTo>
                  <a:pt x="34393" y="2724"/>
                  <a:pt x="33981" y="1109"/>
                  <a:pt x="31099" y="570"/>
                </a:cubicBezTo>
                <a:cubicBezTo>
                  <a:pt x="29611" y="317"/>
                  <a:pt x="28249" y="32"/>
                  <a:pt x="26729" y="0"/>
                </a:cubicBezTo>
                <a:close/>
              </a:path>
            </a:pathLst>
          </a:custGeom>
          <a:solidFill>
            <a:srgbClr val="96C4DA"/>
          </a:solidFill>
          <a:ln>
            <a:noFill/>
          </a:ln>
        </p:spPr>
        <p:txBody>
          <a:bodyPr spcFirstLastPara="1" wrap="square" lIns="91425" tIns="91425" rIns="91425" bIns="91425" anchor="ctr" anchorCtr="0">
            <a:noAutofit/>
          </a:bodyPr>
          <a:lstStyle/>
          <a:p>
            <a:pPr lvl="0" algn="ctr" rtl="0"/>
            <a:r>
              <a:rPr lang="ar-SA" sz="2800" b="1" dirty="0">
                <a:solidFill>
                  <a:schemeClr val="bg1"/>
                </a:solidFill>
                <a:latin typeface="Calibri" panose="020F0502020204030204" pitchFamily="34" charset="0"/>
                <a:cs typeface="Calibri" panose="020F0502020204030204" pitchFamily="34" charset="0"/>
              </a:rPr>
              <a:t> دليل الحسابات</a:t>
            </a:r>
            <a:endParaRPr sz="2800" b="1" dirty="0">
              <a:solidFill>
                <a:srgbClr val="FFFFFF"/>
              </a:solidFill>
              <a:latin typeface="Calibri" panose="020F0502020204030204" pitchFamily="34" charset="0"/>
              <a:cs typeface="Calibri" panose="020F0502020204030204" pitchFamily="34" charset="0"/>
              <a:sym typeface="Fira Sans"/>
            </a:endParaRPr>
          </a:p>
        </p:txBody>
      </p:sp>
      <p:sp>
        <p:nvSpPr>
          <p:cNvPr id="21" name="Google Shape;1893;p49">
            <a:extLst>
              <a:ext uri="{FF2B5EF4-FFF2-40B4-BE49-F238E27FC236}">
                <a16:creationId xmlns:a16="http://schemas.microsoft.com/office/drawing/2014/main" id="{92557F12-45FB-4042-9491-5E3B82183F0E}"/>
              </a:ext>
            </a:extLst>
          </p:cNvPr>
          <p:cNvSpPr/>
          <p:nvPr/>
        </p:nvSpPr>
        <p:spPr>
          <a:xfrm>
            <a:off x="1039514" y="2408286"/>
            <a:ext cx="1934736" cy="1540977"/>
          </a:xfrm>
          <a:custGeom>
            <a:avLst/>
            <a:gdLst/>
            <a:ahLst/>
            <a:cxnLst/>
            <a:rect l="l" t="t" r="r" b="b"/>
            <a:pathLst>
              <a:path w="37846" h="39041" extrusionOk="0">
                <a:moveTo>
                  <a:pt x="30359" y="1284"/>
                </a:moveTo>
                <a:cubicBezTo>
                  <a:pt x="31247" y="1284"/>
                  <a:pt x="32226" y="1316"/>
                  <a:pt x="32873" y="1428"/>
                </a:cubicBezTo>
                <a:cubicBezTo>
                  <a:pt x="35787" y="1967"/>
                  <a:pt x="36199" y="3582"/>
                  <a:pt x="36135" y="6115"/>
                </a:cubicBezTo>
                <a:cubicBezTo>
                  <a:pt x="36040" y="10359"/>
                  <a:pt x="35882" y="14571"/>
                  <a:pt x="35724" y="18815"/>
                </a:cubicBezTo>
                <a:cubicBezTo>
                  <a:pt x="35597" y="22805"/>
                  <a:pt x="35470" y="26795"/>
                  <a:pt x="35375" y="30785"/>
                </a:cubicBezTo>
                <a:cubicBezTo>
                  <a:pt x="35312" y="32686"/>
                  <a:pt x="35914" y="35536"/>
                  <a:pt x="33665" y="36391"/>
                </a:cubicBezTo>
                <a:cubicBezTo>
                  <a:pt x="33244" y="36547"/>
                  <a:pt x="32656" y="36599"/>
                  <a:pt x="31970" y="36599"/>
                </a:cubicBezTo>
                <a:cubicBezTo>
                  <a:pt x="30583" y="36599"/>
                  <a:pt x="28791" y="36386"/>
                  <a:pt x="27135" y="36386"/>
                </a:cubicBezTo>
                <a:cubicBezTo>
                  <a:pt x="26285" y="36386"/>
                  <a:pt x="25471" y="36442"/>
                  <a:pt x="24766" y="36613"/>
                </a:cubicBezTo>
                <a:cubicBezTo>
                  <a:pt x="22924" y="37078"/>
                  <a:pt x="20940" y="37884"/>
                  <a:pt x="18635" y="37884"/>
                </a:cubicBezTo>
                <a:cubicBezTo>
                  <a:pt x="17492" y="37884"/>
                  <a:pt x="16271" y="37686"/>
                  <a:pt x="14949" y="37151"/>
                </a:cubicBezTo>
                <a:cubicBezTo>
                  <a:pt x="12851" y="36302"/>
                  <a:pt x="11129" y="36100"/>
                  <a:pt x="9733" y="36100"/>
                </a:cubicBezTo>
                <a:cubicBezTo>
                  <a:pt x="8475" y="36100"/>
                  <a:pt x="7481" y="36264"/>
                  <a:pt x="6715" y="36264"/>
                </a:cubicBezTo>
                <a:cubicBezTo>
                  <a:pt x="5068" y="36232"/>
                  <a:pt x="4435" y="36422"/>
                  <a:pt x="3136" y="35219"/>
                </a:cubicBezTo>
                <a:cubicBezTo>
                  <a:pt x="1806" y="33984"/>
                  <a:pt x="2059" y="33731"/>
                  <a:pt x="2091" y="32084"/>
                </a:cubicBezTo>
                <a:cubicBezTo>
                  <a:pt x="2186" y="28030"/>
                  <a:pt x="2218" y="23977"/>
                  <a:pt x="2313" y="19955"/>
                </a:cubicBezTo>
                <a:cubicBezTo>
                  <a:pt x="2376" y="16154"/>
                  <a:pt x="2439" y="12354"/>
                  <a:pt x="2534" y="8554"/>
                </a:cubicBezTo>
                <a:cubicBezTo>
                  <a:pt x="2534" y="7604"/>
                  <a:pt x="2566" y="6654"/>
                  <a:pt x="2566" y="5704"/>
                </a:cubicBezTo>
                <a:cubicBezTo>
                  <a:pt x="2598" y="3804"/>
                  <a:pt x="2154" y="3234"/>
                  <a:pt x="3770" y="2283"/>
                </a:cubicBezTo>
                <a:cubicBezTo>
                  <a:pt x="4682" y="1729"/>
                  <a:pt x="5624" y="1589"/>
                  <a:pt x="6722" y="1589"/>
                </a:cubicBezTo>
                <a:cubicBezTo>
                  <a:pt x="7569" y="1589"/>
                  <a:pt x="8508" y="1672"/>
                  <a:pt x="9597" y="1713"/>
                </a:cubicBezTo>
                <a:cubicBezTo>
                  <a:pt x="11118" y="1752"/>
                  <a:pt x="16045" y="2259"/>
                  <a:pt x="20671" y="2259"/>
                </a:cubicBezTo>
                <a:cubicBezTo>
                  <a:pt x="23654" y="2259"/>
                  <a:pt x="26512" y="2048"/>
                  <a:pt x="28250" y="1365"/>
                </a:cubicBezTo>
                <a:cubicBezTo>
                  <a:pt x="28279" y="1353"/>
                  <a:pt x="28309" y="1342"/>
                  <a:pt x="28338" y="1331"/>
                </a:cubicBezTo>
                <a:lnTo>
                  <a:pt x="28338" y="1331"/>
                </a:lnTo>
                <a:cubicBezTo>
                  <a:pt x="28560" y="1320"/>
                  <a:pt x="29407" y="1284"/>
                  <a:pt x="30359" y="1284"/>
                </a:cubicBezTo>
                <a:close/>
                <a:moveTo>
                  <a:pt x="32486" y="0"/>
                </a:moveTo>
                <a:cubicBezTo>
                  <a:pt x="30915" y="0"/>
                  <a:pt x="29197" y="301"/>
                  <a:pt x="27680" y="447"/>
                </a:cubicBezTo>
                <a:cubicBezTo>
                  <a:pt x="25324" y="650"/>
                  <a:pt x="19809" y="822"/>
                  <a:pt x="15179" y="822"/>
                </a:cubicBezTo>
                <a:cubicBezTo>
                  <a:pt x="13336" y="822"/>
                  <a:pt x="11633" y="795"/>
                  <a:pt x="10325" y="732"/>
                </a:cubicBezTo>
                <a:cubicBezTo>
                  <a:pt x="8083" y="607"/>
                  <a:pt x="6178" y="268"/>
                  <a:pt x="4700" y="268"/>
                </a:cubicBezTo>
                <a:cubicBezTo>
                  <a:pt x="3171" y="268"/>
                  <a:pt x="2100" y="631"/>
                  <a:pt x="1584" y="1967"/>
                </a:cubicBezTo>
                <a:cubicBezTo>
                  <a:pt x="729" y="4152"/>
                  <a:pt x="1363" y="7635"/>
                  <a:pt x="1331" y="9979"/>
                </a:cubicBezTo>
                <a:cubicBezTo>
                  <a:pt x="1236" y="13304"/>
                  <a:pt x="1173" y="16661"/>
                  <a:pt x="1109" y="19955"/>
                </a:cubicBezTo>
                <a:cubicBezTo>
                  <a:pt x="1014" y="23058"/>
                  <a:pt x="951" y="26162"/>
                  <a:pt x="888" y="29234"/>
                </a:cubicBezTo>
                <a:cubicBezTo>
                  <a:pt x="856" y="31165"/>
                  <a:pt x="1" y="34459"/>
                  <a:pt x="1173" y="36264"/>
                </a:cubicBezTo>
                <a:cubicBezTo>
                  <a:pt x="2023" y="37540"/>
                  <a:pt x="4021" y="37853"/>
                  <a:pt x="6126" y="37853"/>
                </a:cubicBezTo>
                <a:cubicBezTo>
                  <a:pt x="8098" y="37853"/>
                  <a:pt x="10163" y="37578"/>
                  <a:pt x="11465" y="37563"/>
                </a:cubicBezTo>
                <a:cubicBezTo>
                  <a:pt x="13802" y="38663"/>
                  <a:pt x="16174" y="39041"/>
                  <a:pt x="18449" y="39041"/>
                </a:cubicBezTo>
                <a:cubicBezTo>
                  <a:pt x="21475" y="39041"/>
                  <a:pt x="24329" y="38372"/>
                  <a:pt x="26698" y="37848"/>
                </a:cubicBezTo>
                <a:cubicBezTo>
                  <a:pt x="27924" y="37848"/>
                  <a:pt x="29873" y="38150"/>
                  <a:pt x="31730" y="38150"/>
                </a:cubicBezTo>
                <a:cubicBezTo>
                  <a:pt x="33951" y="38150"/>
                  <a:pt x="36041" y="37718"/>
                  <a:pt x="36610" y="35821"/>
                </a:cubicBezTo>
                <a:cubicBezTo>
                  <a:pt x="37434" y="33192"/>
                  <a:pt x="36832" y="29297"/>
                  <a:pt x="36927" y="26573"/>
                </a:cubicBezTo>
                <a:cubicBezTo>
                  <a:pt x="36990" y="23502"/>
                  <a:pt x="37085" y="20461"/>
                  <a:pt x="37149" y="17389"/>
                </a:cubicBezTo>
                <a:cubicBezTo>
                  <a:pt x="37212" y="14349"/>
                  <a:pt x="37307" y="11277"/>
                  <a:pt x="37370" y="8237"/>
                </a:cubicBezTo>
                <a:cubicBezTo>
                  <a:pt x="37402" y="6337"/>
                  <a:pt x="37845" y="3740"/>
                  <a:pt x="36832" y="1967"/>
                </a:cubicBezTo>
                <a:cubicBezTo>
                  <a:pt x="35961" y="412"/>
                  <a:pt x="34325" y="0"/>
                  <a:pt x="32486" y="0"/>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2" name="Google Shape;1894;p49">
            <a:extLst>
              <a:ext uri="{FF2B5EF4-FFF2-40B4-BE49-F238E27FC236}">
                <a16:creationId xmlns:a16="http://schemas.microsoft.com/office/drawing/2014/main" id="{57046801-DFB8-B444-9528-5776337F4796}"/>
              </a:ext>
            </a:extLst>
          </p:cNvPr>
          <p:cNvSpPr/>
          <p:nvPr/>
        </p:nvSpPr>
        <p:spPr>
          <a:xfrm>
            <a:off x="2451734" y="2791035"/>
            <a:ext cx="155464" cy="45719"/>
          </a:xfrm>
          <a:custGeom>
            <a:avLst/>
            <a:gdLst/>
            <a:ahLst/>
            <a:cxnLst/>
            <a:rect l="l" t="t" r="r" b="b"/>
            <a:pathLst>
              <a:path w="3244" h="954" extrusionOk="0">
                <a:moveTo>
                  <a:pt x="466" y="0"/>
                </a:moveTo>
                <a:cubicBezTo>
                  <a:pt x="139" y="0"/>
                  <a:pt x="1" y="479"/>
                  <a:pt x="339" y="540"/>
                </a:cubicBezTo>
                <a:cubicBezTo>
                  <a:pt x="1162" y="667"/>
                  <a:pt x="1985" y="825"/>
                  <a:pt x="2840" y="952"/>
                </a:cubicBezTo>
                <a:cubicBezTo>
                  <a:pt x="2849" y="953"/>
                  <a:pt x="2857" y="953"/>
                  <a:pt x="2864" y="953"/>
                </a:cubicBezTo>
                <a:cubicBezTo>
                  <a:pt x="3162" y="953"/>
                  <a:pt x="3243" y="380"/>
                  <a:pt x="2904" y="319"/>
                </a:cubicBezTo>
                <a:cubicBezTo>
                  <a:pt x="2112" y="192"/>
                  <a:pt x="1289" y="129"/>
                  <a:pt x="497" y="2"/>
                </a:cubicBezTo>
                <a:cubicBezTo>
                  <a:pt x="486" y="1"/>
                  <a:pt x="476" y="0"/>
                  <a:pt x="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95;p49">
            <a:extLst>
              <a:ext uri="{FF2B5EF4-FFF2-40B4-BE49-F238E27FC236}">
                <a16:creationId xmlns:a16="http://schemas.microsoft.com/office/drawing/2014/main" id="{D0466DAC-57B3-5E41-9CDC-D3B5C6857B27}"/>
              </a:ext>
            </a:extLst>
          </p:cNvPr>
          <p:cNvSpPr/>
          <p:nvPr/>
        </p:nvSpPr>
        <p:spPr>
          <a:xfrm>
            <a:off x="2402472" y="2745095"/>
            <a:ext cx="264597" cy="45719"/>
          </a:xfrm>
          <a:custGeom>
            <a:avLst/>
            <a:gdLst/>
            <a:ahLst/>
            <a:cxnLst/>
            <a:rect l="l" t="t" r="r" b="b"/>
            <a:pathLst>
              <a:path w="4740" h="819" extrusionOk="0">
                <a:moveTo>
                  <a:pt x="2206" y="0"/>
                </a:moveTo>
                <a:cubicBezTo>
                  <a:pt x="1560" y="0"/>
                  <a:pt x="915" y="47"/>
                  <a:pt x="283" y="120"/>
                </a:cubicBezTo>
                <a:cubicBezTo>
                  <a:pt x="39" y="151"/>
                  <a:pt x="1" y="534"/>
                  <a:pt x="253" y="534"/>
                </a:cubicBezTo>
                <a:cubicBezTo>
                  <a:pt x="262" y="534"/>
                  <a:pt x="273" y="533"/>
                  <a:pt x="283" y="532"/>
                </a:cubicBezTo>
                <a:cubicBezTo>
                  <a:pt x="496" y="522"/>
                  <a:pt x="707" y="518"/>
                  <a:pt x="916" y="518"/>
                </a:cubicBezTo>
                <a:cubicBezTo>
                  <a:pt x="2076" y="518"/>
                  <a:pt x="3188" y="656"/>
                  <a:pt x="4368" y="817"/>
                </a:cubicBezTo>
                <a:cubicBezTo>
                  <a:pt x="4377" y="818"/>
                  <a:pt x="4385" y="818"/>
                  <a:pt x="4394" y="818"/>
                </a:cubicBezTo>
                <a:cubicBezTo>
                  <a:pt x="4688" y="818"/>
                  <a:pt x="4740" y="277"/>
                  <a:pt x="4432" y="215"/>
                </a:cubicBezTo>
                <a:cubicBezTo>
                  <a:pt x="3701" y="62"/>
                  <a:pt x="2953" y="0"/>
                  <a:pt x="22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96;p49">
            <a:extLst>
              <a:ext uri="{FF2B5EF4-FFF2-40B4-BE49-F238E27FC236}">
                <a16:creationId xmlns:a16="http://schemas.microsoft.com/office/drawing/2014/main" id="{61692610-1710-B14C-8514-D13BBD2278E5}"/>
              </a:ext>
            </a:extLst>
          </p:cNvPr>
          <p:cNvSpPr/>
          <p:nvPr/>
        </p:nvSpPr>
        <p:spPr>
          <a:xfrm>
            <a:off x="1659139" y="3751755"/>
            <a:ext cx="245903" cy="45719"/>
          </a:xfrm>
          <a:custGeom>
            <a:avLst/>
            <a:gdLst/>
            <a:ahLst/>
            <a:cxnLst/>
            <a:rect l="l" t="t" r="r" b="b"/>
            <a:pathLst>
              <a:path w="4276" h="795" extrusionOk="0">
                <a:moveTo>
                  <a:pt x="289" y="0"/>
                </a:moveTo>
                <a:cubicBezTo>
                  <a:pt x="0" y="0"/>
                  <a:pt x="10" y="477"/>
                  <a:pt x="317" y="477"/>
                </a:cubicBezTo>
                <a:cubicBezTo>
                  <a:pt x="1488" y="572"/>
                  <a:pt x="2692" y="762"/>
                  <a:pt x="3895" y="793"/>
                </a:cubicBezTo>
                <a:cubicBezTo>
                  <a:pt x="3906" y="794"/>
                  <a:pt x="3917" y="795"/>
                  <a:pt x="3927" y="795"/>
                </a:cubicBezTo>
                <a:cubicBezTo>
                  <a:pt x="4275" y="795"/>
                  <a:pt x="4265" y="285"/>
                  <a:pt x="3895" y="223"/>
                </a:cubicBezTo>
                <a:cubicBezTo>
                  <a:pt x="2724" y="97"/>
                  <a:pt x="1520" y="65"/>
                  <a:pt x="317" y="2"/>
                </a:cubicBezTo>
                <a:cubicBezTo>
                  <a:pt x="307" y="1"/>
                  <a:pt x="298"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97;p49">
            <a:extLst>
              <a:ext uri="{FF2B5EF4-FFF2-40B4-BE49-F238E27FC236}">
                <a16:creationId xmlns:a16="http://schemas.microsoft.com/office/drawing/2014/main" id="{4E280EDA-6C2F-4E44-8C1E-A69A2645B851}"/>
              </a:ext>
            </a:extLst>
          </p:cNvPr>
          <p:cNvSpPr/>
          <p:nvPr/>
        </p:nvSpPr>
        <p:spPr>
          <a:xfrm>
            <a:off x="1612748" y="3800791"/>
            <a:ext cx="207406" cy="45719"/>
          </a:xfrm>
          <a:custGeom>
            <a:avLst/>
            <a:gdLst/>
            <a:ahLst/>
            <a:cxnLst/>
            <a:rect l="l" t="t" r="r" b="b"/>
            <a:pathLst>
              <a:path w="4786" h="1055" extrusionOk="0">
                <a:moveTo>
                  <a:pt x="299" y="1"/>
                </a:moveTo>
                <a:cubicBezTo>
                  <a:pt x="38" y="1"/>
                  <a:pt x="0" y="362"/>
                  <a:pt x="236" y="451"/>
                </a:cubicBezTo>
                <a:cubicBezTo>
                  <a:pt x="1124" y="819"/>
                  <a:pt x="2116" y="1054"/>
                  <a:pt x="3101" y="1054"/>
                </a:cubicBezTo>
                <a:cubicBezTo>
                  <a:pt x="3555" y="1054"/>
                  <a:pt x="4008" y="1004"/>
                  <a:pt x="4448" y="894"/>
                </a:cubicBezTo>
                <a:cubicBezTo>
                  <a:pt x="4786" y="833"/>
                  <a:pt x="4736" y="323"/>
                  <a:pt x="4413" y="323"/>
                </a:cubicBezTo>
                <a:cubicBezTo>
                  <a:pt x="4404" y="323"/>
                  <a:pt x="4394" y="323"/>
                  <a:pt x="4384" y="324"/>
                </a:cubicBezTo>
                <a:cubicBezTo>
                  <a:pt x="3932" y="355"/>
                  <a:pt x="3493" y="376"/>
                  <a:pt x="3060" y="376"/>
                </a:cubicBezTo>
                <a:cubicBezTo>
                  <a:pt x="2159" y="376"/>
                  <a:pt x="1282" y="285"/>
                  <a:pt x="362" y="7"/>
                </a:cubicBezTo>
                <a:cubicBezTo>
                  <a:pt x="340" y="3"/>
                  <a:pt x="319"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98;p49">
            <a:extLst>
              <a:ext uri="{FF2B5EF4-FFF2-40B4-BE49-F238E27FC236}">
                <a16:creationId xmlns:a16="http://schemas.microsoft.com/office/drawing/2014/main" id="{0E511521-05F1-3540-9EE5-7FB79994BE28}"/>
              </a:ext>
            </a:extLst>
          </p:cNvPr>
          <p:cNvSpPr/>
          <p:nvPr/>
        </p:nvSpPr>
        <p:spPr>
          <a:xfrm>
            <a:off x="4261462" y="4146131"/>
            <a:ext cx="1173780" cy="663937"/>
          </a:xfrm>
          <a:custGeom>
            <a:avLst/>
            <a:gdLst/>
            <a:ahLst/>
            <a:cxnLst/>
            <a:rect l="l" t="t" r="r" b="b"/>
            <a:pathLst>
              <a:path w="29738" h="16821" extrusionOk="0">
                <a:moveTo>
                  <a:pt x="824" y="1"/>
                </a:moveTo>
                <a:cubicBezTo>
                  <a:pt x="1" y="1"/>
                  <a:pt x="32" y="1204"/>
                  <a:pt x="824" y="1267"/>
                </a:cubicBezTo>
                <a:cubicBezTo>
                  <a:pt x="5163" y="1521"/>
                  <a:pt x="9533" y="1647"/>
                  <a:pt x="13935" y="1679"/>
                </a:cubicBezTo>
                <a:cubicBezTo>
                  <a:pt x="13998" y="1869"/>
                  <a:pt x="14125" y="2027"/>
                  <a:pt x="14315" y="2091"/>
                </a:cubicBezTo>
                <a:cubicBezTo>
                  <a:pt x="13967" y="6018"/>
                  <a:pt x="13397" y="10230"/>
                  <a:pt x="13555" y="14220"/>
                </a:cubicBezTo>
                <a:cubicBezTo>
                  <a:pt x="13080" y="13650"/>
                  <a:pt x="12605" y="13111"/>
                  <a:pt x="12098" y="12605"/>
                </a:cubicBezTo>
                <a:cubicBezTo>
                  <a:pt x="11965" y="12486"/>
                  <a:pt x="11806" y="12435"/>
                  <a:pt x="11646" y="12435"/>
                </a:cubicBezTo>
                <a:cubicBezTo>
                  <a:pt x="11122" y="12435"/>
                  <a:pt x="10594" y="12982"/>
                  <a:pt x="10958" y="13491"/>
                </a:cubicBezTo>
                <a:cubicBezTo>
                  <a:pt x="11782" y="14537"/>
                  <a:pt x="12732" y="15518"/>
                  <a:pt x="13618" y="16500"/>
                </a:cubicBezTo>
                <a:cubicBezTo>
                  <a:pt x="13650" y="16563"/>
                  <a:pt x="13713" y="16595"/>
                  <a:pt x="13777" y="16627"/>
                </a:cubicBezTo>
                <a:cubicBezTo>
                  <a:pt x="13842" y="16758"/>
                  <a:pt x="13975" y="16821"/>
                  <a:pt x="14110" y="16821"/>
                </a:cubicBezTo>
                <a:cubicBezTo>
                  <a:pt x="14237" y="16821"/>
                  <a:pt x="14365" y="16765"/>
                  <a:pt x="14442" y="16658"/>
                </a:cubicBezTo>
                <a:cubicBezTo>
                  <a:pt x="14473" y="16627"/>
                  <a:pt x="14473" y="16627"/>
                  <a:pt x="14505" y="16627"/>
                </a:cubicBezTo>
                <a:cubicBezTo>
                  <a:pt x="15423" y="15993"/>
                  <a:pt x="16025" y="15170"/>
                  <a:pt x="16310" y="14093"/>
                </a:cubicBezTo>
                <a:cubicBezTo>
                  <a:pt x="16441" y="13572"/>
                  <a:pt x="16019" y="13229"/>
                  <a:pt x="15599" y="13229"/>
                </a:cubicBezTo>
                <a:cubicBezTo>
                  <a:pt x="15406" y="13229"/>
                  <a:pt x="15214" y="13301"/>
                  <a:pt x="15075" y="13460"/>
                </a:cubicBezTo>
                <a:cubicBezTo>
                  <a:pt x="15613" y="9596"/>
                  <a:pt x="15487" y="5479"/>
                  <a:pt x="15645" y="1679"/>
                </a:cubicBezTo>
                <a:cubicBezTo>
                  <a:pt x="20205" y="1679"/>
                  <a:pt x="24766" y="1521"/>
                  <a:pt x="29231" y="1204"/>
                </a:cubicBezTo>
                <a:cubicBezTo>
                  <a:pt x="29706" y="1141"/>
                  <a:pt x="29738" y="444"/>
                  <a:pt x="29231" y="444"/>
                </a:cubicBezTo>
                <a:cubicBezTo>
                  <a:pt x="19794" y="127"/>
                  <a:pt x="10293" y="96"/>
                  <a:pt x="824"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7" name="Google Shape;1899;p49">
            <a:extLst>
              <a:ext uri="{FF2B5EF4-FFF2-40B4-BE49-F238E27FC236}">
                <a16:creationId xmlns:a16="http://schemas.microsoft.com/office/drawing/2014/main" id="{C1E7ACEA-B9C9-DE4A-8872-6935652EF89C}"/>
              </a:ext>
            </a:extLst>
          </p:cNvPr>
          <p:cNvSpPr/>
          <p:nvPr/>
        </p:nvSpPr>
        <p:spPr>
          <a:xfrm>
            <a:off x="7051792" y="4170205"/>
            <a:ext cx="1172517" cy="663937"/>
          </a:xfrm>
          <a:custGeom>
            <a:avLst/>
            <a:gdLst/>
            <a:ahLst/>
            <a:cxnLst/>
            <a:rect l="l" t="t" r="r" b="b"/>
            <a:pathLst>
              <a:path w="29706" h="16821" extrusionOk="0">
                <a:moveTo>
                  <a:pt x="823" y="1"/>
                </a:moveTo>
                <a:cubicBezTo>
                  <a:pt x="0" y="1"/>
                  <a:pt x="32" y="1204"/>
                  <a:pt x="823" y="1267"/>
                </a:cubicBezTo>
                <a:cubicBezTo>
                  <a:pt x="5162" y="1521"/>
                  <a:pt x="9532" y="1647"/>
                  <a:pt x="13934" y="1679"/>
                </a:cubicBezTo>
                <a:cubicBezTo>
                  <a:pt x="13966" y="1869"/>
                  <a:pt x="14124" y="2027"/>
                  <a:pt x="14283" y="2091"/>
                </a:cubicBezTo>
                <a:cubicBezTo>
                  <a:pt x="13966" y="6018"/>
                  <a:pt x="13364" y="10230"/>
                  <a:pt x="13554" y="14220"/>
                </a:cubicBezTo>
                <a:cubicBezTo>
                  <a:pt x="13079" y="13650"/>
                  <a:pt x="12604" y="13111"/>
                  <a:pt x="12066" y="12605"/>
                </a:cubicBezTo>
                <a:cubicBezTo>
                  <a:pt x="11940" y="12486"/>
                  <a:pt x="11785" y="12435"/>
                  <a:pt x="11627" y="12435"/>
                </a:cubicBezTo>
                <a:cubicBezTo>
                  <a:pt x="11111" y="12435"/>
                  <a:pt x="10569" y="12982"/>
                  <a:pt x="10958" y="13491"/>
                </a:cubicBezTo>
                <a:cubicBezTo>
                  <a:pt x="11749" y="14537"/>
                  <a:pt x="12731" y="15518"/>
                  <a:pt x="13618" y="16500"/>
                </a:cubicBezTo>
                <a:cubicBezTo>
                  <a:pt x="13649" y="16563"/>
                  <a:pt x="13713" y="16595"/>
                  <a:pt x="13776" y="16627"/>
                </a:cubicBezTo>
                <a:cubicBezTo>
                  <a:pt x="13825" y="16758"/>
                  <a:pt x="13959" y="16821"/>
                  <a:pt x="14098" y="16821"/>
                </a:cubicBezTo>
                <a:cubicBezTo>
                  <a:pt x="14229" y="16821"/>
                  <a:pt x="14365" y="16765"/>
                  <a:pt x="14441" y="16658"/>
                </a:cubicBezTo>
                <a:cubicBezTo>
                  <a:pt x="14473" y="16627"/>
                  <a:pt x="14473" y="16627"/>
                  <a:pt x="14504" y="16627"/>
                </a:cubicBezTo>
                <a:cubicBezTo>
                  <a:pt x="15391" y="15993"/>
                  <a:pt x="16025" y="15170"/>
                  <a:pt x="16310" y="14093"/>
                </a:cubicBezTo>
                <a:cubicBezTo>
                  <a:pt x="16440" y="13572"/>
                  <a:pt x="16019" y="13229"/>
                  <a:pt x="15598" y="13229"/>
                </a:cubicBezTo>
                <a:cubicBezTo>
                  <a:pt x="15406" y="13229"/>
                  <a:pt x="15214" y="13301"/>
                  <a:pt x="15075" y="13460"/>
                </a:cubicBezTo>
                <a:cubicBezTo>
                  <a:pt x="15613" y="9596"/>
                  <a:pt x="15486" y="5479"/>
                  <a:pt x="15645" y="1679"/>
                </a:cubicBezTo>
                <a:cubicBezTo>
                  <a:pt x="20205" y="1679"/>
                  <a:pt x="24734" y="1521"/>
                  <a:pt x="29231" y="1204"/>
                </a:cubicBezTo>
                <a:cubicBezTo>
                  <a:pt x="29706" y="1141"/>
                  <a:pt x="29706" y="444"/>
                  <a:pt x="29231" y="444"/>
                </a:cubicBezTo>
                <a:cubicBezTo>
                  <a:pt x="19793" y="127"/>
                  <a:pt x="10261" y="96"/>
                  <a:pt x="823"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8" name="Google Shape;1900;p49">
            <a:extLst>
              <a:ext uri="{FF2B5EF4-FFF2-40B4-BE49-F238E27FC236}">
                <a16:creationId xmlns:a16="http://schemas.microsoft.com/office/drawing/2014/main" id="{CE537A60-9532-7649-967F-A1D167D89708}"/>
              </a:ext>
            </a:extLst>
          </p:cNvPr>
          <p:cNvSpPr/>
          <p:nvPr/>
        </p:nvSpPr>
        <p:spPr>
          <a:xfrm>
            <a:off x="9840860" y="4154831"/>
            <a:ext cx="1172517" cy="663937"/>
          </a:xfrm>
          <a:custGeom>
            <a:avLst/>
            <a:gdLst/>
            <a:ahLst/>
            <a:cxnLst/>
            <a:rect l="l" t="t" r="r" b="b"/>
            <a:pathLst>
              <a:path w="29706" h="16821" extrusionOk="0">
                <a:moveTo>
                  <a:pt x="792" y="1"/>
                </a:moveTo>
                <a:cubicBezTo>
                  <a:pt x="0" y="1"/>
                  <a:pt x="0" y="1204"/>
                  <a:pt x="792" y="1267"/>
                </a:cubicBezTo>
                <a:cubicBezTo>
                  <a:pt x="5130" y="1521"/>
                  <a:pt x="9532" y="1647"/>
                  <a:pt x="13934" y="1679"/>
                </a:cubicBezTo>
                <a:cubicBezTo>
                  <a:pt x="13966" y="1869"/>
                  <a:pt x="14125" y="2027"/>
                  <a:pt x="14283" y="2091"/>
                </a:cubicBezTo>
                <a:cubicBezTo>
                  <a:pt x="13966" y="6018"/>
                  <a:pt x="13364" y="10230"/>
                  <a:pt x="13523" y="14220"/>
                </a:cubicBezTo>
                <a:cubicBezTo>
                  <a:pt x="13079" y="13650"/>
                  <a:pt x="12573" y="13111"/>
                  <a:pt x="12066" y="12605"/>
                </a:cubicBezTo>
                <a:cubicBezTo>
                  <a:pt x="11933" y="12486"/>
                  <a:pt x="11773" y="12435"/>
                  <a:pt x="11614" y="12435"/>
                </a:cubicBezTo>
                <a:cubicBezTo>
                  <a:pt x="11092" y="12435"/>
                  <a:pt x="10569" y="12982"/>
                  <a:pt x="10958" y="13491"/>
                </a:cubicBezTo>
                <a:cubicBezTo>
                  <a:pt x="11749" y="14537"/>
                  <a:pt x="12699" y="15518"/>
                  <a:pt x="13586" y="16500"/>
                </a:cubicBezTo>
                <a:cubicBezTo>
                  <a:pt x="13649" y="16563"/>
                  <a:pt x="13713" y="16595"/>
                  <a:pt x="13744" y="16627"/>
                </a:cubicBezTo>
                <a:cubicBezTo>
                  <a:pt x="13810" y="16758"/>
                  <a:pt x="13951" y="16821"/>
                  <a:pt x="14095" y="16821"/>
                </a:cubicBezTo>
                <a:cubicBezTo>
                  <a:pt x="14229" y="16821"/>
                  <a:pt x="14365" y="16765"/>
                  <a:pt x="14441" y="16658"/>
                </a:cubicBezTo>
                <a:cubicBezTo>
                  <a:pt x="14441" y="16627"/>
                  <a:pt x="14473" y="16627"/>
                  <a:pt x="14473" y="16627"/>
                </a:cubicBezTo>
                <a:cubicBezTo>
                  <a:pt x="15391" y="15993"/>
                  <a:pt x="15993" y="15170"/>
                  <a:pt x="16278" y="14093"/>
                </a:cubicBezTo>
                <a:cubicBezTo>
                  <a:pt x="16430" y="13572"/>
                  <a:pt x="16016" y="13229"/>
                  <a:pt x="15597" y="13229"/>
                </a:cubicBezTo>
                <a:cubicBezTo>
                  <a:pt x="15406" y="13229"/>
                  <a:pt x="15214" y="13301"/>
                  <a:pt x="15075" y="13460"/>
                </a:cubicBezTo>
                <a:cubicBezTo>
                  <a:pt x="15581" y="9596"/>
                  <a:pt x="15486" y="5479"/>
                  <a:pt x="15645" y="1679"/>
                </a:cubicBezTo>
                <a:cubicBezTo>
                  <a:pt x="20173" y="1679"/>
                  <a:pt x="24734" y="1521"/>
                  <a:pt x="29231" y="1204"/>
                </a:cubicBezTo>
                <a:cubicBezTo>
                  <a:pt x="29706" y="1141"/>
                  <a:pt x="29706" y="444"/>
                  <a:pt x="29231" y="444"/>
                </a:cubicBezTo>
                <a:cubicBezTo>
                  <a:pt x="19762" y="127"/>
                  <a:pt x="10261" y="96"/>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29" name="Google Shape;1901;p49">
            <a:extLst>
              <a:ext uri="{FF2B5EF4-FFF2-40B4-BE49-F238E27FC236}">
                <a16:creationId xmlns:a16="http://schemas.microsoft.com/office/drawing/2014/main" id="{612A21FF-FA00-6C49-8EDF-B81E10CB852B}"/>
              </a:ext>
            </a:extLst>
          </p:cNvPr>
          <p:cNvSpPr/>
          <p:nvPr/>
        </p:nvSpPr>
        <p:spPr>
          <a:xfrm>
            <a:off x="6784520" y="2493879"/>
            <a:ext cx="1699079" cy="1401487"/>
          </a:xfrm>
          <a:custGeom>
            <a:avLst/>
            <a:gdLst/>
            <a:ahLst/>
            <a:cxnLst/>
            <a:rect l="l" t="t" r="r" b="b"/>
            <a:pathLst>
              <a:path w="36008" h="35507" extrusionOk="0">
                <a:moveTo>
                  <a:pt x="30755" y="0"/>
                </a:moveTo>
                <a:cubicBezTo>
                  <a:pt x="29568" y="0"/>
                  <a:pt x="28379" y="132"/>
                  <a:pt x="27489" y="132"/>
                </a:cubicBezTo>
                <a:cubicBezTo>
                  <a:pt x="24924" y="164"/>
                  <a:pt x="22359" y="196"/>
                  <a:pt x="19825" y="227"/>
                </a:cubicBezTo>
                <a:cubicBezTo>
                  <a:pt x="15170" y="291"/>
                  <a:pt x="10514" y="386"/>
                  <a:pt x="5891" y="512"/>
                </a:cubicBezTo>
                <a:cubicBezTo>
                  <a:pt x="5836" y="514"/>
                  <a:pt x="5778" y="515"/>
                  <a:pt x="5717" y="515"/>
                </a:cubicBezTo>
                <a:cubicBezTo>
                  <a:pt x="5174" y="515"/>
                  <a:pt x="4377" y="446"/>
                  <a:pt x="3671" y="446"/>
                </a:cubicBezTo>
                <a:cubicBezTo>
                  <a:pt x="3159" y="446"/>
                  <a:pt x="2694" y="482"/>
                  <a:pt x="2407" y="607"/>
                </a:cubicBezTo>
                <a:cubicBezTo>
                  <a:pt x="412" y="1494"/>
                  <a:pt x="0" y="2951"/>
                  <a:pt x="0" y="4851"/>
                </a:cubicBezTo>
                <a:cubicBezTo>
                  <a:pt x="0" y="7226"/>
                  <a:pt x="32" y="9570"/>
                  <a:pt x="63" y="11945"/>
                </a:cubicBezTo>
                <a:cubicBezTo>
                  <a:pt x="158" y="16664"/>
                  <a:pt x="349" y="21351"/>
                  <a:pt x="665" y="26069"/>
                </a:cubicBezTo>
                <a:cubicBezTo>
                  <a:pt x="792" y="28444"/>
                  <a:pt x="412" y="31801"/>
                  <a:pt x="2217" y="33416"/>
                </a:cubicBezTo>
                <a:cubicBezTo>
                  <a:pt x="3176" y="34285"/>
                  <a:pt x="4528" y="34471"/>
                  <a:pt x="5936" y="34471"/>
                </a:cubicBezTo>
                <a:cubicBezTo>
                  <a:pt x="6993" y="34471"/>
                  <a:pt x="8080" y="34366"/>
                  <a:pt x="9058" y="34366"/>
                </a:cubicBezTo>
                <a:cubicBezTo>
                  <a:pt x="9438" y="34366"/>
                  <a:pt x="10451" y="35221"/>
                  <a:pt x="10514" y="35507"/>
                </a:cubicBezTo>
                <a:cubicBezTo>
                  <a:pt x="10599" y="35464"/>
                  <a:pt x="11742" y="35450"/>
                  <a:pt x="13230" y="35450"/>
                </a:cubicBezTo>
                <a:cubicBezTo>
                  <a:pt x="16204" y="35450"/>
                  <a:pt x="20553" y="35507"/>
                  <a:pt x="20553" y="35507"/>
                </a:cubicBezTo>
                <a:cubicBezTo>
                  <a:pt x="20553" y="35507"/>
                  <a:pt x="24544" y="35063"/>
                  <a:pt x="24544" y="35031"/>
                </a:cubicBezTo>
                <a:cubicBezTo>
                  <a:pt x="24575" y="34936"/>
                  <a:pt x="24670" y="34873"/>
                  <a:pt x="24797" y="34873"/>
                </a:cubicBezTo>
                <a:cubicBezTo>
                  <a:pt x="26507" y="34620"/>
                  <a:pt x="28249" y="34556"/>
                  <a:pt x="29991" y="34461"/>
                </a:cubicBezTo>
                <a:cubicBezTo>
                  <a:pt x="31638" y="34398"/>
                  <a:pt x="32208" y="34651"/>
                  <a:pt x="33379" y="33448"/>
                </a:cubicBezTo>
                <a:cubicBezTo>
                  <a:pt x="34519" y="32308"/>
                  <a:pt x="34266" y="31200"/>
                  <a:pt x="34329" y="29679"/>
                </a:cubicBezTo>
                <a:cubicBezTo>
                  <a:pt x="34551" y="24897"/>
                  <a:pt x="34773" y="20115"/>
                  <a:pt x="34994" y="15365"/>
                </a:cubicBezTo>
                <a:cubicBezTo>
                  <a:pt x="35089" y="12958"/>
                  <a:pt x="35184" y="10583"/>
                  <a:pt x="35311" y="8176"/>
                </a:cubicBezTo>
                <a:cubicBezTo>
                  <a:pt x="35374" y="6403"/>
                  <a:pt x="36008" y="2951"/>
                  <a:pt x="34804" y="1367"/>
                </a:cubicBezTo>
                <a:cubicBezTo>
                  <a:pt x="33950" y="240"/>
                  <a:pt x="32354" y="0"/>
                  <a:pt x="30755" y="0"/>
                </a:cubicBezTo>
                <a:close/>
              </a:path>
            </a:pathLst>
          </a:custGeom>
          <a:solidFill>
            <a:schemeClr val="accent4"/>
          </a:solidFill>
          <a:ln>
            <a:noFill/>
          </a:ln>
        </p:spPr>
        <p:txBody>
          <a:bodyPr spcFirstLastPara="1" wrap="square" lIns="91425" tIns="91425" rIns="91425" bIns="91425" anchor="ctr" anchorCtr="0">
            <a:noAutofit/>
          </a:bodyPr>
          <a:lstStyle/>
          <a:p>
            <a:pPr lvl="0" algn="ctr"/>
            <a:r>
              <a:rPr lang="ar-SA" sz="2800" b="1" dirty="0">
                <a:solidFill>
                  <a:schemeClr val="bg1"/>
                </a:solidFill>
                <a:latin typeface="Calibri" panose="020F0502020204030204" pitchFamily="34" charset="0"/>
                <a:cs typeface="Calibri" panose="020F0502020204030204" pitchFamily="34" charset="0"/>
              </a:rPr>
              <a:t>الدفاتر والسجلات</a:t>
            </a:r>
          </a:p>
        </p:txBody>
      </p:sp>
      <p:sp>
        <p:nvSpPr>
          <p:cNvPr id="30" name="Google Shape;1902;p49">
            <a:extLst>
              <a:ext uri="{FF2B5EF4-FFF2-40B4-BE49-F238E27FC236}">
                <a16:creationId xmlns:a16="http://schemas.microsoft.com/office/drawing/2014/main" id="{631E832B-904B-5E4F-A469-E6748BE31D31}"/>
              </a:ext>
            </a:extLst>
          </p:cNvPr>
          <p:cNvSpPr/>
          <p:nvPr/>
        </p:nvSpPr>
        <p:spPr>
          <a:xfrm>
            <a:off x="6870889" y="3743415"/>
            <a:ext cx="186077" cy="45719"/>
          </a:xfrm>
          <a:custGeom>
            <a:avLst/>
            <a:gdLst/>
            <a:ahLst/>
            <a:cxnLst/>
            <a:rect l="l" t="t" r="r" b="b"/>
            <a:pathLst>
              <a:path w="3370" h="828" extrusionOk="0">
                <a:moveTo>
                  <a:pt x="343" y="0"/>
                </a:moveTo>
                <a:cubicBezTo>
                  <a:pt x="11" y="0"/>
                  <a:pt x="0" y="608"/>
                  <a:pt x="393" y="638"/>
                </a:cubicBezTo>
                <a:cubicBezTo>
                  <a:pt x="1280" y="701"/>
                  <a:pt x="2135" y="733"/>
                  <a:pt x="3022" y="828"/>
                </a:cubicBezTo>
                <a:cubicBezTo>
                  <a:pt x="3370" y="828"/>
                  <a:pt x="3338" y="353"/>
                  <a:pt x="3022" y="321"/>
                </a:cubicBezTo>
                <a:cubicBezTo>
                  <a:pt x="2135" y="226"/>
                  <a:pt x="1280" y="100"/>
                  <a:pt x="393" y="5"/>
                </a:cubicBezTo>
                <a:cubicBezTo>
                  <a:pt x="376" y="2"/>
                  <a:pt x="359" y="0"/>
                  <a:pt x="3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03;p49">
            <a:extLst>
              <a:ext uri="{FF2B5EF4-FFF2-40B4-BE49-F238E27FC236}">
                <a16:creationId xmlns:a16="http://schemas.microsoft.com/office/drawing/2014/main" id="{73AC3084-9CBE-8B46-91F9-50717D914D59}"/>
              </a:ext>
            </a:extLst>
          </p:cNvPr>
          <p:cNvSpPr/>
          <p:nvPr/>
        </p:nvSpPr>
        <p:spPr>
          <a:xfrm>
            <a:off x="6879465" y="3783649"/>
            <a:ext cx="320738" cy="45719"/>
          </a:xfrm>
          <a:custGeom>
            <a:avLst/>
            <a:gdLst/>
            <a:ahLst/>
            <a:cxnLst/>
            <a:rect l="l" t="t" r="r" b="b"/>
            <a:pathLst>
              <a:path w="4995" h="712" extrusionOk="0">
                <a:moveTo>
                  <a:pt x="4715" y="1"/>
                </a:moveTo>
                <a:cubicBezTo>
                  <a:pt x="4706" y="1"/>
                  <a:pt x="4697" y="1"/>
                  <a:pt x="4687" y="2"/>
                </a:cubicBezTo>
                <a:cubicBezTo>
                  <a:pt x="3885" y="55"/>
                  <a:pt x="3103" y="78"/>
                  <a:pt x="2318" y="78"/>
                </a:cubicBezTo>
                <a:cubicBezTo>
                  <a:pt x="1677" y="78"/>
                  <a:pt x="1035" y="62"/>
                  <a:pt x="380" y="34"/>
                </a:cubicBezTo>
                <a:cubicBezTo>
                  <a:pt x="0" y="34"/>
                  <a:pt x="0" y="572"/>
                  <a:pt x="380" y="636"/>
                </a:cubicBezTo>
                <a:cubicBezTo>
                  <a:pt x="845" y="687"/>
                  <a:pt x="1322" y="712"/>
                  <a:pt x="1804" y="712"/>
                </a:cubicBezTo>
                <a:cubicBezTo>
                  <a:pt x="2800" y="712"/>
                  <a:pt x="3811" y="606"/>
                  <a:pt x="4751" y="414"/>
                </a:cubicBezTo>
                <a:cubicBezTo>
                  <a:pt x="4995" y="384"/>
                  <a:pt x="4945" y="1"/>
                  <a:pt x="4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04;p49">
            <a:extLst>
              <a:ext uri="{FF2B5EF4-FFF2-40B4-BE49-F238E27FC236}">
                <a16:creationId xmlns:a16="http://schemas.microsoft.com/office/drawing/2014/main" id="{4DAD9F54-0A36-2248-8745-066BAA74C024}"/>
              </a:ext>
            </a:extLst>
          </p:cNvPr>
          <p:cNvSpPr/>
          <p:nvPr/>
        </p:nvSpPr>
        <p:spPr>
          <a:xfrm>
            <a:off x="6829374" y="2806229"/>
            <a:ext cx="210910" cy="45719"/>
          </a:xfrm>
          <a:custGeom>
            <a:avLst/>
            <a:gdLst/>
            <a:ahLst/>
            <a:cxnLst/>
            <a:rect l="l" t="t" r="r" b="b"/>
            <a:pathLst>
              <a:path w="4687" h="1016" extrusionOk="0">
                <a:moveTo>
                  <a:pt x="4274" y="1"/>
                </a:moveTo>
                <a:cubicBezTo>
                  <a:pt x="3008" y="127"/>
                  <a:pt x="1709" y="191"/>
                  <a:pt x="443" y="349"/>
                </a:cubicBezTo>
                <a:cubicBezTo>
                  <a:pt x="41" y="411"/>
                  <a:pt x="1" y="1015"/>
                  <a:pt x="411" y="1015"/>
                </a:cubicBezTo>
                <a:cubicBezTo>
                  <a:pt x="421" y="1015"/>
                  <a:pt x="432" y="1015"/>
                  <a:pt x="443" y="1014"/>
                </a:cubicBezTo>
                <a:cubicBezTo>
                  <a:pt x="1709" y="919"/>
                  <a:pt x="3008" y="761"/>
                  <a:pt x="4274" y="602"/>
                </a:cubicBezTo>
                <a:cubicBezTo>
                  <a:pt x="4655" y="571"/>
                  <a:pt x="4686" y="1"/>
                  <a:pt x="4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33" name="Google Shape;1905;p49">
            <a:extLst>
              <a:ext uri="{FF2B5EF4-FFF2-40B4-BE49-F238E27FC236}">
                <a16:creationId xmlns:a16="http://schemas.microsoft.com/office/drawing/2014/main" id="{BE4CA3C7-4DED-3E43-8F42-BEB958A0F495}"/>
              </a:ext>
            </a:extLst>
          </p:cNvPr>
          <p:cNvSpPr/>
          <p:nvPr/>
        </p:nvSpPr>
        <p:spPr>
          <a:xfrm>
            <a:off x="8124937" y="2654435"/>
            <a:ext cx="245329" cy="45719"/>
          </a:xfrm>
          <a:custGeom>
            <a:avLst/>
            <a:gdLst/>
            <a:ahLst/>
            <a:cxnLst/>
            <a:rect l="l" t="t" r="r" b="b"/>
            <a:pathLst>
              <a:path w="5747" h="1071" extrusionOk="0">
                <a:moveTo>
                  <a:pt x="2267" y="1"/>
                </a:moveTo>
                <a:cubicBezTo>
                  <a:pt x="1655" y="1"/>
                  <a:pt x="1039" y="57"/>
                  <a:pt x="424" y="173"/>
                </a:cubicBezTo>
                <a:cubicBezTo>
                  <a:pt x="0" y="264"/>
                  <a:pt x="154" y="874"/>
                  <a:pt x="555" y="874"/>
                </a:cubicBezTo>
                <a:cubicBezTo>
                  <a:pt x="574" y="874"/>
                  <a:pt x="593" y="873"/>
                  <a:pt x="614" y="870"/>
                </a:cubicBezTo>
                <a:cubicBezTo>
                  <a:pt x="1261" y="754"/>
                  <a:pt x="1893" y="695"/>
                  <a:pt x="2520" y="695"/>
                </a:cubicBezTo>
                <a:cubicBezTo>
                  <a:pt x="3425" y="695"/>
                  <a:pt x="4320" y="817"/>
                  <a:pt x="5237" y="1060"/>
                </a:cubicBezTo>
                <a:cubicBezTo>
                  <a:pt x="5266" y="1067"/>
                  <a:pt x="5294" y="1071"/>
                  <a:pt x="5320" y="1071"/>
                </a:cubicBezTo>
                <a:cubicBezTo>
                  <a:pt x="5638" y="1071"/>
                  <a:pt x="5747" y="578"/>
                  <a:pt x="5396" y="490"/>
                </a:cubicBezTo>
                <a:cubicBezTo>
                  <a:pt x="4373" y="169"/>
                  <a:pt x="3325" y="1"/>
                  <a:pt x="2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34" name="Google Shape;1906;p49">
            <a:extLst>
              <a:ext uri="{FF2B5EF4-FFF2-40B4-BE49-F238E27FC236}">
                <a16:creationId xmlns:a16="http://schemas.microsoft.com/office/drawing/2014/main" id="{9748E3B0-27F8-5147-800A-63A4F63BE8BD}"/>
              </a:ext>
            </a:extLst>
          </p:cNvPr>
          <p:cNvSpPr/>
          <p:nvPr/>
        </p:nvSpPr>
        <p:spPr>
          <a:xfrm>
            <a:off x="6730392" y="2445051"/>
            <a:ext cx="1842108" cy="1471626"/>
          </a:xfrm>
          <a:custGeom>
            <a:avLst/>
            <a:gdLst/>
            <a:ahLst/>
            <a:cxnLst/>
            <a:rect l="l" t="t" r="r" b="b"/>
            <a:pathLst>
              <a:path w="39714" h="37284" extrusionOk="0">
                <a:moveTo>
                  <a:pt x="32434" y="1116"/>
                </a:moveTo>
                <a:cubicBezTo>
                  <a:pt x="34033" y="1116"/>
                  <a:pt x="35629" y="1356"/>
                  <a:pt x="36483" y="2483"/>
                </a:cubicBezTo>
                <a:cubicBezTo>
                  <a:pt x="37719" y="4035"/>
                  <a:pt x="37053" y="7519"/>
                  <a:pt x="36990" y="9292"/>
                </a:cubicBezTo>
                <a:cubicBezTo>
                  <a:pt x="36863" y="11699"/>
                  <a:pt x="36768" y="14074"/>
                  <a:pt x="36673" y="16449"/>
                </a:cubicBezTo>
                <a:cubicBezTo>
                  <a:pt x="36452" y="21231"/>
                  <a:pt x="36230" y="26013"/>
                  <a:pt x="36008" y="30795"/>
                </a:cubicBezTo>
                <a:cubicBezTo>
                  <a:pt x="35945" y="32316"/>
                  <a:pt x="36198" y="33424"/>
                  <a:pt x="35058" y="34564"/>
                </a:cubicBezTo>
                <a:cubicBezTo>
                  <a:pt x="33887" y="35767"/>
                  <a:pt x="33317" y="35514"/>
                  <a:pt x="31670" y="35577"/>
                </a:cubicBezTo>
                <a:cubicBezTo>
                  <a:pt x="29928" y="35672"/>
                  <a:pt x="28186" y="35736"/>
                  <a:pt x="26476" y="35957"/>
                </a:cubicBezTo>
                <a:cubicBezTo>
                  <a:pt x="26385" y="35980"/>
                  <a:pt x="20129" y="36365"/>
                  <a:pt x="16213" y="36365"/>
                </a:cubicBezTo>
                <a:cubicBezTo>
                  <a:pt x="14693" y="36365"/>
                  <a:pt x="13525" y="36307"/>
                  <a:pt x="13207" y="36147"/>
                </a:cubicBezTo>
                <a:cubicBezTo>
                  <a:pt x="12067" y="35609"/>
                  <a:pt x="11117" y="35482"/>
                  <a:pt x="10737" y="35482"/>
                </a:cubicBezTo>
                <a:cubicBezTo>
                  <a:pt x="9771" y="35482"/>
                  <a:pt x="8697" y="35585"/>
                  <a:pt x="7653" y="35585"/>
                </a:cubicBezTo>
                <a:cubicBezTo>
                  <a:pt x="6231" y="35585"/>
                  <a:pt x="4864" y="35395"/>
                  <a:pt x="3896" y="34501"/>
                </a:cubicBezTo>
                <a:cubicBezTo>
                  <a:pt x="2091" y="32917"/>
                  <a:pt x="2471" y="29560"/>
                  <a:pt x="2344" y="27185"/>
                </a:cubicBezTo>
                <a:cubicBezTo>
                  <a:pt x="2028" y="22467"/>
                  <a:pt x="1837" y="17780"/>
                  <a:pt x="1742" y="13029"/>
                </a:cubicBezTo>
                <a:cubicBezTo>
                  <a:pt x="1679" y="10686"/>
                  <a:pt x="1679" y="8311"/>
                  <a:pt x="1679" y="5967"/>
                </a:cubicBezTo>
                <a:cubicBezTo>
                  <a:pt x="1679" y="4067"/>
                  <a:pt x="2091" y="2610"/>
                  <a:pt x="4086" y="1723"/>
                </a:cubicBezTo>
                <a:cubicBezTo>
                  <a:pt x="4373" y="1598"/>
                  <a:pt x="4838" y="1562"/>
                  <a:pt x="5350" y="1562"/>
                </a:cubicBezTo>
                <a:cubicBezTo>
                  <a:pt x="6056" y="1562"/>
                  <a:pt x="6853" y="1631"/>
                  <a:pt x="7396" y="1631"/>
                </a:cubicBezTo>
                <a:cubicBezTo>
                  <a:pt x="7457" y="1631"/>
                  <a:pt x="7515" y="1630"/>
                  <a:pt x="7570" y="1628"/>
                </a:cubicBezTo>
                <a:cubicBezTo>
                  <a:pt x="12193" y="1502"/>
                  <a:pt x="16849" y="1407"/>
                  <a:pt x="21504" y="1343"/>
                </a:cubicBezTo>
                <a:cubicBezTo>
                  <a:pt x="24038" y="1312"/>
                  <a:pt x="26603" y="1280"/>
                  <a:pt x="29168" y="1248"/>
                </a:cubicBezTo>
                <a:cubicBezTo>
                  <a:pt x="30058" y="1248"/>
                  <a:pt x="31247" y="1116"/>
                  <a:pt x="32434" y="1116"/>
                </a:cubicBezTo>
                <a:close/>
                <a:moveTo>
                  <a:pt x="28679" y="0"/>
                </a:moveTo>
                <a:cubicBezTo>
                  <a:pt x="26047" y="0"/>
                  <a:pt x="23427" y="23"/>
                  <a:pt x="20807" y="45"/>
                </a:cubicBezTo>
                <a:cubicBezTo>
                  <a:pt x="17070" y="108"/>
                  <a:pt x="13365" y="172"/>
                  <a:pt x="9660" y="267"/>
                </a:cubicBezTo>
                <a:cubicBezTo>
                  <a:pt x="9540" y="270"/>
                  <a:pt x="9417" y="271"/>
                  <a:pt x="9292" y="271"/>
                </a:cubicBezTo>
                <a:cubicBezTo>
                  <a:pt x="8186" y="271"/>
                  <a:pt x="6871" y="155"/>
                  <a:pt x="5592" y="155"/>
                </a:cubicBezTo>
                <a:cubicBezTo>
                  <a:pt x="4250" y="155"/>
                  <a:pt x="2947" y="283"/>
                  <a:pt x="1964" y="805"/>
                </a:cubicBezTo>
                <a:cubicBezTo>
                  <a:pt x="602" y="1533"/>
                  <a:pt x="571" y="2452"/>
                  <a:pt x="381" y="3845"/>
                </a:cubicBezTo>
                <a:cubicBezTo>
                  <a:pt x="1" y="7012"/>
                  <a:pt x="381" y="10559"/>
                  <a:pt x="444" y="13758"/>
                </a:cubicBezTo>
                <a:cubicBezTo>
                  <a:pt x="539" y="17526"/>
                  <a:pt x="697" y="21295"/>
                  <a:pt x="887" y="25063"/>
                </a:cubicBezTo>
                <a:cubicBezTo>
                  <a:pt x="1046" y="27977"/>
                  <a:pt x="792" y="31492"/>
                  <a:pt x="1584" y="34311"/>
                </a:cubicBezTo>
                <a:cubicBezTo>
                  <a:pt x="2193" y="36612"/>
                  <a:pt x="4252" y="37063"/>
                  <a:pt x="6472" y="37063"/>
                </a:cubicBezTo>
                <a:cubicBezTo>
                  <a:pt x="7903" y="37063"/>
                  <a:pt x="9402" y="36875"/>
                  <a:pt x="10621" y="36875"/>
                </a:cubicBezTo>
                <a:cubicBezTo>
                  <a:pt x="10660" y="36875"/>
                  <a:pt x="10698" y="36875"/>
                  <a:pt x="10737" y="36876"/>
                </a:cubicBezTo>
                <a:cubicBezTo>
                  <a:pt x="10779" y="36876"/>
                  <a:pt x="10919" y="36869"/>
                  <a:pt x="11146" y="36869"/>
                </a:cubicBezTo>
                <a:cubicBezTo>
                  <a:pt x="11599" y="36869"/>
                  <a:pt x="12394" y="36897"/>
                  <a:pt x="13428" y="37066"/>
                </a:cubicBezTo>
                <a:cubicBezTo>
                  <a:pt x="14193" y="37224"/>
                  <a:pt x="15286" y="37284"/>
                  <a:pt x="16536" y="37284"/>
                </a:cubicBezTo>
                <a:cubicBezTo>
                  <a:pt x="20048" y="37284"/>
                  <a:pt x="24794" y="36811"/>
                  <a:pt x="26919" y="36718"/>
                </a:cubicBezTo>
                <a:cubicBezTo>
                  <a:pt x="27151" y="36707"/>
                  <a:pt x="27386" y="36703"/>
                  <a:pt x="27623" y="36703"/>
                </a:cubicBezTo>
                <a:cubicBezTo>
                  <a:pt x="29262" y="36703"/>
                  <a:pt x="30996" y="36916"/>
                  <a:pt x="32537" y="36916"/>
                </a:cubicBezTo>
                <a:cubicBezTo>
                  <a:pt x="33539" y="36916"/>
                  <a:pt x="34459" y="36826"/>
                  <a:pt x="35217" y="36528"/>
                </a:cubicBezTo>
                <a:cubicBezTo>
                  <a:pt x="36357" y="36052"/>
                  <a:pt x="36705" y="35609"/>
                  <a:pt x="36990" y="34406"/>
                </a:cubicBezTo>
                <a:cubicBezTo>
                  <a:pt x="37655" y="31492"/>
                  <a:pt x="37307" y="28040"/>
                  <a:pt x="37434" y="25063"/>
                </a:cubicBezTo>
                <a:cubicBezTo>
                  <a:pt x="37592" y="21263"/>
                  <a:pt x="37782" y="17431"/>
                  <a:pt x="37940" y="13599"/>
                </a:cubicBezTo>
                <a:cubicBezTo>
                  <a:pt x="38099" y="10401"/>
                  <a:pt x="39714" y="3624"/>
                  <a:pt x="36832" y="1027"/>
                </a:cubicBezTo>
                <a:cubicBezTo>
                  <a:pt x="35761" y="80"/>
                  <a:pt x="34376" y="15"/>
                  <a:pt x="33033" y="15"/>
                </a:cubicBezTo>
                <a:cubicBezTo>
                  <a:pt x="32819" y="15"/>
                  <a:pt x="32606" y="17"/>
                  <a:pt x="32396" y="17"/>
                </a:cubicBezTo>
                <a:cubicBezTo>
                  <a:pt x="32248" y="17"/>
                  <a:pt x="32100" y="16"/>
                  <a:pt x="31955" y="13"/>
                </a:cubicBezTo>
                <a:cubicBezTo>
                  <a:pt x="30860" y="4"/>
                  <a:pt x="29768" y="0"/>
                  <a:pt x="28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35" name="Google Shape;1907;p49">
            <a:extLst>
              <a:ext uri="{FF2B5EF4-FFF2-40B4-BE49-F238E27FC236}">
                <a16:creationId xmlns:a16="http://schemas.microsoft.com/office/drawing/2014/main" id="{349BB05D-228A-AE4C-A566-DA19ABC6E4C2}"/>
              </a:ext>
            </a:extLst>
          </p:cNvPr>
          <p:cNvSpPr/>
          <p:nvPr/>
        </p:nvSpPr>
        <p:spPr>
          <a:xfrm>
            <a:off x="6870599" y="3743415"/>
            <a:ext cx="187254" cy="45719"/>
          </a:xfrm>
          <a:custGeom>
            <a:avLst/>
            <a:gdLst/>
            <a:ahLst/>
            <a:cxnLst/>
            <a:rect l="l" t="t" r="r" b="b"/>
            <a:pathLst>
              <a:path w="3379" h="825" extrusionOk="0">
                <a:moveTo>
                  <a:pt x="375" y="0"/>
                </a:moveTo>
                <a:cubicBezTo>
                  <a:pt x="21" y="0"/>
                  <a:pt x="0" y="604"/>
                  <a:pt x="402" y="635"/>
                </a:cubicBezTo>
                <a:cubicBezTo>
                  <a:pt x="1289" y="698"/>
                  <a:pt x="2144" y="762"/>
                  <a:pt x="3031" y="825"/>
                </a:cubicBezTo>
                <a:cubicBezTo>
                  <a:pt x="3379" y="825"/>
                  <a:pt x="3347" y="350"/>
                  <a:pt x="3031" y="318"/>
                </a:cubicBezTo>
                <a:cubicBezTo>
                  <a:pt x="2144" y="192"/>
                  <a:pt x="1289" y="97"/>
                  <a:pt x="402" y="2"/>
                </a:cubicBezTo>
                <a:cubicBezTo>
                  <a:pt x="393" y="1"/>
                  <a:pt x="384" y="0"/>
                  <a:pt x="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08;p49">
            <a:extLst>
              <a:ext uri="{FF2B5EF4-FFF2-40B4-BE49-F238E27FC236}">
                <a16:creationId xmlns:a16="http://schemas.microsoft.com/office/drawing/2014/main" id="{875ACF22-68DB-0645-AEC9-54EB728E3AA6}"/>
              </a:ext>
            </a:extLst>
          </p:cNvPr>
          <p:cNvSpPr/>
          <p:nvPr/>
        </p:nvSpPr>
        <p:spPr>
          <a:xfrm>
            <a:off x="6879465" y="3783649"/>
            <a:ext cx="308388" cy="45719"/>
          </a:xfrm>
          <a:custGeom>
            <a:avLst/>
            <a:gdLst/>
            <a:ahLst/>
            <a:cxnLst/>
            <a:rect l="l" t="t" r="r" b="b"/>
            <a:pathLst>
              <a:path w="5005" h="742" extrusionOk="0">
                <a:moveTo>
                  <a:pt x="4687" y="1"/>
                </a:moveTo>
                <a:cubicBezTo>
                  <a:pt x="3834" y="75"/>
                  <a:pt x="3002" y="106"/>
                  <a:pt x="2167" y="106"/>
                </a:cubicBezTo>
                <a:cubicBezTo>
                  <a:pt x="1576" y="106"/>
                  <a:pt x="984" y="90"/>
                  <a:pt x="380" y="64"/>
                </a:cubicBezTo>
                <a:cubicBezTo>
                  <a:pt x="0" y="64"/>
                  <a:pt x="0" y="602"/>
                  <a:pt x="380" y="666"/>
                </a:cubicBezTo>
                <a:cubicBezTo>
                  <a:pt x="845" y="717"/>
                  <a:pt x="1322" y="742"/>
                  <a:pt x="1804" y="742"/>
                </a:cubicBezTo>
                <a:cubicBezTo>
                  <a:pt x="2800" y="742"/>
                  <a:pt x="3811" y="636"/>
                  <a:pt x="4751" y="444"/>
                </a:cubicBezTo>
                <a:cubicBezTo>
                  <a:pt x="5004" y="412"/>
                  <a:pt x="4941" y="1"/>
                  <a:pt x="46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09;p49">
            <a:extLst>
              <a:ext uri="{FF2B5EF4-FFF2-40B4-BE49-F238E27FC236}">
                <a16:creationId xmlns:a16="http://schemas.microsoft.com/office/drawing/2014/main" id="{359134CA-F6E5-934D-9E27-73414BFB4490}"/>
              </a:ext>
            </a:extLst>
          </p:cNvPr>
          <p:cNvSpPr/>
          <p:nvPr/>
        </p:nvSpPr>
        <p:spPr>
          <a:xfrm>
            <a:off x="6892841" y="2590264"/>
            <a:ext cx="211374" cy="45719"/>
          </a:xfrm>
          <a:custGeom>
            <a:avLst/>
            <a:gdLst/>
            <a:ahLst/>
            <a:cxnLst/>
            <a:rect l="l" t="t" r="r" b="b"/>
            <a:pathLst>
              <a:path w="4688" h="1014" extrusionOk="0">
                <a:moveTo>
                  <a:pt x="4275" y="1"/>
                </a:moveTo>
                <a:cubicBezTo>
                  <a:pt x="3009" y="127"/>
                  <a:pt x="1710" y="191"/>
                  <a:pt x="444" y="349"/>
                </a:cubicBezTo>
                <a:cubicBezTo>
                  <a:pt x="32" y="381"/>
                  <a:pt x="0" y="1014"/>
                  <a:pt x="444" y="1014"/>
                </a:cubicBezTo>
                <a:cubicBezTo>
                  <a:pt x="1710" y="919"/>
                  <a:pt x="3009" y="761"/>
                  <a:pt x="4275" y="602"/>
                </a:cubicBezTo>
                <a:cubicBezTo>
                  <a:pt x="4656" y="571"/>
                  <a:pt x="4687" y="1"/>
                  <a:pt x="4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38" name="Google Shape;1910;p49">
            <a:extLst>
              <a:ext uri="{FF2B5EF4-FFF2-40B4-BE49-F238E27FC236}">
                <a16:creationId xmlns:a16="http://schemas.microsoft.com/office/drawing/2014/main" id="{8A268C51-290E-3B4C-B538-41FE4CDA8687}"/>
              </a:ext>
            </a:extLst>
          </p:cNvPr>
          <p:cNvSpPr/>
          <p:nvPr/>
        </p:nvSpPr>
        <p:spPr>
          <a:xfrm>
            <a:off x="8112269" y="2603635"/>
            <a:ext cx="245286" cy="45719"/>
          </a:xfrm>
          <a:custGeom>
            <a:avLst/>
            <a:gdLst/>
            <a:ahLst/>
            <a:cxnLst/>
            <a:rect l="l" t="t" r="r" b="b"/>
            <a:pathLst>
              <a:path w="5746" h="1071" extrusionOk="0">
                <a:moveTo>
                  <a:pt x="2266" y="1"/>
                </a:moveTo>
                <a:cubicBezTo>
                  <a:pt x="1654" y="1"/>
                  <a:pt x="1038" y="57"/>
                  <a:pt x="423" y="173"/>
                </a:cubicBezTo>
                <a:cubicBezTo>
                  <a:pt x="0" y="264"/>
                  <a:pt x="153" y="843"/>
                  <a:pt x="551" y="843"/>
                </a:cubicBezTo>
                <a:cubicBezTo>
                  <a:pt x="571" y="843"/>
                  <a:pt x="592" y="841"/>
                  <a:pt x="613" y="838"/>
                </a:cubicBezTo>
                <a:cubicBezTo>
                  <a:pt x="1234" y="739"/>
                  <a:pt x="1840" y="688"/>
                  <a:pt x="2442" y="688"/>
                </a:cubicBezTo>
                <a:cubicBezTo>
                  <a:pt x="3374" y="688"/>
                  <a:pt x="4293" y="810"/>
                  <a:pt x="5236" y="1060"/>
                </a:cubicBezTo>
                <a:cubicBezTo>
                  <a:pt x="5265" y="1067"/>
                  <a:pt x="5293" y="1071"/>
                  <a:pt x="5319" y="1071"/>
                </a:cubicBezTo>
                <a:cubicBezTo>
                  <a:pt x="5637" y="1071"/>
                  <a:pt x="5746" y="578"/>
                  <a:pt x="5395" y="490"/>
                </a:cubicBezTo>
                <a:cubicBezTo>
                  <a:pt x="4372" y="169"/>
                  <a:pt x="3324" y="1"/>
                  <a:pt x="2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39" name="Google Shape;1911;p49">
            <a:extLst>
              <a:ext uri="{FF2B5EF4-FFF2-40B4-BE49-F238E27FC236}">
                <a16:creationId xmlns:a16="http://schemas.microsoft.com/office/drawing/2014/main" id="{1D22CEE0-966B-BF41-B17C-02861BB040C6}"/>
              </a:ext>
            </a:extLst>
          </p:cNvPr>
          <p:cNvSpPr/>
          <p:nvPr/>
        </p:nvSpPr>
        <p:spPr>
          <a:xfrm>
            <a:off x="9472127" y="2422382"/>
            <a:ext cx="1775803" cy="1491283"/>
          </a:xfrm>
          <a:custGeom>
            <a:avLst/>
            <a:gdLst/>
            <a:ahLst/>
            <a:cxnLst/>
            <a:rect l="l" t="t" r="r" b="b"/>
            <a:pathLst>
              <a:path w="34394" h="37782" extrusionOk="0">
                <a:moveTo>
                  <a:pt x="5394" y="1432"/>
                </a:moveTo>
                <a:cubicBezTo>
                  <a:pt x="6040" y="1432"/>
                  <a:pt x="6685" y="1479"/>
                  <a:pt x="7316" y="1552"/>
                </a:cubicBezTo>
                <a:cubicBezTo>
                  <a:pt x="7570" y="1584"/>
                  <a:pt x="7601" y="1964"/>
                  <a:pt x="7316" y="1964"/>
                </a:cubicBezTo>
                <a:cubicBezTo>
                  <a:pt x="7103" y="1954"/>
                  <a:pt x="6893" y="1950"/>
                  <a:pt x="6684" y="1950"/>
                </a:cubicBezTo>
                <a:cubicBezTo>
                  <a:pt x="5525" y="1950"/>
                  <a:pt x="4416" y="2088"/>
                  <a:pt x="3263" y="2249"/>
                </a:cubicBezTo>
                <a:cubicBezTo>
                  <a:pt x="3253" y="2250"/>
                  <a:pt x="3244" y="2250"/>
                  <a:pt x="3235" y="2250"/>
                </a:cubicBezTo>
                <a:cubicBezTo>
                  <a:pt x="2911" y="2250"/>
                  <a:pt x="2860" y="1709"/>
                  <a:pt x="3168" y="1647"/>
                </a:cubicBezTo>
                <a:cubicBezTo>
                  <a:pt x="3898" y="1494"/>
                  <a:pt x="4647" y="1432"/>
                  <a:pt x="5394" y="1432"/>
                </a:cubicBezTo>
                <a:close/>
                <a:moveTo>
                  <a:pt x="5606" y="2722"/>
                </a:moveTo>
                <a:cubicBezTo>
                  <a:pt x="5932" y="2722"/>
                  <a:pt x="6071" y="3201"/>
                  <a:pt x="5733" y="3262"/>
                </a:cubicBezTo>
                <a:cubicBezTo>
                  <a:pt x="4910" y="3389"/>
                  <a:pt x="4086" y="3547"/>
                  <a:pt x="3263" y="3674"/>
                </a:cubicBezTo>
                <a:cubicBezTo>
                  <a:pt x="3254" y="3675"/>
                  <a:pt x="3245" y="3675"/>
                  <a:pt x="3237" y="3675"/>
                </a:cubicBezTo>
                <a:cubicBezTo>
                  <a:pt x="2910" y="3675"/>
                  <a:pt x="2828" y="3102"/>
                  <a:pt x="3168" y="3041"/>
                </a:cubicBezTo>
                <a:cubicBezTo>
                  <a:pt x="3960" y="2914"/>
                  <a:pt x="4783" y="2851"/>
                  <a:pt x="5575" y="2724"/>
                </a:cubicBezTo>
                <a:cubicBezTo>
                  <a:pt x="5585" y="2723"/>
                  <a:pt x="5596" y="2722"/>
                  <a:pt x="5606" y="2722"/>
                </a:cubicBezTo>
                <a:close/>
                <a:moveTo>
                  <a:pt x="30368" y="32681"/>
                </a:moveTo>
                <a:cubicBezTo>
                  <a:pt x="30656" y="32681"/>
                  <a:pt x="30647" y="33158"/>
                  <a:pt x="30340" y="33158"/>
                </a:cubicBezTo>
                <a:cubicBezTo>
                  <a:pt x="29168" y="33284"/>
                  <a:pt x="27933" y="33443"/>
                  <a:pt x="26761" y="33474"/>
                </a:cubicBezTo>
                <a:cubicBezTo>
                  <a:pt x="26750" y="33475"/>
                  <a:pt x="26740" y="33476"/>
                  <a:pt x="26730" y="33476"/>
                </a:cubicBezTo>
                <a:cubicBezTo>
                  <a:pt x="26382" y="33476"/>
                  <a:pt x="26392" y="32966"/>
                  <a:pt x="26761" y="32904"/>
                </a:cubicBezTo>
                <a:cubicBezTo>
                  <a:pt x="27933" y="32778"/>
                  <a:pt x="29168" y="32746"/>
                  <a:pt x="30340" y="32683"/>
                </a:cubicBezTo>
                <a:cubicBezTo>
                  <a:pt x="30349" y="32682"/>
                  <a:pt x="30359" y="32681"/>
                  <a:pt x="30368" y="32681"/>
                </a:cubicBezTo>
                <a:close/>
                <a:moveTo>
                  <a:pt x="31823" y="33943"/>
                </a:moveTo>
                <a:cubicBezTo>
                  <a:pt x="32062" y="33943"/>
                  <a:pt x="32125" y="34304"/>
                  <a:pt x="31860" y="34393"/>
                </a:cubicBezTo>
                <a:cubicBezTo>
                  <a:pt x="30971" y="34761"/>
                  <a:pt x="29979" y="34996"/>
                  <a:pt x="28995" y="34996"/>
                </a:cubicBezTo>
                <a:cubicBezTo>
                  <a:pt x="28540" y="34996"/>
                  <a:pt x="28088" y="34946"/>
                  <a:pt x="27648" y="34836"/>
                </a:cubicBezTo>
                <a:cubicBezTo>
                  <a:pt x="27300" y="34773"/>
                  <a:pt x="27363" y="34234"/>
                  <a:pt x="27711" y="34234"/>
                </a:cubicBezTo>
                <a:cubicBezTo>
                  <a:pt x="28209" y="34280"/>
                  <a:pt x="28690" y="34309"/>
                  <a:pt x="29166" y="34309"/>
                </a:cubicBezTo>
                <a:cubicBezTo>
                  <a:pt x="30025" y="34309"/>
                  <a:pt x="30869" y="34214"/>
                  <a:pt x="31765" y="33949"/>
                </a:cubicBezTo>
                <a:cubicBezTo>
                  <a:pt x="31785" y="33945"/>
                  <a:pt x="31804" y="33943"/>
                  <a:pt x="31823" y="33943"/>
                </a:cubicBezTo>
                <a:close/>
                <a:moveTo>
                  <a:pt x="7665" y="0"/>
                </a:moveTo>
                <a:cubicBezTo>
                  <a:pt x="6145" y="32"/>
                  <a:pt x="4783" y="317"/>
                  <a:pt x="3326" y="570"/>
                </a:cubicBezTo>
                <a:cubicBezTo>
                  <a:pt x="413" y="1109"/>
                  <a:pt x="1" y="2724"/>
                  <a:pt x="64" y="5257"/>
                </a:cubicBezTo>
                <a:cubicBezTo>
                  <a:pt x="159" y="9501"/>
                  <a:pt x="349" y="13713"/>
                  <a:pt x="476" y="17957"/>
                </a:cubicBezTo>
                <a:cubicBezTo>
                  <a:pt x="603" y="21947"/>
                  <a:pt x="729" y="25937"/>
                  <a:pt x="824" y="29927"/>
                </a:cubicBezTo>
                <a:cubicBezTo>
                  <a:pt x="888" y="31828"/>
                  <a:pt x="286" y="34709"/>
                  <a:pt x="2534" y="35533"/>
                </a:cubicBezTo>
                <a:cubicBezTo>
                  <a:pt x="3124" y="35751"/>
                  <a:pt x="3917" y="35823"/>
                  <a:pt x="4779" y="35823"/>
                </a:cubicBezTo>
                <a:cubicBezTo>
                  <a:pt x="6415" y="35823"/>
                  <a:pt x="8298" y="35564"/>
                  <a:pt x="9502" y="35564"/>
                </a:cubicBezTo>
                <a:cubicBezTo>
                  <a:pt x="9723" y="35564"/>
                  <a:pt x="16596" y="37623"/>
                  <a:pt x="16691" y="37781"/>
                </a:cubicBezTo>
                <a:cubicBezTo>
                  <a:pt x="16881" y="37750"/>
                  <a:pt x="24196" y="35438"/>
                  <a:pt x="24576" y="35438"/>
                </a:cubicBezTo>
                <a:cubicBezTo>
                  <a:pt x="26223" y="35406"/>
                  <a:pt x="27870" y="35406"/>
                  <a:pt x="29485" y="35406"/>
                </a:cubicBezTo>
                <a:cubicBezTo>
                  <a:pt x="31132" y="35374"/>
                  <a:pt x="31765" y="35564"/>
                  <a:pt x="33063" y="34361"/>
                </a:cubicBezTo>
                <a:cubicBezTo>
                  <a:pt x="34394" y="33158"/>
                  <a:pt x="34140" y="32873"/>
                  <a:pt x="34109" y="31226"/>
                </a:cubicBezTo>
                <a:cubicBezTo>
                  <a:pt x="34014" y="27172"/>
                  <a:pt x="33982" y="23150"/>
                  <a:pt x="33887" y="19097"/>
                </a:cubicBezTo>
                <a:cubicBezTo>
                  <a:pt x="33823" y="15296"/>
                  <a:pt x="33760" y="11496"/>
                  <a:pt x="33665" y="7696"/>
                </a:cubicBezTo>
                <a:cubicBezTo>
                  <a:pt x="33665" y="6746"/>
                  <a:pt x="33633" y="5796"/>
                  <a:pt x="33633" y="4846"/>
                </a:cubicBezTo>
                <a:cubicBezTo>
                  <a:pt x="33602" y="2977"/>
                  <a:pt x="34235" y="1805"/>
                  <a:pt x="32620" y="855"/>
                </a:cubicBezTo>
                <a:cubicBezTo>
                  <a:pt x="31813" y="349"/>
                  <a:pt x="25930" y="222"/>
                  <a:pt x="20249" y="222"/>
                </a:cubicBezTo>
                <a:cubicBezTo>
                  <a:pt x="14569" y="222"/>
                  <a:pt x="9090" y="349"/>
                  <a:pt x="9090" y="349"/>
                </a:cubicBezTo>
                <a:cubicBezTo>
                  <a:pt x="9090" y="349"/>
                  <a:pt x="7665" y="0"/>
                  <a:pt x="7665" y="0"/>
                </a:cubicBezTo>
                <a:close/>
              </a:path>
            </a:pathLst>
          </a:custGeom>
          <a:solidFill>
            <a:srgbClr val="73A4A4"/>
          </a:solidFill>
          <a:ln>
            <a:noFill/>
          </a:ln>
        </p:spPr>
        <p:txBody>
          <a:bodyPr spcFirstLastPara="1" wrap="square" lIns="91425" tIns="91425" rIns="91425" bIns="91425" anchor="ctr" anchorCtr="0">
            <a:noAutofit/>
          </a:bodyPr>
          <a:lstStyle/>
          <a:p>
            <a:pPr lvl="0" algn="ctr"/>
            <a:r>
              <a:rPr lang="ar-SA" sz="2800" b="1" dirty="0">
                <a:solidFill>
                  <a:schemeClr val="bg1"/>
                </a:solidFill>
                <a:latin typeface="Calibri" panose="020F0502020204030204" pitchFamily="34" charset="0"/>
                <a:cs typeface="Calibri" panose="020F0502020204030204" pitchFamily="34" charset="0"/>
              </a:rPr>
              <a:t>الدورة المستندية</a:t>
            </a:r>
          </a:p>
        </p:txBody>
      </p:sp>
      <p:sp>
        <p:nvSpPr>
          <p:cNvPr id="40" name="Google Shape;1912;p49">
            <a:extLst>
              <a:ext uri="{FF2B5EF4-FFF2-40B4-BE49-F238E27FC236}">
                <a16:creationId xmlns:a16="http://schemas.microsoft.com/office/drawing/2014/main" id="{30B455F3-4544-0E47-AAC4-2F6A38350FEA}"/>
              </a:ext>
            </a:extLst>
          </p:cNvPr>
          <p:cNvSpPr/>
          <p:nvPr/>
        </p:nvSpPr>
        <p:spPr>
          <a:xfrm>
            <a:off x="9419062" y="2385345"/>
            <a:ext cx="1934737" cy="1541055"/>
          </a:xfrm>
          <a:custGeom>
            <a:avLst/>
            <a:gdLst/>
            <a:ahLst/>
            <a:cxnLst/>
            <a:rect l="l" t="t" r="r" b="b"/>
            <a:pathLst>
              <a:path w="37845" h="39043" extrusionOk="0">
                <a:moveTo>
                  <a:pt x="7468" y="1292"/>
                </a:moveTo>
                <a:cubicBezTo>
                  <a:pt x="8383" y="1292"/>
                  <a:pt x="9204" y="1325"/>
                  <a:pt x="9472" y="1337"/>
                </a:cubicBezTo>
                <a:lnTo>
                  <a:pt x="9472" y="1337"/>
                </a:lnTo>
                <a:cubicBezTo>
                  <a:pt x="9502" y="1349"/>
                  <a:pt x="9533" y="1361"/>
                  <a:pt x="9564" y="1373"/>
                </a:cubicBezTo>
                <a:cubicBezTo>
                  <a:pt x="11315" y="2056"/>
                  <a:pt x="14175" y="2267"/>
                  <a:pt x="17159" y="2267"/>
                </a:cubicBezTo>
                <a:cubicBezTo>
                  <a:pt x="21786" y="2267"/>
                  <a:pt x="26709" y="1760"/>
                  <a:pt x="28249" y="1721"/>
                </a:cubicBezTo>
                <a:cubicBezTo>
                  <a:pt x="29338" y="1680"/>
                  <a:pt x="30271" y="1597"/>
                  <a:pt x="31113" y="1597"/>
                </a:cubicBezTo>
                <a:cubicBezTo>
                  <a:pt x="32206" y="1597"/>
                  <a:pt x="33146" y="1737"/>
                  <a:pt x="34076" y="2291"/>
                </a:cubicBezTo>
                <a:cubicBezTo>
                  <a:pt x="35660" y="3242"/>
                  <a:pt x="35216" y="3843"/>
                  <a:pt x="35279" y="5712"/>
                </a:cubicBezTo>
                <a:cubicBezTo>
                  <a:pt x="35279" y="6662"/>
                  <a:pt x="35311" y="7612"/>
                  <a:pt x="35311" y="8562"/>
                </a:cubicBezTo>
                <a:cubicBezTo>
                  <a:pt x="35374" y="12362"/>
                  <a:pt x="35469" y="16162"/>
                  <a:pt x="35533" y="19963"/>
                </a:cubicBezTo>
                <a:cubicBezTo>
                  <a:pt x="35596" y="24016"/>
                  <a:pt x="35660" y="28038"/>
                  <a:pt x="35755" y="32092"/>
                </a:cubicBezTo>
                <a:cubicBezTo>
                  <a:pt x="35786" y="33739"/>
                  <a:pt x="36040" y="34024"/>
                  <a:pt x="34709" y="35227"/>
                </a:cubicBezTo>
                <a:cubicBezTo>
                  <a:pt x="33411" y="36430"/>
                  <a:pt x="32778" y="36240"/>
                  <a:pt x="31131" y="36272"/>
                </a:cubicBezTo>
                <a:cubicBezTo>
                  <a:pt x="30350" y="36272"/>
                  <a:pt x="29348" y="36108"/>
                  <a:pt x="28088" y="36108"/>
                </a:cubicBezTo>
                <a:cubicBezTo>
                  <a:pt x="26692" y="36108"/>
                  <a:pt x="24978" y="36310"/>
                  <a:pt x="22897" y="37159"/>
                </a:cubicBezTo>
                <a:cubicBezTo>
                  <a:pt x="21574" y="37705"/>
                  <a:pt x="20349" y="37906"/>
                  <a:pt x="19203" y="37906"/>
                </a:cubicBezTo>
                <a:cubicBezTo>
                  <a:pt x="16891" y="37906"/>
                  <a:pt x="14900" y="37086"/>
                  <a:pt x="13079" y="36621"/>
                </a:cubicBezTo>
                <a:cubicBezTo>
                  <a:pt x="12375" y="36450"/>
                  <a:pt x="11561" y="36394"/>
                  <a:pt x="10710" y="36394"/>
                </a:cubicBezTo>
                <a:cubicBezTo>
                  <a:pt x="9055" y="36394"/>
                  <a:pt x="7262" y="36607"/>
                  <a:pt x="5876" y="36607"/>
                </a:cubicBezTo>
                <a:cubicBezTo>
                  <a:pt x="5189" y="36607"/>
                  <a:pt x="4602" y="36555"/>
                  <a:pt x="4180" y="36399"/>
                </a:cubicBezTo>
                <a:cubicBezTo>
                  <a:pt x="1932" y="35575"/>
                  <a:pt x="2534" y="32694"/>
                  <a:pt x="2470" y="30793"/>
                </a:cubicBezTo>
                <a:cubicBezTo>
                  <a:pt x="2344" y="26803"/>
                  <a:pt x="2217" y="22813"/>
                  <a:pt x="2122" y="18823"/>
                </a:cubicBezTo>
                <a:cubicBezTo>
                  <a:pt x="1995" y="14579"/>
                  <a:pt x="1805" y="10367"/>
                  <a:pt x="1679" y="6123"/>
                </a:cubicBezTo>
                <a:cubicBezTo>
                  <a:pt x="1615" y="3590"/>
                  <a:pt x="2059" y="1975"/>
                  <a:pt x="4941" y="1436"/>
                </a:cubicBezTo>
                <a:cubicBezTo>
                  <a:pt x="5588" y="1324"/>
                  <a:pt x="6573" y="1292"/>
                  <a:pt x="7468" y="1292"/>
                </a:cubicBezTo>
                <a:close/>
                <a:moveTo>
                  <a:pt x="5382" y="0"/>
                </a:moveTo>
                <a:cubicBezTo>
                  <a:pt x="3535" y="0"/>
                  <a:pt x="1886" y="403"/>
                  <a:pt x="1014" y="1943"/>
                </a:cubicBezTo>
                <a:cubicBezTo>
                  <a:pt x="0" y="3748"/>
                  <a:pt x="443" y="6345"/>
                  <a:pt x="475" y="8245"/>
                </a:cubicBezTo>
                <a:cubicBezTo>
                  <a:pt x="539" y="11285"/>
                  <a:pt x="634" y="14357"/>
                  <a:pt x="697" y="17397"/>
                </a:cubicBezTo>
                <a:cubicBezTo>
                  <a:pt x="760" y="20438"/>
                  <a:pt x="855" y="23510"/>
                  <a:pt x="919" y="26550"/>
                </a:cubicBezTo>
                <a:cubicBezTo>
                  <a:pt x="1014" y="29273"/>
                  <a:pt x="412" y="33169"/>
                  <a:pt x="1235" y="35829"/>
                </a:cubicBezTo>
                <a:cubicBezTo>
                  <a:pt x="1822" y="37726"/>
                  <a:pt x="3911" y="38158"/>
                  <a:pt x="6126" y="38158"/>
                </a:cubicBezTo>
                <a:cubicBezTo>
                  <a:pt x="7980" y="38158"/>
                  <a:pt x="9922" y="37856"/>
                  <a:pt x="11148" y="37856"/>
                </a:cubicBezTo>
                <a:cubicBezTo>
                  <a:pt x="13524" y="38378"/>
                  <a:pt x="16361" y="39043"/>
                  <a:pt x="19367" y="39043"/>
                </a:cubicBezTo>
                <a:cubicBezTo>
                  <a:pt x="21650" y="39043"/>
                  <a:pt x="24030" y="38660"/>
                  <a:pt x="26380" y="37539"/>
                </a:cubicBezTo>
                <a:cubicBezTo>
                  <a:pt x="27674" y="37569"/>
                  <a:pt x="29721" y="37841"/>
                  <a:pt x="31681" y="37841"/>
                </a:cubicBezTo>
                <a:cubicBezTo>
                  <a:pt x="33800" y="37841"/>
                  <a:pt x="35818" y="37524"/>
                  <a:pt x="36673" y="36240"/>
                </a:cubicBezTo>
                <a:cubicBezTo>
                  <a:pt x="37845" y="34467"/>
                  <a:pt x="37021" y="31173"/>
                  <a:pt x="36958" y="29242"/>
                </a:cubicBezTo>
                <a:cubicBezTo>
                  <a:pt x="36895" y="26138"/>
                  <a:pt x="36831" y="23035"/>
                  <a:pt x="36736" y="19963"/>
                </a:cubicBezTo>
                <a:cubicBezTo>
                  <a:pt x="36673" y="16637"/>
                  <a:pt x="36610" y="13312"/>
                  <a:pt x="36515" y="9987"/>
                </a:cubicBezTo>
                <a:cubicBezTo>
                  <a:pt x="36483" y="7643"/>
                  <a:pt x="37116" y="4160"/>
                  <a:pt x="36261" y="1975"/>
                </a:cubicBezTo>
                <a:cubicBezTo>
                  <a:pt x="35746" y="639"/>
                  <a:pt x="34674" y="276"/>
                  <a:pt x="33146" y="276"/>
                </a:cubicBezTo>
                <a:cubicBezTo>
                  <a:pt x="31668" y="276"/>
                  <a:pt x="29763" y="615"/>
                  <a:pt x="27521" y="740"/>
                </a:cubicBezTo>
                <a:cubicBezTo>
                  <a:pt x="26230" y="802"/>
                  <a:pt x="24554" y="829"/>
                  <a:pt x="22739" y="829"/>
                </a:cubicBezTo>
                <a:cubicBezTo>
                  <a:pt x="18094" y="829"/>
                  <a:pt x="12534" y="651"/>
                  <a:pt x="10166" y="423"/>
                </a:cubicBezTo>
                <a:cubicBezTo>
                  <a:pt x="8666" y="292"/>
                  <a:pt x="6953" y="0"/>
                  <a:pt x="5382" y="0"/>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41" name="Google Shape;1913;p49">
            <a:extLst>
              <a:ext uri="{FF2B5EF4-FFF2-40B4-BE49-F238E27FC236}">
                <a16:creationId xmlns:a16="http://schemas.microsoft.com/office/drawing/2014/main" id="{7FE8CD0E-0DB7-3843-96E4-65D8124C5482}"/>
              </a:ext>
            </a:extLst>
          </p:cNvPr>
          <p:cNvSpPr/>
          <p:nvPr/>
        </p:nvSpPr>
        <p:spPr>
          <a:xfrm>
            <a:off x="9563299" y="2768366"/>
            <a:ext cx="155415" cy="45719"/>
          </a:xfrm>
          <a:custGeom>
            <a:avLst/>
            <a:gdLst/>
            <a:ahLst/>
            <a:cxnLst/>
            <a:rect l="l" t="t" r="r" b="b"/>
            <a:pathLst>
              <a:path w="3243" h="954" extrusionOk="0">
                <a:moveTo>
                  <a:pt x="2778" y="0"/>
                </a:moveTo>
                <a:cubicBezTo>
                  <a:pt x="2768" y="0"/>
                  <a:pt x="2757" y="1"/>
                  <a:pt x="2747" y="2"/>
                </a:cubicBezTo>
                <a:cubicBezTo>
                  <a:pt x="1955" y="129"/>
                  <a:pt x="1132" y="192"/>
                  <a:pt x="340" y="319"/>
                </a:cubicBezTo>
                <a:cubicBezTo>
                  <a:pt x="0" y="380"/>
                  <a:pt x="82" y="953"/>
                  <a:pt x="409" y="953"/>
                </a:cubicBezTo>
                <a:cubicBezTo>
                  <a:pt x="417" y="953"/>
                  <a:pt x="426" y="953"/>
                  <a:pt x="435" y="952"/>
                </a:cubicBezTo>
                <a:cubicBezTo>
                  <a:pt x="1258" y="825"/>
                  <a:pt x="2082" y="667"/>
                  <a:pt x="2905" y="540"/>
                </a:cubicBezTo>
                <a:cubicBezTo>
                  <a:pt x="3243" y="479"/>
                  <a:pt x="3104" y="0"/>
                  <a:pt x="2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14;p49">
            <a:extLst>
              <a:ext uri="{FF2B5EF4-FFF2-40B4-BE49-F238E27FC236}">
                <a16:creationId xmlns:a16="http://schemas.microsoft.com/office/drawing/2014/main" id="{89F47706-5992-A240-B7BA-4C664EEA4431}"/>
              </a:ext>
            </a:extLst>
          </p:cNvPr>
          <p:cNvSpPr/>
          <p:nvPr/>
        </p:nvSpPr>
        <p:spPr>
          <a:xfrm>
            <a:off x="9564298" y="2722426"/>
            <a:ext cx="264597" cy="45719"/>
          </a:xfrm>
          <a:custGeom>
            <a:avLst/>
            <a:gdLst/>
            <a:ahLst/>
            <a:cxnLst/>
            <a:rect l="l" t="t" r="r" b="b"/>
            <a:pathLst>
              <a:path w="4740" h="819" extrusionOk="0">
                <a:moveTo>
                  <a:pt x="2535" y="0"/>
                </a:moveTo>
                <a:cubicBezTo>
                  <a:pt x="1788" y="0"/>
                  <a:pt x="1039" y="62"/>
                  <a:pt x="309" y="215"/>
                </a:cubicBezTo>
                <a:cubicBezTo>
                  <a:pt x="1" y="277"/>
                  <a:pt x="52" y="818"/>
                  <a:pt x="376" y="818"/>
                </a:cubicBezTo>
                <a:cubicBezTo>
                  <a:pt x="385" y="818"/>
                  <a:pt x="394" y="818"/>
                  <a:pt x="404" y="817"/>
                </a:cubicBezTo>
                <a:cubicBezTo>
                  <a:pt x="1557" y="656"/>
                  <a:pt x="2688" y="518"/>
                  <a:pt x="3835" y="518"/>
                </a:cubicBezTo>
                <a:cubicBezTo>
                  <a:pt x="4042" y="518"/>
                  <a:pt x="4249" y="522"/>
                  <a:pt x="4457" y="532"/>
                </a:cubicBezTo>
                <a:cubicBezTo>
                  <a:pt x="4468" y="533"/>
                  <a:pt x="4478" y="534"/>
                  <a:pt x="4488" y="534"/>
                </a:cubicBezTo>
                <a:cubicBezTo>
                  <a:pt x="4740" y="534"/>
                  <a:pt x="4701" y="151"/>
                  <a:pt x="4457" y="120"/>
                </a:cubicBezTo>
                <a:cubicBezTo>
                  <a:pt x="3826" y="47"/>
                  <a:pt x="3181" y="0"/>
                  <a:pt x="2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15;p49">
            <a:extLst>
              <a:ext uri="{FF2B5EF4-FFF2-40B4-BE49-F238E27FC236}">
                <a16:creationId xmlns:a16="http://schemas.microsoft.com/office/drawing/2014/main" id="{A343D4CD-63B5-9A48-A464-763EB8045D10}"/>
              </a:ext>
            </a:extLst>
          </p:cNvPr>
          <p:cNvSpPr/>
          <p:nvPr/>
        </p:nvSpPr>
        <p:spPr>
          <a:xfrm>
            <a:off x="10322622" y="3729086"/>
            <a:ext cx="245903" cy="45719"/>
          </a:xfrm>
          <a:custGeom>
            <a:avLst/>
            <a:gdLst/>
            <a:ahLst/>
            <a:cxnLst/>
            <a:rect l="l" t="t" r="r" b="b"/>
            <a:pathLst>
              <a:path w="4276" h="795" extrusionOk="0">
                <a:moveTo>
                  <a:pt x="3987" y="0"/>
                </a:moveTo>
                <a:cubicBezTo>
                  <a:pt x="3978" y="0"/>
                  <a:pt x="3968" y="1"/>
                  <a:pt x="3959" y="2"/>
                </a:cubicBezTo>
                <a:cubicBezTo>
                  <a:pt x="2787" y="65"/>
                  <a:pt x="1552" y="97"/>
                  <a:pt x="380" y="223"/>
                </a:cubicBezTo>
                <a:cubicBezTo>
                  <a:pt x="11" y="285"/>
                  <a:pt x="1" y="795"/>
                  <a:pt x="349" y="795"/>
                </a:cubicBezTo>
                <a:cubicBezTo>
                  <a:pt x="359" y="795"/>
                  <a:pt x="369" y="794"/>
                  <a:pt x="380" y="793"/>
                </a:cubicBezTo>
                <a:cubicBezTo>
                  <a:pt x="1584" y="762"/>
                  <a:pt x="2787" y="572"/>
                  <a:pt x="3959" y="477"/>
                </a:cubicBezTo>
                <a:cubicBezTo>
                  <a:pt x="4266" y="477"/>
                  <a:pt x="4275" y="0"/>
                  <a:pt x="39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16;p49">
            <a:extLst>
              <a:ext uri="{FF2B5EF4-FFF2-40B4-BE49-F238E27FC236}">
                <a16:creationId xmlns:a16="http://schemas.microsoft.com/office/drawing/2014/main" id="{8F9339DA-DE93-7949-B11F-F7F92ED6B3C7}"/>
              </a:ext>
            </a:extLst>
          </p:cNvPr>
          <p:cNvSpPr/>
          <p:nvPr/>
        </p:nvSpPr>
        <p:spPr>
          <a:xfrm>
            <a:off x="10352540" y="3778122"/>
            <a:ext cx="208705" cy="45719"/>
          </a:xfrm>
          <a:custGeom>
            <a:avLst/>
            <a:gdLst/>
            <a:ahLst/>
            <a:cxnLst/>
            <a:rect l="l" t="t" r="r" b="b"/>
            <a:pathLst>
              <a:path w="4816" h="1055" extrusionOk="0">
                <a:moveTo>
                  <a:pt x="4514" y="1"/>
                </a:moveTo>
                <a:cubicBezTo>
                  <a:pt x="4495" y="1"/>
                  <a:pt x="4476" y="3"/>
                  <a:pt x="4456" y="7"/>
                </a:cubicBezTo>
                <a:cubicBezTo>
                  <a:pt x="3515" y="285"/>
                  <a:pt x="2631" y="376"/>
                  <a:pt x="1728" y="376"/>
                </a:cubicBezTo>
                <a:cubicBezTo>
                  <a:pt x="1293" y="376"/>
                  <a:pt x="855" y="355"/>
                  <a:pt x="402" y="324"/>
                </a:cubicBezTo>
                <a:cubicBezTo>
                  <a:pt x="392" y="323"/>
                  <a:pt x="383" y="323"/>
                  <a:pt x="373" y="323"/>
                </a:cubicBezTo>
                <a:cubicBezTo>
                  <a:pt x="51" y="323"/>
                  <a:pt x="1" y="833"/>
                  <a:pt x="339" y="894"/>
                </a:cubicBezTo>
                <a:cubicBezTo>
                  <a:pt x="779" y="1004"/>
                  <a:pt x="1231" y="1054"/>
                  <a:pt x="1686" y="1054"/>
                </a:cubicBezTo>
                <a:cubicBezTo>
                  <a:pt x="2670" y="1054"/>
                  <a:pt x="3662" y="819"/>
                  <a:pt x="4551" y="451"/>
                </a:cubicBezTo>
                <a:cubicBezTo>
                  <a:pt x="4816" y="362"/>
                  <a:pt x="4753" y="1"/>
                  <a:pt x="45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17;p49">
            <a:extLst>
              <a:ext uri="{FF2B5EF4-FFF2-40B4-BE49-F238E27FC236}">
                <a16:creationId xmlns:a16="http://schemas.microsoft.com/office/drawing/2014/main" id="{A08519FC-1FA8-3B41-BC60-99C71D0D7A93}"/>
              </a:ext>
            </a:extLst>
          </p:cNvPr>
          <p:cNvSpPr/>
          <p:nvPr/>
        </p:nvSpPr>
        <p:spPr>
          <a:xfrm>
            <a:off x="1377274" y="4154831"/>
            <a:ext cx="1172557" cy="663937"/>
          </a:xfrm>
          <a:custGeom>
            <a:avLst/>
            <a:gdLst/>
            <a:ahLst/>
            <a:cxnLst/>
            <a:rect l="l" t="t" r="r" b="b"/>
            <a:pathLst>
              <a:path w="29707" h="16821" extrusionOk="0">
                <a:moveTo>
                  <a:pt x="28915" y="1"/>
                </a:moveTo>
                <a:cubicBezTo>
                  <a:pt x="19446" y="96"/>
                  <a:pt x="9945" y="127"/>
                  <a:pt x="476" y="444"/>
                </a:cubicBezTo>
                <a:cubicBezTo>
                  <a:pt x="1" y="444"/>
                  <a:pt x="1" y="1141"/>
                  <a:pt x="476" y="1204"/>
                </a:cubicBezTo>
                <a:cubicBezTo>
                  <a:pt x="4973" y="1521"/>
                  <a:pt x="9533" y="1679"/>
                  <a:pt x="14062" y="1679"/>
                </a:cubicBezTo>
                <a:cubicBezTo>
                  <a:pt x="14220" y="5479"/>
                  <a:pt x="14125" y="9596"/>
                  <a:pt x="14632" y="13460"/>
                </a:cubicBezTo>
                <a:cubicBezTo>
                  <a:pt x="14493" y="13301"/>
                  <a:pt x="14301" y="13229"/>
                  <a:pt x="14109" y="13229"/>
                </a:cubicBezTo>
                <a:cubicBezTo>
                  <a:pt x="13691" y="13229"/>
                  <a:pt x="13276" y="13572"/>
                  <a:pt x="13429" y="14093"/>
                </a:cubicBezTo>
                <a:cubicBezTo>
                  <a:pt x="13714" y="15170"/>
                  <a:pt x="14315" y="15993"/>
                  <a:pt x="15234" y="16627"/>
                </a:cubicBezTo>
                <a:cubicBezTo>
                  <a:pt x="15234" y="16627"/>
                  <a:pt x="15265" y="16627"/>
                  <a:pt x="15265" y="16658"/>
                </a:cubicBezTo>
                <a:cubicBezTo>
                  <a:pt x="15342" y="16765"/>
                  <a:pt x="15478" y="16821"/>
                  <a:pt x="15612" y="16821"/>
                </a:cubicBezTo>
                <a:cubicBezTo>
                  <a:pt x="15755" y="16821"/>
                  <a:pt x="15897" y="16758"/>
                  <a:pt x="15962" y="16627"/>
                </a:cubicBezTo>
                <a:cubicBezTo>
                  <a:pt x="15994" y="16595"/>
                  <a:pt x="16057" y="16563"/>
                  <a:pt x="16120" y="16500"/>
                </a:cubicBezTo>
                <a:cubicBezTo>
                  <a:pt x="17007" y="15518"/>
                  <a:pt x="17957" y="14537"/>
                  <a:pt x="18749" y="13491"/>
                </a:cubicBezTo>
                <a:cubicBezTo>
                  <a:pt x="19137" y="12982"/>
                  <a:pt x="18615" y="12435"/>
                  <a:pt x="18093" y="12435"/>
                </a:cubicBezTo>
                <a:cubicBezTo>
                  <a:pt x="17933" y="12435"/>
                  <a:pt x="17774" y="12486"/>
                  <a:pt x="17641" y="12605"/>
                </a:cubicBezTo>
                <a:cubicBezTo>
                  <a:pt x="17134" y="13111"/>
                  <a:pt x="16627" y="13650"/>
                  <a:pt x="16184" y="14220"/>
                </a:cubicBezTo>
                <a:cubicBezTo>
                  <a:pt x="16342" y="10230"/>
                  <a:pt x="15740" y="6018"/>
                  <a:pt x="15424" y="2091"/>
                </a:cubicBezTo>
                <a:cubicBezTo>
                  <a:pt x="15582" y="2027"/>
                  <a:pt x="15740" y="1869"/>
                  <a:pt x="15772" y="1679"/>
                </a:cubicBezTo>
                <a:cubicBezTo>
                  <a:pt x="20174" y="1647"/>
                  <a:pt x="24576" y="1521"/>
                  <a:pt x="28915" y="1267"/>
                </a:cubicBezTo>
                <a:cubicBezTo>
                  <a:pt x="29707" y="1204"/>
                  <a:pt x="29707" y="1"/>
                  <a:pt x="28915" y="1"/>
                </a:cubicBezTo>
                <a:close/>
              </a:path>
            </a:pathLst>
          </a:custGeom>
          <a:solidFill>
            <a:srgbClr val="000000"/>
          </a:solidFill>
          <a:ln>
            <a:noFill/>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a:p>
        </p:txBody>
      </p:sp>
      <p:sp>
        <p:nvSpPr>
          <p:cNvPr id="47" name="Google Shape;1923;p49">
            <a:extLst>
              <a:ext uri="{FF2B5EF4-FFF2-40B4-BE49-F238E27FC236}">
                <a16:creationId xmlns:a16="http://schemas.microsoft.com/office/drawing/2014/main" id="{57E08B52-D4E6-E143-9615-14C6194A8DAE}"/>
              </a:ext>
            </a:extLst>
          </p:cNvPr>
          <p:cNvSpPr txBox="1"/>
          <p:nvPr/>
        </p:nvSpPr>
        <p:spPr>
          <a:xfrm>
            <a:off x="9208682" y="4917284"/>
            <a:ext cx="2496420" cy="1366895"/>
          </a:xfrm>
          <a:prstGeom prst="rect">
            <a:avLst/>
          </a:prstGeom>
          <a:noFill/>
          <a:ln>
            <a:noFill/>
          </a:ln>
        </p:spPr>
        <p:txBody>
          <a:bodyPr spcFirstLastPara="1" wrap="square" lIns="91425" tIns="91425" rIns="91425" bIns="91425" anchor="ctr" anchorCtr="0">
            <a:noAutofit/>
          </a:bodyPr>
          <a:lstStyle/>
          <a:p>
            <a:pPr algn="ctr"/>
            <a:r>
              <a:rPr lang="ar-SA" b="1" dirty="0">
                <a:latin typeface="Calibri" panose="020F0502020204030204" pitchFamily="34" charset="0"/>
                <a:cs typeface="Calibri" panose="020F0502020204030204" pitchFamily="34" charset="0"/>
              </a:rPr>
              <a:t>الدورة المستندية أصبح التسجيل في دفتر اليومية والأستاذ في وقت واحد واحيانا في دفتر الأستاذ مباشرة.</a:t>
            </a:r>
          </a:p>
        </p:txBody>
      </p:sp>
      <p:sp>
        <p:nvSpPr>
          <p:cNvPr id="48" name="Google Shape;1923;p49">
            <a:extLst>
              <a:ext uri="{FF2B5EF4-FFF2-40B4-BE49-F238E27FC236}">
                <a16:creationId xmlns:a16="http://schemas.microsoft.com/office/drawing/2014/main" id="{61DE7320-400A-F646-B4B8-8B5D5A44BE66}"/>
              </a:ext>
            </a:extLst>
          </p:cNvPr>
          <p:cNvSpPr txBox="1"/>
          <p:nvPr/>
        </p:nvSpPr>
        <p:spPr>
          <a:xfrm>
            <a:off x="6297665" y="4875583"/>
            <a:ext cx="2672788" cy="1920806"/>
          </a:xfrm>
          <a:prstGeom prst="rect">
            <a:avLst/>
          </a:prstGeom>
          <a:noFill/>
          <a:ln>
            <a:noFill/>
          </a:ln>
        </p:spPr>
        <p:txBody>
          <a:bodyPr spcFirstLastPara="1" wrap="square" lIns="91425" tIns="91425" rIns="91425" bIns="91425" anchor="ctr" anchorCtr="0">
            <a:noAutofit/>
          </a:bodyPr>
          <a:lstStyle/>
          <a:p>
            <a:pPr algn="ctr"/>
            <a:r>
              <a:rPr lang="ar-SA" b="1" dirty="0">
                <a:latin typeface="Calibri" panose="020F0502020204030204" pitchFamily="34" charset="0"/>
                <a:cs typeface="Calibri" panose="020F0502020204030204" pitchFamily="34" charset="0"/>
              </a:rPr>
              <a:t>تم الاستغناء عن معظم الدفاتر والسجلات وأصبحت داخل الكمبيوتر، كما أصبحت هذه الملفات تحوي أعمدة  لإثبات الحسابات المدينة والدائنة بدلا من حرف </a:t>
            </a:r>
            <a:r>
              <a:rPr lang="en-US" b="1" dirty="0">
                <a:latin typeface="Calibri" panose="020F0502020204030204" pitchFamily="34" charset="0"/>
                <a:cs typeface="Calibri" panose="020F0502020204030204" pitchFamily="34" charset="0"/>
              </a:rPr>
              <a:t>T</a:t>
            </a:r>
            <a:r>
              <a:rPr lang="ar-SA" b="1" dirty="0">
                <a:latin typeface="Calibri" panose="020F0502020204030204" pitchFamily="34" charset="0"/>
                <a:cs typeface="Calibri" panose="020F0502020204030204" pitchFamily="34" charset="0"/>
              </a:rPr>
              <a:t> في النظام اليدوي.</a:t>
            </a:r>
          </a:p>
        </p:txBody>
      </p:sp>
      <p:sp>
        <p:nvSpPr>
          <p:cNvPr id="49" name="Google Shape;1923;p49">
            <a:extLst>
              <a:ext uri="{FF2B5EF4-FFF2-40B4-BE49-F238E27FC236}">
                <a16:creationId xmlns:a16="http://schemas.microsoft.com/office/drawing/2014/main" id="{F1E745AE-3ED0-6B44-B2A7-56F6B67A2E4B}"/>
              </a:ext>
            </a:extLst>
          </p:cNvPr>
          <p:cNvSpPr txBox="1"/>
          <p:nvPr/>
        </p:nvSpPr>
        <p:spPr>
          <a:xfrm>
            <a:off x="3877020" y="4855453"/>
            <a:ext cx="1942664" cy="1920806"/>
          </a:xfrm>
          <a:prstGeom prst="rect">
            <a:avLst/>
          </a:prstGeom>
          <a:noFill/>
          <a:ln>
            <a:noFill/>
          </a:ln>
        </p:spPr>
        <p:txBody>
          <a:bodyPr spcFirstLastPara="1" wrap="square" lIns="91425" tIns="91425" rIns="91425" bIns="91425" anchor="ctr" anchorCtr="0">
            <a:noAutofit/>
          </a:bodyPr>
          <a:lstStyle/>
          <a:p>
            <a:pPr algn="ctr"/>
            <a:r>
              <a:rPr lang="ar-SA" b="1" dirty="0">
                <a:latin typeface="Calibri" panose="020F0502020204030204" pitchFamily="34" charset="0"/>
                <a:cs typeface="Calibri" panose="020F0502020204030204" pitchFamily="34" charset="0"/>
              </a:rPr>
              <a:t>أصبح القوائم والتقارير تعد على فترات متقاربة وجاهزة في أي وقت مما يساهم في سرعة اتخاذ القرار من قبل الإدارة </a:t>
            </a:r>
          </a:p>
        </p:txBody>
      </p:sp>
      <p:sp>
        <p:nvSpPr>
          <p:cNvPr id="50" name="Google Shape;1923;p49">
            <a:extLst>
              <a:ext uri="{FF2B5EF4-FFF2-40B4-BE49-F238E27FC236}">
                <a16:creationId xmlns:a16="http://schemas.microsoft.com/office/drawing/2014/main" id="{ED622CC5-2D47-824E-A8EE-57C6E61F3CCD}"/>
              </a:ext>
            </a:extLst>
          </p:cNvPr>
          <p:cNvSpPr txBox="1"/>
          <p:nvPr/>
        </p:nvSpPr>
        <p:spPr>
          <a:xfrm>
            <a:off x="805586" y="4712311"/>
            <a:ext cx="2394949" cy="1358275"/>
          </a:xfrm>
          <a:prstGeom prst="rect">
            <a:avLst/>
          </a:prstGeom>
          <a:noFill/>
          <a:ln>
            <a:noFill/>
          </a:ln>
        </p:spPr>
        <p:txBody>
          <a:bodyPr spcFirstLastPara="1" wrap="square" lIns="91425" tIns="91425" rIns="91425" bIns="91425" anchor="ctr" anchorCtr="0">
            <a:noAutofit/>
          </a:bodyPr>
          <a:lstStyle/>
          <a:p>
            <a:pPr algn="ctr"/>
            <a:r>
              <a:rPr lang="ar-SA" b="1" dirty="0">
                <a:latin typeface="Calibri" panose="020F0502020204030204" pitchFamily="34" charset="0"/>
                <a:cs typeface="Calibri" panose="020F0502020204030204" pitchFamily="34" charset="0"/>
              </a:rPr>
              <a:t>دليل الحسابات أصبحت على شكل رموز بدل الأسماء الإنشائية</a:t>
            </a:r>
          </a:p>
        </p:txBody>
      </p:sp>
      <p:pic>
        <p:nvPicPr>
          <p:cNvPr id="46" name="صورة 45">
            <a:extLst>
              <a:ext uri="{FF2B5EF4-FFF2-40B4-BE49-F238E27FC236}">
                <a16:creationId xmlns:a16="http://schemas.microsoft.com/office/drawing/2014/main" id="{863AC4B0-E758-4A41-9BAD-8059282C035E}"/>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spTree>
    <p:extLst>
      <p:ext uri="{BB962C8B-B14F-4D97-AF65-F5344CB8AC3E}">
        <p14:creationId xmlns:p14="http://schemas.microsoft.com/office/powerpoint/2010/main" val="26310428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E107925-6310-BF49-A1BD-325B803FC56F}"/>
              </a:ext>
            </a:extLst>
          </p:cNvPr>
          <p:cNvSpPr>
            <a:spLocks noGrp="1"/>
          </p:cNvSpPr>
          <p:nvPr>
            <p:ph type="title"/>
          </p:nvPr>
        </p:nvSpPr>
        <p:spPr>
          <a:xfrm>
            <a:off x="838200" y="365125"/>
            <a:ext cx="8474612" cy="1325563"/>
          </a:xfrm>
        </p:spPr>
        <p:txBody>
          <a:bodyPr>
            <a:normAutofit/>
          </a:bodyPr>
          <a:lstStyle/>
          <a:p>
            <a:pPr algn="ctr"/>
            <a:r>
              <a:rPr lang="ar-SA" sz="3200" b="1" dirty="0">
                <a:solidFill>
                  <a:srgbClr val="2473B1"/>
                </a:solidFill>
                <a:latin typeface="Calibri" panose="020F0502020204030204" pitchFamily="34" charset="0"/>
                <a:cs typeface="Calibri" panose="020F0502020204030204" pitchFamily="34" charset="0"/>
              </a:rPr>
              <a:t>مزايا وعيوب </a:t>
            </a:r>
            <a:r>
              <a:rPr lang="ar-SA" altLang="ar-SA" sz="3200" b="1" dirty="0">
                <a:solidFill>
                  <a:srgbClr val="2473B1"/>
                </a:solidFill>
                <a:latin typeface="Calibri" panose="020F0502020204030204" pitchFamily="34" charset="0"/>
                <a:cs typeface="Calibri" panose="020F0502020204030204" pitchFamily="34" charset="0"/>
              </a:rPr>
              <a:t>وجود التشغيل الالكتروني</a:t>
            </a:r>
            <a:endParaRPr lang="ar-SA" sz="3200" b="1" dirty="0">
              <a:solidFill>
                <a:srgbClr val="2473B1"/>
              </a:solidFill>
              <a:latin typeface="Calibri" panose="020F0502020204030204" pitchFamily="34" charset="0"/>
              <a:cs typeface="Calibri" panose="020F0502020204030204" pitchFamily="34" charset="0"/>
            </a:endParaRPr>
          </a:p>
        </p:txBody>
      </p:sp>
      <p:graphicFrame>
        <p:nvGraphicFramePr>
          <p:cNvPr id="7" name="جدول 6">
            <a:extLst>
              <a:ext uri="{FF2B5EF4-FFF2-40B4-BE49-F238E27FC236}">
                <a16:creationId xmlns:a16="http://schemas.microsoft.com/office/drawing/2014/main" id="{821E5ED1-F779-1742-B825-3034102B248A}"/>
              </a:ext>
            </a:extLst>
          </p:cNvPr>
          <p:cNvGraphicFramePr>
            <a:graphicFrameLocks noGrp="1"/>
          </p:cNvGraphicFramePr>
          <p:nvPr/>
        </p:nvGraphicFramePr>
        <p:xfrm>
          <a:off x="2032000" y="2588794"/>
          <a:ext cx="8128000" cy="3354806"/>
        </p:xfrm>
        <a:graphic>
          <a:graphicData uri="http://schemas.openxmlformats.org/drawingml/2006/table">
            <a:tbl>
              <a:tblPr rtl="1" firstRow="1" bandRow="1">
                <a:tableStyleId>{5C22544A-7EE6-4342-B048-85BDC9FD1C3A}</a:tableStyleId>
              </a:tblPr>
              <a:tblGrid>
                <a:gridCol w="4064000">
                  <a:extLst>
                    <a:ext uri="{9D8B030D-6E8A-4147-A177-3AD203B41FA5}">
                      <a16:colId xmlns:a16="http://schemas.microsoft.com/office/drawing/2014/main" val="1483679315"/>
                    </a:ext>
                  </a:extLst>
                </a:gridCol>
                <a:gridCol w="4064000">
                  <a:extLst>
                    <a:ext uri="{9D8B030D-6E8A-4147-A177-3AD203B41FA5}">
                      <a16:colId xmlns:a16="http://schemas.microsoft.com/office/drawing/2014/main" val="4248492171"/>
                    </a:ext>
                  </a:extLst>
                </a:gridCol>
              </a:tblGrid>
              <a:tr h="1190497">
                <a:tc>
                  <a:txBody>
                    <a:bodyPr/>
                    <a:lstStyle/>
                    <a:p>
                      <a:pPr algn="ctr" rtl="1"/>
                      <a:r>
                        <a:rPr lang="ar-SA" sz="3200" b="1" i="0" dirty="0">
                          <a:latin typeface="Calibri" panose="020F0502020204030204" pitchFamily="34" charset="0"/>
                          <a:cs typeface="Calibri" panose="020F0502020204030204" pitchFamily="34" charset="0"/>
                        </a:rPr>
                        <a:t>المزايا </a:t>
                      </a:r>
                    </a:p>
                  </a:txBody>
                  <a:tcPr anchor="ctr">
                    <a:solidFill>
                      <a:srgbClr val="2EA4C4"/>
                    </a:solidFill>
                  </a:tcPr>
                </a:tc>
                <a:tc>
                  <a:txBody>
                    <a:bodyPr/>
                    <a:lstStyle/>
                    <a:p>
                      <a:pPr algn="ctr" rtl="1"/>
                      <a:r>
                        <a:rPr lang="ar-SA" sz="3200" b="1" i="0" dirty="0">
                          <a:latin typeface="Calibri" panose="020F0502020204030204" pitchFamily="34" charset="0"/>
                          <a:cs typeface="Calibri" panose="020F0502020204030204" pitchFamily="34" charset="0"/>
                        </a:rPr>
                        <a:t>العيوب</a:t>
                      </a:r>
                    </a:p>
                  </a:txBody>
                  <a:tcPr anchor="ctr">
                    <a:solidFill>
                      <a:srgbClr val="7030A0"/>
                    </a:solidFill>
                  </a:tcPr>
                </a:tc>
                <a:extLst>
                  <a:ext uri="{0D108BD9-81ED-4DB2-BD59-A6C34878D82A}">
                    <a16:rowId xmlns:a16="http://schemas.microsoft.com/office/drawing/2014/main" val="1110543892"/>
                  </a:ext>
                </a:extLst>
              </a:tr>
              <a:tr h="2164309">
                <a:tc>
                  <a:txBody>
                    <a:bodyPr/>
                    <a:lstStyle/>
                    <a:p>
                      <a:pPr rtl="1"/>
                      <a:endParaRPr lang="ar-SA" sz="2400" b="1" i="0" dirty="0">
                        <a:latin typeface="Calibri" panose="020F0502020204030204" pitchFamily="34" charset="0"/>
                        <a:cs typeface="Calibri" panose="020F0502020204030204" pitchFamily="34" charset="0"/>
                      </a:endParaRPr>
                    </a:p>
                  </a:txBody>
                  <a:tcPr>
                    <a:gradFill flip="none" rotWithShape="1">
                      <a:gsLst>
                        <a:gs pos="0">
                          <a:srgbClr val="2EA4C4">
                            <a:tint val="66000"/>
                            <a:satMod val="160000"/>
                          </a:srgbClr>
                        </a:gs>
                        <a:gs pos="50000">
                          <a:srgbClr val="2EA4C4">
                            <a:tint val="44500"/>
                            <a:satMod val="160000"/>
                          </a:srgbClr>
                        </a:gs>
                        <a:gs pos="100000">
                          <a:srgbClr val="2EA4C4">
                            <a:tint val="23500"/>
                            <a:satMod val="160000"/>
                          </a:srgbClr>
                        </a:gs>
                      </a:gsLst>
                      <a:lin ang="5400000" scaled="1"/>
                      <a:tileRect/>
                    </a:gradFill>
                  </a:tcPr>
                </a:tc>
                <a:tc>
                  <a:txBody>
                    <a:bodyPr/>
                    <a:lstStyle/>
                    <a:p>
                      <a:pPr rtl="1"/>
                      <a:endParaRPr lang="ar-SA" sz="2400" b="1" i="0" dirty="0">
                        <a:latin typeface="Calibri" panose="020F0502020204030204" pitchFamily="34" charset="0"/>
                        <a:cs typeface="Calibri" panose="020F0502020204030204" pitchFamily="34" charset="0"/>
                      </a:endParaRPr>
                    </a:p>
                  </a:txBody>
                  <a:tcPr>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a:tcPr>
                </a:tc>
                <a:extLst>
                  <a:ext uri="{0D108BD9-81ED-4DB2-BD59-A6C34878D82A}">
                    <a16:rowId xmlns:a16="http://schemas.microsoft.com/office/drawing/2014/main" val="403138864"/>
                  </a:ext>
                </a:extLst>
              </a:tr>
            </a:tbl>
          </a:graphicData>
        </a:graphic>
      </p:graphicFrame>
      <p:pic>
        <p:nvPicPr>
          <p:cNvPr id="8" name="صورة 7">
            <a:extLst>
              <a:ext uri="{FF2B5EF4-FFF2-40B4-BE49-F238E27FC236}">
                <a16:creationId xmlns:a16="http://schemas.microsoft.com/office/drawing/2014/main" id="{C8B795CE-46E1-E042-9C22-E823C769D890}"/>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spTree>
    <p:extLst>
      <p:ext uri="{BB962C8B-B14F-4D97-AF65-F5344CB8AC3E}">
        <p14:creationId xmlns:p14="http://schemas.microsoft.com/office/powerpoint/2010/main" val="2445696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E107925-6310-BF49-A1BD-325B803FC56F}"/>
              </a:ext>
            </a:extLst>
          </p:cNvPr>
          <p:cNvSpPr>
            <a:spLocks noGrp="1"/>
          </p:cNvSpPr>
          <p:nvPr>
            <p:ph type="title"/>
          </p:nvPr>
        </p:nvSpPr>
        <p:spPr>
          <a:xfrm>
            <a:off x="838200" y="365125"/>
            <a:ext cx="8474612" cy="1325563"/>
          </a:xfrm>
        </p:spPr>
        <p:txBody>
          <a:bodyPr>
            <a:normAutofit/>
          </a:bodyPr>
          <a:lstStyle/>
          <a:p>
            <a:pPr algn="ctr"/>
            <a:r>
              <a:rPr lang="ar-SA" sz="3600" b="1" dirty="0">
                <a:solidFill>
                  <a:srgbClr val="2473B1"/>
                </a:solidFill>
                <a:latin typeface="Calibri" panose="020F0502020204030204" pitchFamily="34" charset="0"/>
                <a:cs typeface="Calibri" panose="020F0502020204030204" pitchFamily="34" charset="0"/>
              </a:rPr>
              <a:t>مزايا </a:t>
            </a:r>
            <a:r>
              <a:rPr lang="ar-SA" altLang="ar-SA" sz="3600" b="1" dirty="0">
                <a:solidFill>
                  <a:srgbClr val="2473B1"/>
                </a:solidFill>
                <a:latin typeface="Calibri" panose="020F0502020204030204" pitchFamily="34" charset="0"/>
                <a:cs typeface="Calibri" panose="020F0502020204030204" pitchFamily="34" charset="0"/>
              </a:rPr>
              <a:t>وجود التشغيل الالكتروني</a:t>
            </a:r>
            <a:endParaRPr lang="ar-SA" sz="3600" b="1" dirty="0">
              <a:solidFill>
                <a:srgbClr val="2473B1"/>
              </a:solidFill>
              <a:latin typeface="Calibri" panose="020F0502020204030204" pitchFamily="34" charset="0"/>
              <a:cs typeface="Calibri" panose="020F0502020204030204" pitchFamily="34" charset="0"/>
            </a:endParaRPr>
          </a:p>
        </p:txBody>
      </p:sp>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838200" y="1825625"/>
            <a:ext cx="10515600" cy="4351338"/>
          </a:xfrm>
        </p:spPr>
        <p:txBody>
          <a:bodyPr anchor="t">
            <a:normAutofit/>
          </a:bodyPr>
          <a:lstStyle/>
          <a:p>
            <a:pPr marL="0" indent="0">
              <a:buNone/>
            </a:pPr>
            <a:r>
              <a:rPr lang="en-US" sz="3600" dirty="0">
                <a:solidFill>
                  <a:srgbClr val="C00000"/>
                </a:solidFill>
                <a:latin typeface="Calibri" panose="020F0502020204030204" pitchFamily="34" charset="0"/>
                <a:cs typeface="Calibri" panose="020F0502020204030204" pitchFamily="34" charset="0"/>
              </a:rPr>
              <a:t/>
            </a:r>
            <a:br>
              <a:rPr lang="en-US" sz="3600" dirty="0">
                <a:solidFill>
                  <a:srgbClr val="C00000"/>
                </a:solidFill>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
            </a:r>
            <a:br>
              <a:rPr lang="en-US" sz="3600" dirty="0">
                <a:latin typeface="Calibri" panose="020F0502020204030204" pitchFamily="34" charset="0"/>
                <a:cs typeface="Calibri" panose="020F0502020204030204" pitchFamily="34" charset="0"/>
              </a:rPr>
            </a:br>
            <a:endParaRPr lang="en-US" sz="3600" dirty="0">
              <a:latin typeface="Calibri" panose="020F0502020204030204" pitchFamily="34" charset="0"/>
              <a:cs typeface="Calibri" panose="020F0502020204030204" pitchFamily="34" charset="0"/>
            </a:endParaRPr>
          </a:p>
          <a:p>
            <a:pPr marL="0" indent="0">
              <a:buNone/>
            </a:pPr>
            <a:endParaRPr lang="ar-SA" sz="3600" dirty="0">
              <a:latin typeface="Calibri" panose="020F0502020204030204" pitchFamily="34" charset="0"/>
              <a:cs typeface="Calibri" panose="020F0502020204030204" pitchFamily="34" charset="0"/>
            </a:endParaRPr>
          </a:p>
        </p:txBody>
      </p:sp>
      <p:sp>
        <p:nvSpPr>
          <p:cNvPr id="5" name="مضلع عشري 4">
            <a:extLst>
              <a:ext uri="{FF2B5EF4-FFF2-40B4-BE49-F238E27FC236}">
                <a16:creationId xmlns:a16="http://schemas.microsoft.com/office/drawing/2014/main" id="{EEF96BCE-706C-814B-B147-8D2DA0BA30D6}"/>
              </a:ext>
            </a:extLst>
          </p:cNvPr>
          <p:cNvSpPr/>
          <p:nvPr/>
        </p:nvSpPr>
        <p:spPr>
          <a:xfrm>
            <a:off x="10477500" y="2862000"/>
            <a:ext cx="1172835" cy="1133999"/>
          </a:xfrm>
          <a:prstGeom prst="decagon">
            <a:avLst/>
          </a:prstGeom>
          <a:solidFill>
            <a:srgbClr val="5EC7DC"/>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2800" dirty="0">
                <a:latin typeface="Calibri" panose="020F0502020204030204" pitchFamily="34" charset="0"/>
                <a:cs typeface="Calibri" panose="020F0502020204030204" pitchFamily="34" charset="0"/>
              </a:rPr>
              <a:t>الدقة</a:t>
            </a:r>
            <a:endParaRPr lang="ar-SA" sz="3200" dirty="0">
              <a:latin typeface="Calibri" panose="020F0502020204030204" pitchFamily="34" charset="0"/>
              <a:cs typeface="Calibri" panose="020F0502020204030204" pitchFamily="34" charset="0"/>
            </a:endParaRPr>
          </a:p>
        </p:txBody>
      </p:sp>
      <p:sp>
        <p:nvSpPr>
          <p:cNvPr id="17" name="عنصر نائب للمحتوى 2">
            <a:extLst>
              <a:ext uri="{FF2B5EF4-FFF2-40B4-BE49-F238E27FC236}">
                <a16:creationId xmlns:a16="http://schemas.microsoft.com/office/drawing/2014/main" id="{16CB8D90-9CB9-C846-AC18-612517786CF6}"/>
              </a:ext>
            </a:extLst>
          </p:cNvPr>
          <p:cNvSpPr txBox="1">
            <a:spLocks/>
          </p:cNvSpPr>
          <p:nvPr/>
        </p:nvSpPr>
        <p:spPr>
          <a:xfrm>
            <a:off x="516265" y="2024855"/>
            <a:ext cx="11159470" cy="83714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buFont typeface="Arial" panose="020B0604020202020204" pitchFamily="34" charset="0"/>
              <a:buNone/>
            </a:pPr>
            <a:r>
              <a:rPr lang="ar-SA" sz="2000" dirty="0">
                <a:latin typeface="Calibri" panose="020F0502020204030204" pitchFamily="34" charset="0"/>
                <a:cs typeface="Calibri" panose="020F0502020204030204" pitchFamily="34" charset="0"/>
              </a:rPr>
              <a:t>أدى وجود الحاسب واستخدامه في عمليات تشغيل البيانات المحاسبية إلى اختفاء بعض مشاكل الرقابة الداخلية الهامة التي كانت تستحوذ على اهتمام الأنظمة اليدوية. وتتركز مزايا استخدام الحاسب في تشغيل البيانات من الناحية الرقابية في الآتي:</a:t>
            </a:r>
          </a:p>
          <a:p>
            <a:pPr marL="0" indent="0">
              <a:buFont typeface="Arial" panose="020B0604020202020204" pitchFamily="34" charset="0"/>
              <a:buNone/>
            </a:pPr>
            <a:endParaRPr lang="ar-SA" sz="2000" b="1" dirty="0">
              <a:latin typeface="Muna" pitchFamily="2" charset="-78"/>
              <a:cs typeface="Muna" pitchFamily="2" charset="-78"/>
            </a:endParaRPr>
          </a:p>
        </p:txBody>
      </p:sp>
      <p:sp>
        <p:nvSpPr>
          <p:cNvPr id="18" name="مضلع عشري 17">
            <a:extLst>
              <a:ext uri="{FF2B5EF4-FFF2-40B4-BE49-F238E27FC236}">
                <a16:creationId xmlns:a16="http://schemas.microsoft.com/office/drawing/2014/main" id="{0BFE3285-3BCC-8F40-B9D4-C8B01D64FD34}"/>
              </a:ext>
            </a:extLst>
          </p:cNvPr>
          <p:cNvSpPr/>
          <p:nvPr/>
        </p:nvSpPr>
        <p:spPr>
          <a:xfrm>
            <a:off x="10477500" y="4130936"/>
            <a:ext cx="1172835" cy="1133999"/>
          </a:xfrm>
          <a:prstGeom prst="decagon">
            <a:avLst/>
          </a:prstGeom>
          <a:solidFill>
            <a:srgbClr val="2473B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2800" dirty="0">
                <a:latin typeface="Calibri" panose="020F0502020204030204" pitchFamily="34" charset="0"/>
                <a:cs typeface="Calibri" panose="020F0502020204030204" pitchFamily="34" charset="0"/>
              </a:rPr>
              <a:t>الثبات</a:t>
            </a:r>
            <a:endParaRPr lang="ar-SA" sz="3200" dirty="0">
              <a:latin typeface="Calibri" panose="020F0502020204030204" pitchFamily="34" charset="0"/>
              <a:cs typeface="Calibri" panose="020F0502020204030204" pitchFamily="34" charset="0"/>
            </a:endParaRPr>
          </a:p>
        </p:txBody>
      </p:sp>
      <p:sp>
        <p:nvSpPr>
          <p:cNvPr id="19" name="مضلع عشري 18">
            <a:extLst>
              <a:ext uri="{FF2B5EF4-FFF2-40B4-BE49-F238E27FC236}">
                <a16:creationId xmlns:a16="http://schemas.microsoft.com/office/drawing/2014/main" id="{FA7C3299-F0D2-2741-9912-266238D727A7}"/>
              </a:ext>
            </a:extLst>
          </p:cNvPr>
          <p:cNvSpPr/>
          <p:nvPr/>
        </p:nvSpPr>
        <p:spPr>
          <a:xfrm>
            <a:off x="10502900" y="5399872"/>
            <a:ext cx="1172835" cy="1133999"/>
          </a:xfrm>
          <a:prstGeom prst="decagon">
            <a:avLst/>
          </a:prstGeom>
          <a:solidFill>
            <a:srgbClr val="223E7B"/>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2800" dirty="0">
                <a:latin typeface="Calibri" panose="020F0502020204030204" pitchFamily="34" charset="0"/>
                <a:cs typeface="Calibri" panose="020F0502020204030204" pitchFamily="34" charset="0"/>
              </a:rPr>
              <a:t>الحافز</a:t>
            </a:r>
            <a:endParaRPr lang="ar-SA" sz="3200" dirty="0">
              <a:latin typeface="Calibri" panose="020F0502020204030204" pitchFamily="34" charset="0"/>
              <a:cs typeface="Calibri" panose="020F0502020204030204" pitchFamily="34" charset="0"/>
            </a:endParaRPr>
          </a:p>
        </p:txBody>
      </p:sp>
      <p:sp>
        <p:nvSpPr>
          <p:cNvPr id="9" name="عنصر نائب للمحتوى 2">
            <a:extLst>
              <a:ext uri="{FF2B5EF4-FFF2-40B4-BE49-F238E27FC236}">
                <a16:creationId xmlns:a16="http://schemas.microsoft.com/office/drawing/2014/main" id="{7739D7ED-E71F-9B49-AB4D-419DD3153522}"/>
              </a:ext>
            </a:extLst>
          </p:cNvPr>
          <p:cNvSpPr txBox="1">
            <a:spLocks/>
          </p:cNvSpPr>
          <p:nvPr/>
        </p:nvSpPr>
        <p:spPr>
          <a:xfrm>
            <a:off x="101600" y="3158854"/>
            <a:ext cx="10375900" cy="83714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buNone/>
            </a:pPr>
            <a:r>
              <a:rPr lang="ar-SA" sz="2000" dirty="0">
                <a:latin typeface="Calibri" panose="020F0502020204030204" pitchFamily="34" charset="0"/>
                <a:cs typeface="Calibri" panose="020F0502020204030204" pitchFamily="34" charset="0"/>
              </a:rPr>
              <a:t>يمتاز الحاسب بالدقة المتناهية في القيام بنفس العمليات الحسابية بالمقارنة بالعنصر البشري وعدم قبول الحاسب لقيود يومية غير متوازنة أو حدوث أخطاء في عمليات الترحيل إلى الحسابات الصحيحة.</a:t>
            </a:r>
            <a:endParaRPr lang="ar-SA" sz="2000" b="1" dirty="0">
              <a:latin typeface="Muna" pitchFamily="2" charset="-78"/>
              <a:cs typeface="Muna" pitchFamily="2" charset="-78"/>
            </a:endParaRPr>
          </a:p>
        </p:txBody>
      </p:sp>
      <p:sp>
        <p:nvSpPr>
          <p:cNvPr id="10" name="عنصر نائب للمحتوى 2">
            <a:extLst>
              <a:ext uri="{FF2B5EF4-FFF2-40B4-BE49-F238E27FC236}">
                <a16:creationId xmlns:a16="http://schemas.microsoft.com/office/drawing/2014/main" id="{A4C9F5F5-E437-634B-BFFB-05192C76F1AB}"/>
              </a:ext>
            </a:extLst>
          </p:cNvPr>
          <p:cNvSpPr txBox="1">
            <a:spLocks/>
          </p:cNvSpPr>
          <p:nvPr/>
        </p:nvSpPr>
        <p:spPr>
          <a:xfrm>
            <a:off x="101600" y="4414571"/>
            <a:ext cx="10375900" cy="83714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buNone/>
            </a:pPr>
            <a:r>
              <a:rPr lang="ar-SA" sz="2000" dirty="0">
                <a:latin typeface="Calibri" panose="020F0502020204030204" pitchFamily="34" charset="0"/>
                <a:cs typeface="Calibri" panose="020F0502020204030204" pitchFamily="34" charset="0"/>
              </a:rPr>
              <a:t>يمتاز الحاسب بالثبات في تنفيذ العمليات دون أي زيادة أو نقص كما يقوم الحاسب بتنفيذ التعليمات دائماً بدون أي استثناء ولن يمل من تكرار العمليات الحسابية دون أخطاء.</a:t>
            </a:r>
            <a:endParaRPr lang="ar-SA" sz="2000" b="1" dirty="0">
              <a:latin typeface="Muna" pitchFamily="2" charset="-78"/>
              <a:cs typeface="Muna" pitchFamily="2" charset="-78"/>
            </a:endParaRPr>
          </a:p>
        </p:txBody>
      </p:sp>
      <p:sp>
        <p:nvSpPr>
          <p:cNvPr id="12" name="عنصر نائب للمحتوى 2">
            <a:extLst>
              <a:ext uri="{FF2B5EF4-FFF2-40B4-BE49-F238E27FC236}">
                <a16:creationId xmlns:a16="http://schemas.microsoft.com/office/drawing/2014/main" id="{12344C67-6939-4341-981B-F88780888985}"/>
              </a:ext>
            </a:extLst>
          </p:cNvPr>
          <p:cNvSpPr txBox="1">
            <a:spLocks/>
          </p:cNvSpPr>
          <p:nvPr/>
        </p:nvSpPr>
        <p:spPr>
          <a:xfrm>
            <a:off x="101600" y="5672141"/>
            <a:ext cx="10375900" cy="83714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12700">
              <a:buNone/>
            </a:pPr>
            <a:r>
              <a:rPr lang="ar-SA" sz="2000" dirty="0">
                <a:latin typeface="Calibri" panose="020F0502020204030204" pitchFamily="34" charset="0"/>
                <a:cs typeface="Calibri" panose="020F0502020204030204" pitchFamily="34" charset="0"/>
              </a:rPr>
              <a:t>الحاسب آلة صماء ليس لديها أي احساس أو عواطف أو دوافع تُؤدي إلى قيام الآلة بالسرقة أو الاختلاس كما لا تُوجد للحاسب مصلحة شخصية بعكس الموظف الذي يُمكن أن يضع مصلحته الشخصية قبل مصلحة الشركة التي يعمل بها.</a:t>
            </a:r>
          </a:p>
          <a:p>
            <a:pPr marL="0" indent="0">
              <a:buFont typeface="Arial" panose="020B0604020202020204" pitchFamily="34" charset="0"/>
              <a:buNone/>
            </a:pPr>
            <a:endParaRPr lang="ar-SA" sz="2000" b="1" dirty="0">
              <a:latin typeface="Muna" pitchFamily="2" charset="-78"/>
              <a:cs typeface="Muna" pitchFamily="2" charset="-78"/>
            </a:endParaRPr>
          </a:p>
        </p:txBody>
      </p:sp>
      <p:pic>
        <p:nvPicPr>
          <p:cNvPr id="14" name="صورة 13">
            <a:extLst>
              <a:ext uri="{FF2B5EF4-FFF2-40B4-BE49-F238E27FC236}">
                <a16:creationId xmlns:a16="http://schemas.microsoft.com/office/drawing/2014/main" id="{2AD27BA3-3524-F04B-A0D2-3832880DB9F4}"/>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pic>
        <p:nvPicPr>
          <p:cNvPr id="13" name="صورة 12">
            <a:extLst>
              <a:ext uri="{FF2B5EF4-FFF2-40B4-BE49-F238E27FC236}">
                <a16:creationId xmlns:a16="http://schemas.microsoft.com/office/drawing/2014/main" id="{AE708E5C-D6FB-F045-B33A-BF79E938FA8C}"/>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5120066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جدول 4">
            <a:extLst>
              <a:ext uri="{FF2B5EF4-FFF2-40B4-BE49-F238E27FC236}">
                <a16:creationId xmlns:a16="http://schemas.microsoft.com/office/drawing/2014/main" id="{BE9B5AF1-D8BF-434D-AD77-FFC963A5E991}"/>
              </a:ext>
            </a:extLst>
          </p:cNvPr>
          <p:cNvGraphicFramePr>
            <a:graphicFrameLocks noGrp="1"/>
          </p:cNvGraphicFramePr>
          <p:nvPr>
            <p:ph sz="half" idx="1"/>
          </p:nvPr>
        </p:nvGraphicFramePr>
        <p:xfrm>
          <a:off x="228599" y="3360341"/>
          <a:ext cx="11769072" cy="3230880"/>
        </p:xfrm>
        <a:graphic>
          <a:graphicData uri="http://schemas.openxmlformats.org/drawingml/2006/table">
            <a:tbl>
              <a:tblPr rtl="1" firstRow="1" bandRow="1">
                <a:tableStyleId>{5C22544A-7EE6-4342-B048-85BDC9FD1C3A}</a:tableStyleId>
              </a:tblPr>
              <a:tblGrid>
                <a:gridCol w="3923024">
                  <a:extLst>
                    <a:ext uri="{9D8B030D-6E8A-4147-A177-3AD203B41FA5}">
                      <a16:colId xmlns:a16="http://schemas.microsoft.com/office/drawing/2014/main" val="2682811187"/>
                    </a:ext>
                  </a:extLst>
                </a:gridCol>
                <a:gridCol w="3923024">
                  <a:extLst>
                    <a:ext uri="{9D8B030D-6E8A-4147-A177-3AD203B41FA5}">
                      <a16:colId xmlns:a16="http://schemas.microsoft.com/office/drawing/2014/main" val="2032904324"/>
                    </a:ext>
                  </a:extLst>
                </a:gridCol>
                <a:gridCol w="3923024">
                  <a:extLst>
                    <a:ext uri="{9D8B030D-6E8A-4147-A177-3AD203B41FA5}">
                      <a16:colId xmlns:a16="http://schemas.microsoft.com/office/drawing/2014/main" val="3459212045"/>
                    </a:ext>
                  </a:extLst>
                </a:gridCol>
              </a:tblGrid>
              <a:tr h="1166813">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2500" b="0" dirty="0">
                        <a:solidFill>
                          <a:schemeClr val="tx1"/>
                        </a:solidFill>
                        <a:latin typeface="Calibri" panose="020F0502020204030204" pitchFamily="34" charset="0"/>
                        <a:cs typeface="Calibri" panose="020F0502020204030204" pitchFamily="34" charset="0"/>
                      </a:endParaRPr>
                    </a:p>
                    <a:p>
                      <a:pPr marL="0" marR="0" lvl="0" indent="0" algn="ctr" defTabSz="914400" rtl="1" eaLnBrk="1" fontAlgn="auto" latinLnBrk="0" hangingPunct="1">
                        <a:lnSpc>
                          <a:spcPct val="100000"/>
                        </a:lnSpc>
                        <a:spcBef>
                          <a:spcPts val="0"/>
                        </a:spcBef>
                        <a:spcAft>
                          <a:spcPts val="0"/>
                        </a:spcAft>
                        <a:buClrTx/>
                        <a:buSzTx/>
                        <a:buFontTx/>
                        <a:buNone/>
                        <a:tabLst/>
                        <a:defRPr/>
                      </a:pPr>
                      <a:r>
                        <a:rPr lang="ar-SA" sz="2500" b="0" dirty="0">
                          <a:solidFill>
                            <a:schemeClr val="tx1"/>
                          </a:solidFill>
                          <a:latin typeface="Calibri" panose="020F0502020204030204" pitchFamily="34" charset="0"/>
                          <a:cs typeface="Calibri" panose="020F0502020204030204" pitchFamily="34" charset="0"/>
                        </a:rPr>
                        <a:t>التوسع في التطبيقات</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1" eaLnBrk="1" latinLnBrk="0" hangingPunct="1"/>
                      <a:endParaRPr lang="en-US" sz="2500" b="0" dirty="0">
                        <a:solidFill>
                          <a:schemeClr val="tx1"/>
                        </a:solidFill>
                        <a:latin typeface="Calibri" panose="020F0502020204030204" pitchFamily="34" charset="0"/>
                        <a:cs typeface="Calibri" panose="020F0502020204030204" pitchFamily="34" charset="0"/>
                      </a:endParaRPr>
                    </a:p>
                    <a:p>
                      <a:pPr marL="0" algn="ctr" defTabSz="914400" rtl="1" eaLnBrk="1" latinLnBrk="0" hangingPunct="1"/>
                      <a:endParaRPr lang="en-US" sz="2500" b="0" dirty="0">
                        <a:solidFill>
                          <a:schemeClr val="tx1"/>
                        </a:solidFill>
                        <a:latin typeface="Calibri" panose="020F0502020204030204" pitchFamily="34" charset="0"/>
                        <a:cs typeface="Calibri" panose="020F0502020204030204" pitchFamily="34" charset="0"/>
                      </a:endParaRPr>
                    </a:p>
                    <a:p>
                      <a:pPr marL="0" algn="ctr" defTabSz="914400" rtl="1" eaLnBrk="1" latinLnBrk="0" hangingPunct="1"/>
                      <a:r>
                        <a:rPr lang="ar-SA" sz="2500" b="0" dirty="0">
                          <a:solidFill>
                            <a:schemeClr val="tx1"/>
                          </a:solidFill>
                          <a:latin typeface="Calibri" panose="020F0502020204030204" pitchFamily="34" charset="0"/>
                          <a:cs typeface="Calibri" panose="020F0502020204030204" pitchFamily="34" charset="0"/>
                        </a:rPr>
                        <a:t>عدم وجود مستندات للمدخلات</a:t>
                      </a:r>
                      <a:endParaRPr lang="en-US" sz="2500" b="0" dirty="0">
                        <a:solidFill>
                          <a:schemeClr val="tx1"/>
                        </a:solidFill>
                        <a:latin typeface="Calibri" panose="020F0502020204030204" pitchFamily="34" charset="0"/>
                        <a:cs typeface="Calibri" panose="020F0502020204030204" pitchFamily="34" charset="0"/>
                      </a:endParaRPr>
                    </a:p>
                    <a:p>
                      <a:pPr marL="0" algn="ctr" defTabSz="914400" rtl="0" eaLnBrk="1" latinLnBrk="0" hangingPunct="1"/>
                      <a:endParaRPr lang="ar-SA" sz="2500" b="0" dirty="0">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1" eaLnBrk="1" latinLnBrk="0" hangingPunct="1"/>
                      <a:endParaRPr lang="en-US" sz="2500" b="0" dirty="0">
                        <a:solidFill>
                          <a:schemeClr val="tx1"/>
                        </a:solidFill>
                        <a:latin typeface="Calibri" panose="020F0502020204030204" pitchFamily="34" charset="0"/>
                        <a:cs typeface="Calibri" panose="020F0502020204030204" pitchFamily="34" charset="0"/>
                      </a:endParaRPr>
                    </a:p>
                    <a:p>
                      <a:pPr marL="0" algn="ctr" defTabSz="914400" rtl="1" eaLnBrk="1" latinLnBrk="0" hangingPunct="1"/>
                      <a:r>
                        <a:rPr lang="ar-SA" sz="2500" b="0" dirty="0">
                          <a:solidFill>
                            <a:schemeClr val="tx1"/>
                          </a:solidFill>
                          <a:latin typeface="Calibri" panose="020F0502020204030204" pitchFamily="34" charset="0"/>
                          <a:cs typeface="Calibri" panose="020F0502020204030204" pitchFamily="34" charset="0"/>
                        </a:rPr>
                        <a:t>عدم وجود مسار مستندي للمراجعة</a:t>
                      </a:r>
                      <a:endParaRPr lang="en-US" sz="2500" b="0" dirty="0">
                        <a:solidFill>
                          <a:schemeClr val="tx1"/>
                        </a:solidFill>
                        <a:latin typeface="Calibri" panose="020F0502020204030204" pitchFamily="34" charset="0"/>
                        <a:cs typeface="Calibri" panose="020F0502020204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5189644"/>
                  </a:ext>
                </a:extLst>
              </a:tr>
              <a:tr h="1166813">
                <a:tc>
                  <a:txBody>
                    <a:bodyPr/>
                    <a:lstStyle/>
                    <a:p>
                      <a:pPr marL="0" algn="ctr" defTabSz="914400" rtl="0" eaLnBrk="1" latinLnBrk="0" hangingPunct="1"/>
                      <a:endParaRPr lang="en-US" sz="2500" dirty="0">
                        <a:solidFill>
                          <a:schemeClr val="tx1"/>
                        </a:solidFill>
                        <a:latin typeface="Calibri" panose="020F0502020204030204" pitchFamily="34" charset="0"/>
                        <a:cs typeface="Calibri" panose="020F0502020204030204" pitchFamily="34" charset="0"/>
                      </a:endParaRPr>
                    </a:p>
                    <a:p>
                      <a:pPr marL="0" algn="ctr" defTabSz="914400" rtl="0" eaLnBrk="1" latinLnBrk="0" hangingPunct="1"/>
                      <a:endParaRPr lang="en-US" sz="2500" dirty="0">
                        <a:solidFill>
                          <a:schemeClr val="tx1"/>
                        </a:solidFill>
                        <a:latin typeface="Calibri" panose="020F0502020204030204" pitchFamily="34" charset="0"/>
                        <a:cs typeface="Calibri" panose="020F0502020204030204" pitchFamily="34" charset="0"/>
                      </a:endParaRPr>
                    </a:p>
                    <a:p>
                      <a:pPr marL="0" algn="ctr" defTabSz="914400" rtl="0" eaLnBrk="1" latinLnBrk="0" hangingPunct="1"/>
                      <a:endParaRPr lang="en-US" sz="2500" dirty="0">
                        <a:solidFill>
                          <a:schemeClr val="tx1"/>
                        </a:solidFill>
                        <a:latin typeface="Calibri" panose="020F0502020204030204" pitchFamily="34" charset="0"/>
                        <a:cs typeface="Calibri" panose="020F0502020204030204" pitchFamily="34" charset="0"/>
                      </a:endParaRPr>
                    </a:p>
                    <a:p>
                      <a:pPr marL="0" algn="ctr" defTabSz="914400" rtl="0" eaLnBrk="1" latinLnBrk="0" hangingPunct="1"/>
                      <a:r>
                        <a:rPr lang="ar-SA" sz="2500" dirty="0">
                          <a:solidFill>
                            <a:schemeClr val="tx1"/>
                          </a:solidFill>
                          <a:latin typeface="Calibri" panose="020F0502020204030204" pitchFamily="34" charset="0"/>
                          <a:cs typeface="Calibri" panose="020F0502020204030204" pitchFamily="34" charset="0"/>
                        </a:rPr>
                        <a:t>عدم وجود مخرجات مرئية</a:t>
                      </a:r>
                      <a:endParaRPr lang="ar-SA" sz="25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latinLnBrk="0" hangingPunct="1"/>
                      <a:endParaRPr lang="en-US" sz="2500" dirty="0">
                        <a:solidFill>
                          <a:schemeClr val="tx1"/>
                        </a:solidFill>
                        <a:latin typeface="Calibri" panose="020F0502020204030204" pitchFamily="34" charset="0"/>
                        <a:cs typeface="Calibri" panose="020F0502020204030204" pitchFamily="34" charset="0"/>
                      </a:endParaRPr>
                    </a:p>
                    <a:p>
                      <a:pPr marL="0" algn="ctr" defTabSz="914400" rtl="0" eaLnBrk="1" latinLnBrk="0" hangingPunct="1"/>
                      <a:endParaRPr lang="en-US" sz="2500" dirty="0">
                        <a:solidFill>
                          <a:schemeClr val="tx1"/>
                        </a:solidFill>
                        <a:latin typeface="Calibri" panose="020F0502020204030204" pitchFamily="34" charset="0"/>
                        <a:cs typeface="Calibri" panose="020F0502020204030204" pitchFamily="34" charset="0"/>
                      </a:endParaRPr>
                    </a:p>
                    <a:p>
                      <a:pPr marL="0" algn="ctr" defTabSz="914400" rtl="0" eaLnBrk="1" latinLnBrk="0" hangingPunct="1"/>
                      <a:endParaRPr lang="en-US" sz="2500" dirty="0">
                        <a:solidFill>
                          <a:schemeClr val="tx1"/>
                        </a:solidFill>
                        <a:latin typeface="Calibri" panose="020F0502020204030204" pitchFamily="34" charset="0"/>
                        <a:cs typeface="Calibri" panose="020F0502020204030204" pitchFamily="34" charset="0"/>
                      </a:endParaRPr>
                    </a:p>
                    <a:p>
                      <a:pPr marL="0" algn="ctr" defTabSz="914400" rtl="0" eaLnBrk="1" latinLnBrk="0" hangingPunct="1"/>
                      <a:r>
                        <a:rPr lang="ar-SA" sz="2500" dirty="0">
                          <a:solidFill>
                            <a:schemeClr val="tx1"/>
                          </a:solidFill>
                          <a:latin typeface="Calibri" panose="020F0502020204030204" pitchFamily="34" charset="0"/>
                          <a:cs typeface="Calibri" panose="020F0502020204030204" pitchFamily="34" charset="0"/>
                        </a:rPr>
                        <a:t>ضعف الحماية </a:t>
                      </a:r>
                      <a:endParaRPr lang="ar-SA" sz="25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1" eaLnBrk="1" latinLnBrk="0" hangingPunct="1"/>
                      <a:endParaRPr lang="en-US" sz="2500" dirty="0">
                        <a:solidFill>
                          <a:schemeClr val="tx1"/>
                        </a:solidFill>
                        <a:latin typeface="Calibri" panose="020F0502020204030204" pitchFamily="34" charset="0"/>
                        <a:cs typeface="Calibri" panose="020F0502020204030204" pitchFamily="34" charset="0"/>
                      </a:endParaRPr>
                    </a:p>
                    <a:p>
                      <a:pPr marL="0" algn="ctr" defTabSz="914400" rtl="1" eaLnBrk="1" latinLnBrk="0" hangingPunct="1"/>
                      <a:endParaRPr lang="en-US" sz="2500" dirty="0">
                        <a:solidFill>
                          <a:schemeClr val="tx1"/>
                        </a:solidFill>
                        <a:latin typeface="Calibri" panose="020F0502020204030204" pitchFamily="34" charset="0"/>
                        <a:cs typeface="Calibri" panose="020F0502020204030204" pitchFamily="34" charset="0"/>
                      </a:endParaRPr>
                    </a:p>
                    <a:p>
                      <a:pPr marL="0" algn="ctr" defTabSz="914400" rtl="1" eaLnBrk="1" latinLnBrk="0" hangingPunct="1"/>
                      <a:endParaRPr lang="en-US" sz="2500" dirty="0">
                        <a:solidFill>
                          <a:schemeClr val="tx1"/>
                        </a:solidFill>
                        <a:latin typeface="Calibri" panose="020F0502020204030204" pitchFamily="34" charset="0"/>
                        <a:cs typeface="Calibri" panose="020F0502020204030204" pitchFamily="34" charset="0"/>
                      </a:endParaRPr>
                    </a:p>
                    <a:p>
                      <a:pPr marL="0" algn="ctr" defTabSz="914400" rtl="1" eaLnBrk="1" latinLnBrk="0" hangingPunct="1"/>
                      <a:r>
                        <a:rPr lang="en-US" sz="2500" dirty="0">
                          <a:solidFill>
                            <a:schemeClr val="tx1"/>
                          </a:solidFill>
                          <a:latin typeface="Calibri" panose="020F0502020204030204" pitchFamily="34" charset="0"/>
                          <a:cs typeface="Calibri" panose="020F0502020204030204" pitchFamily="34" charset="0"/>
                        </a:rPr>
                        <a:t>    </a:t>
                      </a:r>
                      <a:r>
                        <a:rPr lang="ar-SA" sz="2500" dirty="0">
                          <a:solidFill>
                            <a:schemeClr val="tx1"/>
                          </a:solidFill>
                          <a:latin typeface="Calibri" panose="020F0502020204030204" pitchFamily="34" charset="0"/>
                          <a:cs typeface="Calibri" panose="020F0502020204030204" pitchFamily="34" charset="0"/>
                        </a:rPr>
                        <a:t>الفايروسات</a:t>
                      </a:r>
                      <a:endParaRPr lang="ar-SA" sz="25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8644607"/>
                  </a:ext>
                </a:extLst>
              </a:tr>
            </a:tbl>
          </a:graphicData>
        </a:graphic>
      </p:graphicFrame>
      <p:pic>
        <p:nvPicPr>
          <p:cNvPr id="6" name="صورة 5">
            <a:extLst>
              <a:ext uri="{FF2B5EF4-FFF2-40B4-BE49-F238E27FC236}">
                <a16:creationId xmlns:a16="http://schemas.microsoft.com/office/drawing/2014/main" id="{E460E3C5-01C3-8046-9B1E-DA0C42B3B46E}"/>
              </a:ext>
            </a:extLst>
          </p:cNvPr>
          <p:cNvPicPr>
            <a:picLocks noChangeAspect="1"/>
          </p:cNvPicPr>
          <p:nvPr/>
        </p:nvPicPr>
        <p:blipFill>
          <a:blip r:embed="rId2"/>
          <a:stretch>
            <a:fillRect/>
          </a:stretch>
        </p:blipFill>
        <p:spPr>
          <a:xfrm>
            <a:off x="9507143" y="3068399"/>
            <a:ext cx="939800" cy="939800"/>
          </a:xfrm>
          <a:prstGeom prst="rect">
            <a:avLst/>
          </a:prstGeom>
        </p:spPr>
      </p:pic>
      <p:pic>
        <p:nvPicPr>
          <p:cNvPr id="10" name="صورة 9">
            <a:extLst>
              <a:ext uri="{FF2B5EF4-FFF2-40B4-BE49-F238E27FC236}">
                <a16:creationId xmlns:a16="http://schemas.microsoft.com/office/drawing/2014/main" id="{56F0D914-15A5-4B4A-A0F6-977D6C83CC15}"/>
              </a:ext>
            </a:extLst>
          </p:cNvPr>
          <p:cNvPicPr>
            <a:picLocks noChangeAspect="1"/>
          </p:cNvPicPr>
          <p:nvPr/>
        </p:nvPicPr>
        <p:blipFill>
          <a:blip r:embed="rId3"/>
          <a:stretch>
            <a:fillRect/>
          </a:stretch>
        </p:blipFill>
        <p:spPr>
          <a:xfrm>
            <a:off x="5626100" y="3068399"/>
            <a:ext cx="939800" cy="939800"/>
          </a:xfrm>
          <a:prstGeom prst="rect">
            <a:avLst/>
          </a:prstGeom>
        </p:spPr>
      </p:pic>
      <p:pic>
        <p:nvPicPr>
          <p:cNvPr id="12" name="صورة 11">
            <a:extLst>
              <a:ext uri="{FF2B5EF4-FFF2-40B4-BE49-F238E27FC236}">
                <a16:creationId xmlns:a16="http://schemas.microsoft.com/office/drawing/2014/main" id="{854C4500-5A44-E54A-AD2F-F255FAAC6C3E}"/>
              </a:ext>
            </a:extLst>
          </p:cNvPr>
          <p:cNvPicPr>
            <a:picLocks noChangeAspect="1"/>
          </p:cNvPicPr>
          <p:nvPr/>
        </p:nvPicPr>
        <p:blipFill>
          <a:blip r:embed="rId4"/>
          <a:stretch>
            <a:fillRect/>
          </a:stretch>
        </p:blipFill>
        <p:spPr>
          <a:xfrm>
            <a:off x="1540107" y="3068398"/>
            <a:ext cx="939801" cy="939801"/>
          </a:xfrm>
          <a:prstGeom prst="rect">
            <a:avLst/>
          </a:prstGeom>
        </p:spPr>
      </p:pic>
      <p:pic>
        <p:nvPicPr>
          <p:cNvPr id="15" name="صورة 14">
            <a:extLst>
              <a:ext uri="{FF2B5EF4-FFF2-40B4-BE49-F238E27FC236}">
                <a16:creationId xmlns:a16="http://schemas.microsoft.com/office/drawing/2014/main" id="{90606B6A-0C3E-F74E-9F14-F9CB75C59A9D}"/>
              </a:ext>
            </a:extLst>
          </p:cNvPr>
          <p:cNvPicPr>
            <a:picLocks noChangeAspect="1"/>
          </p:cNvPicPr>
          <p:nvPr/>
        </p:nvPicPr>
        <p:blipFill>
          <a:blip r:embed="rId5"/>
          <a:stretch>
            <a:fillRect/>
          </a:stretch>
        </p:blipFill>
        <p:spPr>
          <a:xfrm>
            <a:off x="9439811" y="4975781"/>
            <a:ext cx="939801" cy="939801"/>
          </a:xfrm>
          <a:prstGeom prst="rect">
            <a:avLst/>
          </a:prstGeom>
        </p:spPr>
      </p:pic>
      <p:pic>
        <p:nvPicPr>
          <p:cNvPr id="17" name="صورة 16">
            <a:extLst>
              <a:ext uri="{FF2B5EF4-FFF2-40B4-BE49-F238E27FC236}">
                <a16:creationId xmlns:a16="http://schemas.microsoft.com/office/drawing/2014/main" id="{D6B58194-EDC7-CD41-9665-263A6FED96BE}"/>
              </a:ext>
            </a:extLst>
          </p:cNvPr>
          <p:cNvPicPr>
            <a:picLocks noChangeAspect="1"/>
          </p:cNvPicPr>
          <p:nvPr/>
        </p:nvPicPr>
        <p:blipFill>
          <a:blip r:embed="rId6"/>
          <a:stretch>
            <a:fillRect/>
          </a:stretch>
        </p:blipFill>
        <p:spPr>
          <a:xfrm>
            <a:off x="5643235" y="4985863"/>
            <a:ext cx="939800" cy="939800"/>
          </a:xfrm>
          <a:prstGeom prst="rect">
            <a:avLst/>
          </a:prstGeom>
        </p:spPr>
      </p:pic>
      <p:pic>
        <p:nvPicPr>
          <p:cNvPr id="19" name="صورة 18">
            <a:extLst>
              <a:ext uri="{FF2B5EF4-FFF2-40B4-BE49-F238E27FC236}">
                <a16:creationId xmlns:a16="http://schemas.microsoft.com/office/drawing/2014/main" id="{CB143CFC-39B9-E245-8CBF-B712B74E00C9}"/>
              </a:ext>
            </a:extLst>
          </p:cNvPr>
          <p:cNvPicPr>
            <a:picLocks noChangeAspect="1"/>
          </p:cNvPicPr>
          <p:nvPr/>
        </p:nvPicPr>
        <p:blipFill>
          <a:blip r:embed="rId7"/>
          <a:stretch>
            <a:fillRect/>
          </a:stretch>
        </p:blipFill>
        <p:spPr>
          <a:xfrm>
            <a:off x="1540108" y="4987684"/>
            <a:ext cx="939800" cy="939800"/>
          </a:xfrm>
          <a:prstGeom prst="rect">
            <a:avLst/>
          </a:prstGeom>
        </p:spPr>
      </p:pic>
      <p:sp>
        <p:nvSpPr>
          <p:cNvPr id="22" name="عنصر نائب للمحتوى 2">
            <a:extLst>
              <a:ext uri="{FF2B5EF4-FFF2-40B4-BE49-F238E27FC236}">
                <a16:creationId xmlns:a16="http://schemas.microsoft.com/office/drawing/2014/main" id="{8A065534-D8E2-E54F-AF69-EAE775AE4B6F}"/>
              </a:ext>
            </a:extLst>
          </p:cNvPr>
          <p:cNvSpPr txBox="1">
            <a:spLocks/>
          </p:cNvSpPr>
          <p:nvPr/>
        </p:nvSpPr>
        <p:spPr>
          <a:xfrm>
            <a:off x="990600" y="1978025"/>
            <a:ext cx="10515600" cy="435133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ar-SA" sz="2400" dirty="0">
                <a:latin typeface="Calibri" panose="020F0502020204030204" pitchFamily="34" charset="0"/>
                <a:cs typeface="Calibri" panose="020F0502020204030204" pitchFamily="34" charset="0"/>
              </a:rPr>
              <a:t>أدى استخدام الحاسب الالي في تشغيل نظم المعلومات المحاسبية الى ظهور العديد من المشكلات التي لم تكن موجودة في ظل النظام اليدوي التقليدي ومن ابرز المشكلات التي اثرت على نظم الرقابة ما يلي:</a:t>
            </a:r>
          </a:p>
        </p:txBody>
      </p:sp>
      <p:sp>
        <p:nvSpPr>
          <p:cNvPr id="23" name="عنوان 1">
            <a:extLst>
              <a:ext uri="{FF2B5EF4-FFF2-40B4-BE49-F238E27FC236}">
                <a16:creationId xmlns:a16="http://schemas.microsoft.com/office/drawing/2014/main" id="{9573712B-1E2E-BF43-93C1-667C4ECBCFBB}"/>
              </a:ext>
            </a:extLst>
          </p:cNvPr>
          <p:cNvSpPr>
            <a:spLocks noGrp="1"/>
          </p:cNvSpPr>
          <p:nvPr>
            <p:ph type="title"/>
          </p:nvPr>
        </p:nvSpPr>
        <p:spPr>
          <a:xfrm>
            <a:off x="1130299" y="413662"/>
            <a:ext cx="8779412" cy="1325563"/>
          </a:xfrm>
        </p:spPr>
        <p:txBody>
          <a:bodyPr>
            <a:normAutofit/>
          </a:bodyPr>
          <a:lstStyle/>
          <a:p>
            <a:pPr algn="ctr"/>
            <a:r>
              <a:rPr lang="ar-SA" sz="3600" dirty="0">
                <a:solidFill>
                  <a:srgbClr val="2473B1"/>
                </a:solidFill>
                <a:latin typeface="Calibri" panose="020F0502020204030204" pitchFamily="34" charset="0"/>
                <a:cs typeface="Calibri" panose="020F0502020204030204" pitchFamily="34" charset="0"/>
              </a:rPr>
              <a:t>مشكلات تواجه الرقابة الداخلية في ظل التشغيل الالكتروني</a:t>
            </a:r>
          </a:p>
        </p:txBody>
      </p:sp>
      <p:pic>
        <p:nvPicPr>
          <p:cNvPr id="26" name="صورة 25">
            <a:extLst>
              <a:ext uri="{FF2B5EF4-FFF2-40B4-BE49-F238E27FC236}">
                <a16:creationId xmlns:a16="http://schemas.microsoft.com/office/drawing/2014/main" id="{203CAE11-B899-C142-8628-71DC82877E59}"/>
              </a:ext>
            </a:extLst>
          </p:cNvPr>
          <p:cNvPicPr>
            <a:picLocks noChangeAspect="1"/>
          </p:cNvPicPr>
          <p:nvPr/>
        </p:nvPicPr>
        <p:blipFill rotWithShape="1">
          <a:blip r:embed="rId8"/>
          <a:srcRect l="5480" t="6795" r="5610" b="7341"/>
          <a:stretch/>
        </p:blipFill>
        <p:spPr>
          <a:xfrm>
            <a:off x="10256108" y="156754"/>
            <a:ext cx="1804087" cy="1742303"/>
          </a:xfrm>
          <a:prstGeom prst="rect">
            <a:avLst/>
          </a:prstGeom>
        </p:spPr>
      </p:pic>
    </p:spTree>
    <p:extLst>
      <p:ext uri="{BB962C8B-B14F-4D97-AF65-F5344CB8AC3E}">
        <p14:creationId xmlns:p14="http://schemas.microsoft.com/office/powerpoint/2010/main" val="34220243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194329" y="1825625"/>
            <a:ext cx="11654771" cy="4346575"/>
          </a:xfrm>
        </p:spPr>
        <p:txBody>
          <a:bodyPr anchor="ctr">
            <a:normAutofit/>
          </a:bodyPr>
          <a:lstStyle/>
          <a:p>
            <a:pPr marL="0" indent="0">
              <a:buNone/>
            </a:pPr>
            <a:endParaRPr lang="en-US" b="1" dirty="0">
              <a:latin typeface="Muna" pitchFamily="2" charset="-78"/>
              <a:cs typeface="Muna" pitchFamily="2" charset="-78"/>
            </a:endParaRPr>
          </a:p>
          <a:p>
            <a:pPr marL="0" indent="0" algn="ctr">
              <a:buNone/>
            </a:pPr>
            <a:r>
              <a:rPr lang="ar-SA" b="1" dirty="0">
                <a:solidFill>
                  <a:srgbClr val="2473B1"/>
                </a:solidFill>
                <a:latin typeface="Calibri" panose="020F0502020204030204" pitchFamily="34" charset="0"/>
                <a:cs typeface="Calibri" panose="020F0502020204030204" pitchFamily="34" charset="0"/>
              </a:rPr>
              <a:t>التوسع في التطبيقات</a:t>
            </a:r>
          </a:p>
          <a:p>
            <a:pPr marL="0" indent="0">
              <a:buNone/>
            </a:pPr>
            <a:endParaRPr lang="en-US" b="1" dirty="0">
              <a:latin typeface="Muna" pitchFamily="2" charset="-78"/>
              <a:cs typeface="Muna" pitchFamily="2" charset="-78"/>
            </a:endParaRPr>
          </a:p>
          <a:p>
            <a:pPr marL="0" indent="0">
              <a:buNone/>
            </a:pPr>
            <a:r>
              <a:rPr lang="ar-SA" dirty="0">
                <a:latin typeface="Calibri" panose="020F0502020204030204" pitchFamily="34" charset="0"/>
                <a:cs typeface="Calibri" panose="020F0502020204030204" pitchFamily="34" charset="0"/>
              </a:rPr>
              <a:t>تقوم الحاسبات الالية بمعالجة كميات كبيرة من البيانات بسرعة وبكفاءة عالية. كما أن النظم الالية تقوم بتسجيل ومعالجة العمليات بأساليب تختلف اختلافاً واضحاً عن أساليب النظم اليدوية. ونتيجة لذلك يحتاج المراجع عند قيامه بمهمة المراجعة في بيئة النظم الالية لأخذ بعض المسائل في الاعتبار فيما يتعلق بالأساليب المتوافرة له وتوقيت عمله وشكل السجلات التي تحتفظ بها المنشأة والرقابة الداخلية.</a:t>
            </a:r>
          </a:p>
          <a:p>
            <a:pPr marL="0" indent="0">
              <a:buNone/>
            </a:pPr>
            <a:endParaRPr lang="ar-SA" dirty="0">
              <a:latin typeface="Calibri" panose="020F0502020204030204" pitchFamily="34" charset="0"/>
              <a:cs typeface="Calibri" panose="020F0502020204030204" pitchFamily="34" charset="0"/>
            </a:endParaRPr>
          </a:p>
        </p:txBody>
      </p:sp>
      <p:pic>
        <p:nvPicPr>
          <p:cNvPr id="5" name="صورة 4">
            <a:extLst>
              <a:ext uri="{FF2B5EF4-FFF2-40B4-BE49-F238E27FC236}">
                <a16:creationId xmlns:a16="http://schemas.microsoft.com/office/drawing/2014/main" id="{9F0DC911-ECFF-8B4D-87C3-E08B7B131D3A}"/>
              </a:ext>
            </a:extLst>
          </p:cNvPr>
          <p:cNvPicPr>
            <a:picLocks noChangeAspect="1"/>
          </p:cNvPicPr>
          <p:nvPr/>
        </p:nvPicPr>
        <p:blipFill>
          <a:blip r:embed="rId2"/>
          <a:stretch>
            <a:fillRect/>
          </a:stretch>
        </p:blipFill>
        <p:spPr>
          <a:xfrm>
            <a:off x="5626100" y="1541859"/>
            <a:ext cx="939800" cy="939800"/>
          </a:xfrm>
          <a:prstGeom prst="rect">
            <a:avLst/>
          </a:prstGeom>
        </p:spPr>
      </p:pic>
      <p:pic>
        <p:nvPicPr>
          <p:cNvPr id="8" name="صورة 7">
            <a:extLst>
              <a:ext uri="{FF2B5EF4-FFF2-40B4-BE49-F238E27FC236}">
                <a16:creationId xmlns:a16="http://schemas.microsoft.com/office/drawing/2014/main" id="{69D32E45-D804-B646-B89C-08F06B5A83A4}"/>
              </a:ext>
            </a:extLst>
          </p:cNvPr>
          <p:cNvPicPr>
            <a:picLocks noChangeAspect="1"/>
          </p:cNvPicPr>
          <p:nvPr/>
        </p:nvPicPr>
        <p:blipFill rotWithShape="1">
          <a:blip r:embed="rId3"/>
          <a:srcRect l="5480" t="6795" r="5610" b="7341"/>
          <a:stretch/>
        </p:blipFill>
        <p:spPr>
          <a:xfrm>
            <a:off x="10256108" y="156754"/>
            <a:ext cx="1804087" cy="1742303"/>
          </a:xfrm>
          <a:prstGeom prst="rect">
            <a:avLst/>
          </a:prstGeom>
        </p:spPr>
      </p:pic>
      <p:pic>
        <p:nvPicPr>
          <p:cNvPr id="6" name="صورة 5">
            <a:extLst>
              <a:ext uri="{FF2B5EF4-FFF2-40B4-BE49-F238E27FC236}">
                <a16:creationId xmlns:a16="http://schemas.microsoft.com/office/drawing/2014/main" id="{B1BE354E-D708-6E4C-9700-325C5C84FC89}"/>
              </a:ext>
            </a:extLst>
          </p:cNvPr>
          <p:cNvPicPr>
            <a:picLocks noChangeAspect="1"/>
          </p:cNvPicPr>
          <p:nvPr/>
        </p:nvPicPr>
        <p:blipFill rotWithShape="1">
          <a:blip r:embed="rId4">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3134467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355600" y="1825624"/>
            <a:ext cx="11480800" cy="4638675"/>
          </a:xfrm>
        </p:spPr>
        <p:txBody>
          <a:bodyPr anchor="ctr">
            <a:normAutofit/>
          </a:bodyPr>
          <a:lstStyle/>
          <a:p>
            <a:pPr marL="0" indent="0" algn="ctr">
              <a:buNone/>
            </a:pPr>
            <a:r>
              <a:rPr lang="ar-SA" b="1" dirty="0">
                <a:solidFill>
                  <a:srgbClr val="2473B1"/>
                </a:solidFill>
                <a:latin typeface="Calibri" panose="020F0502020204030204" pitchFamily="34" charset="0"/>
                <a:cs typeface="Calibri" panose="020F0502020204030204" pitchFamily="34" charset="0"/>
              </a:rPr>
              <a:t>عدم وجود مستندات للمدخلات</a:t>
            </a:r>
            <a:r>
              <a:rPr lang="en-US" b="1" dirty="0">
                <a:solidFill>
                  <a:srgbClr val="2473B1"/>
                </a:solidFill>
                <a:latin typeface="Calibri" panose="020F0502020204030204" pitchFamily="34" charset="0"/>
                <a:cs typeface="Calibri" panose="020F0502020204030204" pitchFamily="34" charset="0"/>
              </a:rPr>
              <a:t/>
            </a:r>
            <a:br>
              <a:rPr lang="en-US" b="1" dirty="0">
                <a:solidFill>
                  <a:srgbClr val="2473B1"/>
                </a:solidFill>
                <a:latin typeface="Calibri" panose="020F0502020204030204" pitchFamily="34" charset="0"/>
                <a:cs typeface="Calibri" panose="020F0502020204030204" pitchFamily="34" charset="0"/>
              </a:rPr>
            </a:br>
            <a:endParaRPr lang="en-US" b="1" dirty="0">
              <a:latin typeface="Muna" pitchFamily="2" charset="-78"/>
              <a:cs typeface="Muna" pitchFamily="2" charset="-78"/>
            </a:endParaRPr>
          </a:p>
          <a:p>
            <a:pPr marL="0" indent="0">
              <a:buNone/>
            </a:pPr>
            <a:r>
              <a:rPr lang="ar-SA" dirty="0">
                <a:latin typeface="Calibri" panose="020F0502020204030204" pitchFamily="34" charset="0"/>
                <a:cs typeface="Calibri" panose="020F0502020204030204" pitchFamily="34" charset="0"/>
              </a:rPr>
              <a:t>من الممكن إدخال عمليات معينة إلى الحاسب مباشرة من خلال الوحدات الطرفية دون وجود مستند أصلي تعزز هذه المدخلات ، مثل استلام طلبات البيع بالتليفون وادخالها مباشرة إلى الحاسب وكذلك حجز تذاكر الطيران دون وجود مستند أصلي لإنشاء العملية. لذلك كان من الضروري إيجاد أساليب محددة للرقابة على المدخلات يكون الهدف منها توفير درجة معقولة من التأكد من سلامة المصادقة على البيانات. يتم </a:t>
            </a:r>
            <a:r>
              <a:rPr lang="ar-SA" altLang="ar-SA" dirty="0">
                <a:latin typeface="Calibri" panose="020F0502020204030204" pitchFamily="34" charset="0"/>
                <a:cs typeface="Calibri" panose="020F0502020204030204" pitchFamily="34" charset="0"/>
              </a:rPr>
              <a:t>التغلب على هذه المشكلة بوجود برنامج له خاصية تسجيل اسم المستخدم ووقت ورقم الوحدة الطرفية المستخدمة في ادخال بيانات عملية معينة.</a:t>
            </a:r>
            <a:endParaRPr lang="ar-SA" dirty="0">
              <a:latin typeface="Calibri" panose="020F0502020204030204" pitchFamily="34" charset="0"/>
              <a:cs typeface="Calibri" panose="020F0502020204030204" pitchFamily="34" charset="0"/>
            </a:endParaRPr>
          </a:p>
        </p:txBody>
      </p:sp>
      <p:pic>
        <p:nvPicPr>
          <p:cNvPr id="6" name="صورة 5">
            <a:extLst>
              <a:ext uri="{FF2B5EF4-FFF2-40B4-BE49-F238E27FC236}">
                <a16:creationId xmlns:a16="http://schemas.microsoft.com/office/drawing/2014/main" id="{020C7C42-EBAF-1D42-A3E0-CAFFE6E5A5A7}"/>
              </a:ext>
            </a:extLst>
          </p:cNvPr>
          <p:cNvPicPr>
            <a:picLocks noChangeAspect="1"/>
          </p:cNvPicPr>
          <p:nvPr/>
        </p:nvPicPr>
        <p:blipFill>
          <a:blip r:embed="rId2"/>
          <a:stretch>
            <a:fillRect/>
          </a:stretch>
        </p:blipFill>
        <p:spPr>
          <a:xfrm>
            <a:off x="5626100" y="1355725"/>
            <a:ext cx="939800" cy="939800"/>
          </a:xfrm>
          <a:prstGeom prst="rect">
            <a:avLst/>
          </a:prstGeom>
        </p:spPr>
      </p:pic>
      <p:pic>
        <p:nvPicPr>
          <p:cNvPr id="8" name="صورة 7">
            <a:extLst>
              <a:ext uri="{FF2B5EF4-FFF2-40B4-BE49-F238E27FC236}">
                <a16:creationId xmlns:a16="http://schemas.microsoft.com/office/drawing/2014/main" id="{67CD8BC3-13C7-5143-9302-5687509B57E4}"/>
              </a:ext>
            </a:extLst>
          </p:cNvPr>
          <p:cNvPicPr>
            <a:picLocks noChangeAspect="1"/>
          </p:cNvPicPr>
          <p:nvPr/>
        </p:nvPicPr>
        <p:blipFill rotWithShape="1">
          <a:blip r:embed="rId3"/>
          <a:srcRect l="5480" t="6795" r="5610" b="7341"/>
          <a:stretch/>
        </p:blipFill>
        <p:spPr>
          <a:xfrm>
            <a:off x="10256108" y="156754"/>
            <a:ext cx="1804087" cy="1742303"/>
          </a:xfrm>
          <a:prstGeom prst="rect">
            <a:avLst/>
          </a:prstGeom>
        </p:spPr>
      </p:pic>
    </p:spTree>
    <p:extLst>
      <p:ext uri="{BB962C8B-B14F-4D97-AF65-F5344CB8AC3E}">
        <p14:creationId xmlns:p14="http://schemas.microsoft.com/office/powerpoint/2010/main" val="1652211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355599" y="1508124"/>
            <a:ext cx="11480800" cy="4638675"/>
          </a:xfrm>
        </p:spPr>
        <p:txBody>
          <a:bodyPr anchor="ctr">
            <a:normAutofit/>
          </a:bodyPr>
          <a:lstStyle/>
          <a:p>
            <a:pPr marL="0" indent="0" algn="ctr">
              <a:buNone/>
            </a:pPr>
            <a:r>
              <a:rPr lang="ar-SA" b="1" dirty="0">
                <a:solidFill>
                  <a:srgbClr val="2473B1"/>
                </a:solidFill>
                <a:latin typeface="Calibri" panose="020F0502020204030204" pitchFamily="34" charset="0"/>
                <a:cs typeface="Calibri" panose="020F0502020204030204" pitchFamily="34" charset="0"/>
              </a:rPr>
              <a:t>عدم وجود مسار مستندي للمراجعة</a:t>
            </a:r>
            <a:endParaRPr lang="en-US" b="1" dirty="0">
              <a:solidFill>
                <a:srgbClr val="2473B1"/>
              </a:solidFill>
              <a:latin typeface="Calibri" panose="020F0502020204030204" pitchFamily="34" charset="0"/>
              <a:cs typeface="Calibri" panose="020F0502020204030204" pitchFamily="34" charset="0"/>
            </a:endParaRPr>
          </a:p>
          <a:p>
            <a:pPr marL="0" indent="0" algn="ctr">
              <a:buNone/>
            </a:pPr>
            <a:endParaRPr lang="en-US" b="1" dirty="0">
              <a:solidFill>
                <a:srgbClr val="2473B1"/>
              </a:solidFill>
              <a:latin typeface="Calibri" panose="020F0502020204030204" pitchFamily="34" charset="0"/>
              <a:cs typeface="Calibri" panose="020F0502020204030204" pitchFamily="34" charset="0"/>
            </a:endParaRPr>
          </a:p>
          <a:p>
            <a:pPr marL="0" indent="0">
              <a:buNone/>
            </a:pPr>
            <a:r>
              <a:rPr lang="ar-SA" dirty="0">
                <a:latin typeface="Calibri" panose="020F0502020204030204" pitchFamily="34" charset="0"/>
                <a:cs typeface="Calibri" panose="020F0502020204030204" pitchFamily="34" charset="0"/>
              </a:rPr>
              <a:t>ترجع أهمية وجود مسار جيد للمراجعة بالنسبة للمراجع في أنه يعتبر المصدر الرئيسي للحصول على ادلة الاثبات. هذا بالإضافة الى وجود بعض المشكلات التي تؤثر في مسار المراجعة والتي من أهمها:</a:t>
            </a:r>
          </a:p>
          <a:p>
            <a:pPr marL="460375" indent="-460375">
              <a:buFont typeface="+mj-lt"/>
              <a:buAutoNum type="arabicParenR"/>
            </a:pPr>
            <a:r>
              <a:rPr lang="ar-SA" dirty="0">
                <a:latin typeface="Calibri" panose="020F0502020204030204" pitchFamily="34" charset="0"/>
                <a:cs typeface="Calibri" panose="020F0502020204030204" pitchFamily="34" charset="0"/>
              </a:rPr>
              <a:t>عدم وجود مستندات اصلية. فقد يتم التخلص منها بعد إدخال البيانات المحاسبية.</a:t>
            </a:r>
          </a:p>
          <a:p>
            <a:pPr marL="460375" indent="-460375">
              <a:buFont typeface="+mj-lt"/>
              <a:buAutoNum type="arabicParenR"/>
            </a:pPr>
            <a:r>
              <a:rPr lang="ar-SA" dirty="0">
                <a:latin typeface="Calibri" panose="020F0502020204030204" pitchFamily="34" charset="0"/>
                <a:cs typeface="Calibri" panose="020F0502020204030204" pitchFamily="34" charset="0"/>
              </a:rPr>
              <a:t>عدم وجود دفاتر يومية. اذ يتم التسجيل مباشرة في دفتر الأستاذ.</a:t>
            </a:r>
          </a:p>
        </p:txBody>
      </p:sp>
      <p:pic>
        <p:nvPicPr>
          <p:cNvPr id="5" name="صورة 4">
            <a:extLst>
              <a:ext uri="{FF2B5EF4-FFF2-40B4-BE49-F238E27FC236}">
                <a16:creationId xmlns:a16="http://schemas.microsoft.com/office/drawing/2014/main" id="{03A49092-05D5-374A-94C5-7E6A464CA188}"/>
              </a:ext>
            </a:extLst>
          </p:cNvPr>
          <p:cNvPicPr>
            <a:picLocks noChangeAspect="1"/>
          </p:cNvPicPr>
          <p:nvPr/>
        </p:nvPicPr>
        <p:blipFill>
          <a:blip r:embed="rId2"/>
          <a:stretch>
            <a:fillRect/>
          </a:stretch>
        </p:blipFill>
        <p:spPr>
          <a:xfrm>
            <a:off x="5626099" y="1355723"/>
            <a:ext cx="939801" cy="939801"/>
          </a:xfrm>
          <a:prstGeom prst="rect">
            <a:avLst/>
          </a:prstGeom>
        </p:spPr>
      </p:pic>
      <p:pic>
        <p:nvPicPr>
          <p:cNvPr id="8" name="صورة 7">
            <a:extLst>
              <a:ext uri="{FF2B5EF4-FFF2-40B4-BE49-F238E27FC236}">
                <a16:creationId xmlns:a16="http://schemas.microsoft.com/office/drawing/2014/main" id="{532C872C-EAE1-5D4A-8152-DCD77CB7FB2D}"/>
              </a:ext>
            </a:extLst>
          </p:cNvPr>
          <p:cNvPicPr>
            <a:picLocks noChangeAspect="1"/>
          </p:cNvPicPr>
          <p:nvPr/>
        </p:nvPicPr>
        <p:blipFill rotWithShape="1">
          <a:blip r:embed="rId3"/>
          <a:srcRect l="5480" t="6795" r="5610" b="7341"/>
          <a:stretch/>
        </p:blipFill>
        <p:spPr>
          <a:xfrm>
            <a:off x="10256108" y="156754"/>
            <a:ext cx="1804087" cy="1742303"/>
          </a:xfrm>
          <a:prstGeom prst="rect">
            <a:avLst/>
          </a:prstGeom>
        </p:spPr>
      </p:pic>
    </p:spTree>
    <p:extLst>
      <p:ext uri="{BB962C8B-B14F-4D97-AF65-F5344CB8AC3E}">
        <p14:creationId xmlns:p14="http://schemas.microsoft.com/office/powerpoint/2010/main" val="9952877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355599" y="2193924"/>
            <a:ext cx="11480800" cy="4429523"/>
          </a:xfrm>
        </p:spPr>
        <p:txBody>
          <a:bodyPr anchor="ctr">
            <a:normAutofit/>
          </a:bodyPr>
          <a:lstStyle/>
          <a:p>
            <a:pPr marL="0" indent="0" algn="ctr">
              <a:buNone/>
            </a:pPr>
            <a:r>
              <a:rPr lang="ar-SA" b="1" dirty="0">
                <a:solidFill>
                  <a:srgbClr val="2473B1"/>
                </a:solidFill>
                <a:latin typeface="Calibri" panose="020F0502020204030204" pitchFamily="34" charset="0"/>
                <a:cs typeface="Calibri" panose="020F0502020204030204" pitchFamily="34" charset="0"/>
              </a:rPr>
              <a:t>عدم وجود مسار مستندي للمراجعة</a:t>
            </a:r>
            <a:endParaRPr lang="en-US" b="1" dirty="0">
              <a:solidFill>
                <a:srgbClr val="2473B1"/>
              </a:solidFill>
              <a:latin typeface="Calibri" panose="020F0502020204030204" pitchFamily="34" charset="0"/>
              <a:cs typeface="Calibri" panose="020F0502020204030204" pitchFamily="34" charset="0"/>
            </a:endParaRPr>
          </a:p>
          <a:p>
            <a:pPr marL="0" indent="0" algn="ctr">
              <a:buNone/>
            </a:pPr>
            <a:endParaRPr lang="en-US" b="1" dirty="0">
              <a:solidFill>
                <a:srgbClr val="2473B1"/>
              </a:solidFill>
              <a:latin typeface="Calibri" panose="020F0502020204030204" pitchFamily="34" charset="0"/>
              <a:cs typeface="Calibri" panose="020F0502020204030204" pitchFamily="34" charset="0"/>
            </a:endParaRPr>
          </a:p>
          <a:p>
            <a:pPr marL="0" indent="0">
              <a:buNone/>
            </a:pPr>
            <a:r>
              <a:rPr lang="ar-SA" dirty="0">
                <a:latin typeface="Calibri" panose="020F0502020204030204" pitchFamily="34" charset="0"/>
                <a:cs typeface="Calibri" panose="020F0502020204030204" pitchFamily="34" charset="0"/>
              </a:rPr>
              <a:t>المسار المستندي لعملية المراجعة هو الذي يتيح إمكانية تتبع مسار العملية المحاسبية ابتداء من المستند الأصلي وانتهاء بأثرها في القوائم المالية أو العكس، وهناك اسلوبين في عملية المراجعة للمسار المستندي وهما:</a:t>
            </a:r>
            <a:br>
              <a:rPr lang="ar-SA" dirty="0">
                <a:latin typeface="Calibri" panose="020F0502020204030204" pitchFamily="34" charset="0"/>
                <a:cs typeface="Calibri" panose="020F0502020204030204" pitchFamily="34" charset="0"/>
              </a:rPr>
            </a:br>
            <a:endParaRPr lang="ar-SA" dirty="0">
              <a:latin typeface="Calibri" panose="020F0502020204030204" pitchFamily="34" charset="0"/>
              <a:cs typeface="Calibri" panose="020F0502020204030204" pitchFamily="34" charset="0"/>
            </a:endParaRPr>
          </a:p>
          <a:p>
            <a:pPr marL="0" indent="0">
              <a:buNone/>
            </a:pPr>
            <a:endParaRPr lang="ar-SA" dirty="0">
              <a:latin typeface="Calibri" panose="020F0502020204030204" pitchFamily="34" charset="0"/>
              <a:cs typeface="Calibri" panose="020F0502020204030204" pitchFamily="34" charset="0"/>
            </a:endParaRPr>
          </a:p>
          <a:p>
            <a:pPr marL="0" indent="0">
              <a:buNone/>
            </a:pPr>
            <a:endParaRPr lang="ar-SA" dirty="0">
              <a:latin typeface="Calibri" panose="020F0502020204030204" pitchFamily="34" charset="0"/>
              <a:cs typeface="Calibri" panose="020F0502020204030204" pitchFamily="34" charset="0"/>
            </a:endParaRPr>
          </a:p>
          <a:p>
            <a:pPr marL="0" indent="0">
              <a:buNone/>
            </a:pPr>
            <a:endParaRPr lang="ar-SA" dirty="0">
              <a:latin typeface="Calibri" panose="020F0502020204030204" pitchFamily="34" charset="0"/>
              <a:cs typeface="Calibri" panose="020F0502020204030204" pitchFamily="34" charset="0"/>
            </a:endParaRPr>
          </a:p>
        </p:txBody>
      </p:sp>
      <p:pic>
        <p:nvPicPr>
          <p:cNvPr id="5" name="صورة 4">
            <a:extLst>
              <a:ext uri="{FF2B5EF4-FFF2-40B4-BE49-F238E27FC236}">
                <a16:creationId xmlns:a16="http://schemas.microsoft.com/office/drawing/2014/main" id="{03A49092-05D5-374A-94C5-7E6A464CA188}"/>
              </a:ext>
            </a:extLst>
          </p:cNvPr>
          <p:cNvPicPr>
            <a:picLocks noChangeAspect="1"/>
          </p:cNvPicPr>
          <p:nvPr/>
        </p:nvPicPr>
        <p:blipFill>
          <a:blip r:embed="rId2"/>
          <a:stretch>
            <a:fillRect/>
          </a:stretch>
        </p:blipFill>
        <p:spPr>
          <a:xfrm>
            <a:off x="5626099" y="1355723"/>
            <a:ext cx="939801" cy="939801"/>
          </a:xfrm>
          <a:prstGeom prst="rect">
            <a:avLst/>
          </a:prstGeom>
        </p:spPr>
      </p:pic>
      <p:pic>
        <p:nvPicPr>
          <p:cNvPr id="7" name="صورة 6">
            <a:extLst>
              <a:ext uri="{FF2B5EF4-FFF2-40B4-BE49-F238E27FC236}">
                <a16:creationId xmlns:a16="http://schemas.microsoft.com/office/drawing/2014/main" id="{112F9408-FB1B-6E4F-88A1-90E8312DE851}"/>
              </a:ext>
            </a:extLst>
          </p:cNvPr>
          <p:cNvPicPr>
            <a:picLocks noChangeAspect="1"/>
          </p:cNvPicPr>
          <p:nvPr/>
        </p:nvPicPr>
        <p:blipFill rotWithShape="1">
          <a:blip r:embed="rId3"/>
          <a:srcRect l="5480" t="6795" r="5610" b="7341"/>
          <a:stretch/>
        </p:blipFill>
        <p:spPr>
          <a:xfrm>
            <a:off x="10256108" y="156754"/>
            <a:ext cx="1804087" cy="1742303"/>
          </a:xfrm>
          <a:prstGeom prst="rect">
            <a:avLst/>
          </a:prstGeom>
        </p:spPr>
      </p:pic>
      <p:graphicFrame>
        <p:nvGraphicFramePr>
          <p:cNvPr id="2" name="جدول 3">
            <a:extLst>
              <a:ext uri="{FF2B5EF4-FFF2-40B4-BE49-F238E27FC236}">
                <a16:creationId xmlns:a16="http://schemas.microsoft.com/office/drawing/2014/main" id="{D9936943-D831-9A44-B4FE-33EF716DD806}"/>
              </a:ext>
            </a:extLst>
          </p:cNvPr>
          <p:cNvGraphicFramePr>
            <a:graphicFrameLocks noGrp="1"/>
          </p:cNvGraphicFramePr>
          <p:nvPr/>
        </p:nvGraphicFramePr>
        <p:xfrm>
          <a:off x="355598" y="4669366"/>
          <a:ext cx="11480800" cy="1924474"/>
        </p:xfrm>
        <a:graphic>
          <a:graphicData uri="http://schemas.openxmlformats.org/drawingml/2006/table">
            <a:tbl>
              <a:tblPr rtl="1" firstRow="1" bandRow="1">
                <a:tableStyleId>{5C22544A-7EE6-4342-B048-85BDC9FD1C3A}</a:tableStyleId>
              </a:tblPr>
              <a:tblGrid>
                <a:gridCol w="5740400">
                  <a:extLst>
                    <a:ext uri="{9D8B030D-6E8A-4147-A177-3AD203B41FA5}">
                      <a16:colId xmlns:a16="http://schemas.microsoft.com/office/drawing/2014/main" val="314279296"/>
                    </a:ext>
                  </a:extLst>
                </a:gridCol>
                <a:gridCol w="5740400">
                  <a:extLst>
                    <a:ext uri="{9D8B030D-6E8A-4147-A177-3AD203B41FA5}">
                      <a16:colId xmlns:a16="http://schemas.microsoft.com/office/drawing/2014/main" val="527319694"/>
                    </a:ext>
                  </a:extLst>
                </a:gridCol>
              </a:tblGrid>
              <a:tr h="613834">
                <a:tc>
                  <a:txBody>
                    <a:bodyPr/>
                    <a:lstStyle/>
                    <a:p>
                      <a:pPr algn="ctr" rtl="1"/>
                      <a:r>
                        <a:rPr lang="ar-SA" sz="2800" b="1" dirty="0">
                          <a:solidFill>
                            <a:schemeClr val="bg1"/>
                          </a:solidFill>
                          <a:latin typeface="Calibri" panose="020F0502020204030204" pitchFamily="34" charset="0"/>
                          <a:cs typeface="Calibri" panose="020F0502020204030204" pitchFamily="34" charset="0"/>
                        </a:rPr>
                        <a:t>التوثيق</a:t>
                      </a:r>
                      <a:endParaRPr lang="ar-SA" sz="2800" dirty="0">
                        <a:solidFill>
                          <a:schemeClr val="bg1"/>
                        </a:solidFill>
                      </a:endParaRPr>
                    </a:p>
                  </a:txBody>
                  <a:tcPr anchor="ctr">
                    <a:solidFill>
                      <a:srgbClr val="C9E062"/>
                    </a:solidFill>
                  </a:tcPr>
                </a:tc>
                <a:tc>
                  <a:txBody>
                    <a:bodyPr/>
                    <a:lstStyle/>
                    <a:p>
                      <a:pPr algn="ctr" rtl="1"/>
                      <a:r>
                        <a:rPr lang="ar-SA" sz="2800" b="1" dirty="0">
                          <a:solidFill>
                            <a:schemeClr val="bg1"/>
                          </a:solidFill>
                          <a:latin typeface="Calibri" panose="020F0502020204030204" pitchFamily="34" charset="0"/>
                          <a:cs typeface="Calibri" panose="020F0502020204030204" pitchFamily="34" charset="0"/>
                        </a:rPr>
                        <a:t>التتبع </a:t>
                      </a:r>
                      <a:endParaRPr lang="ar-SA" sz="2800" dirty="0">
                        <a:solidFill>
                          <a:schemeClr val="bg1"/>
                        </a:solidFill>
                      </a:endParaRPr>
                    </a:p>
                  </a:txBody>
                  <a:tcPr anchor="ctr">
                    <a:solidFill>
                      <a:srgbClr val="E44C2E"/>
                    </a:solidFill>
                  </a:tcPr>
                </a:tc>
                <a:extLst>
                  <a:ext uri="{0D108BD9-81ED-4DB2-BD59-A6C34878D82A}">
                    <a16:rowId xmlns:a16="http://schemas.microsoft.com/office/drawing/2014/main" val="112233317"/>
                  </a:ext>
                </a:extLst>
              </a:tr>
              <a:tr h="1015940">
                <a:tc>
                  <a:txBody>
                    <a:bodyPr/>
                    <a:lstStyle/>
                    <a:p>
                      <a:pPr rtl="1"/>
                      <a:r>
                        <a:rPr lang="ar-SA" sz="2000" dirty="0">
                          <a:latin typeface="Calibri" panose="020F0502020204030204" pitchFamily="34" charset="0"/>
                          <a:cs typeface="Calibri" panose="020F0502020204030204" pitchFamily="34" charset="0"/>
                        </a:rPr>
                        <a:t>هو عملية مراجعة يقوم بها المراجع باختيار مفردات العينة من الحساب ويعود بها للخلف من خلال النظام المحاسبي ليجد مصادر التوثيق التي تدعم المفردة المختارة مثل فاتورة المبيعات.</a:t>
                      </a:r>
                      <a:endParaRPr lang="ar-SA" sz="2000" dirty="0"/>
                    </a:p>
                  </a:txBody>
                  <a:tcPr anchor="ctr">
                    <a:solidFill>
                      <a:srgbClr val="C9E062">
                        <a:alpha val="12549"/>
                      </a:srgbClr>
                    </a:solidFill>
                  </a:tcPr>
                </a:tc>
                <a:tc>
                  <a:txBody>
                    <a:bodyPr/>
                    <a:lstStyle/>
                    <a:p>
                      <a:pPr rtl="1"/>
                      <a:r>
                        <a:rPr lang="ar-SA" sz="2000" dirty="0">
                          <a:latin typeface="Calibri" panose="020F0502020204030204" pitchFamily="34" charset="0"/>
                          <a:cs typeface="Calibri" panose="020F0502020204030204" pitchFamily="34" charset="0"/>
                        </a:rPr>
                        <a:t>وهو اجراء يقوم بها المراجع وذلك باختيار مفردات العينة علي أساس مصدر المستندات ويتتبع العمليات خلال النظام المحاسبي ليصل الى التسجيل النهائي للمعاملات التي تؤيدها المستند على سبيل المثال في دفتر الأستاذ.</a:t>
                      </a:r>
                      <a:endParaRPr lang="ar-SA" sz="2000" dirty="0"/>
                    </a:p>
                  </a:txBody>
                  <a:tcPr anchor="ctr">
                    <a:solidFill>
                      <a:srgbClr val="E44C2E">
                        <a:alpha val="18039"/>
                      </a:srgbClr>
                    </a:solidFill>
                  </a:tcPr>
                </a:tc>
                <a:extLst>
                  <a:ext uri="{0D108BD9-81ED-4DB2-BD59-A6C34878D82A}">
                    <a16:rowId xmlns:a16="http://schemas.microsoft.com/office/drawing/2014/main" val="2508960342"/>
                  </a:ext>
                </a:extLst>
              </a:tr>
            </a:tbl>
          </a:graphicData>
        </a:graphic>
      </p:graphicFrame>
      <p:pic>
        <p:nvPicPr>
          <p:cNvPr id="6" name="صورة 5">
            <a:extLst>
              <a:ext uri="{FF2B5EF4-FFF2-40B4-BE49-F238E27FC236}">
                <a16:creationId xmlns:a16="http://schemas.microsoft.com/office/drawing/2014/main" id="{98921EAC-B0BA-F64A-8712-24F29F96A6A2}"/>
              </a:ext>
            </a:extLst>
          </p:cNvPr>
          <p:cNvPicPr>
            <a:picLocks noChangeAspect="1"/>
          </p:cNvPicPr>
          <p:nvPr/>
        </p:nvPicPr>
        <p:blipFill rotWithShape="1">
          <a:blip r:embed="rId4">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36568899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355599" y="1825623"/>
            <a:ext cx="11480800" cy="3530599"/>
          </a:xfrm>
        </p:spPr>
        <p:txBody>
          <a:bodyPr anchor="ctr">
            <a:normAutofit/>
          </a:bodyPr>
          <a:lstStyle/>
          <a:p>
            <a:pPr marL="0" indent="0" algn="ctr">
              <a:buNone/>
            </a:pPr>
            <a:r>
              <a:rPr lang="ar-SA" b="1" dirty="0">
                <a:solidFill>
                  <a:srgbClr val="2473B1"/>
                </a:solidFill>
                <a:latin typeface="Calibri" panose="020F0502020204030204" pitchFamily="34" charset="0"/>
                <a:cs typeface="Calibri" panose="020F0502020204030204" pitchFamily="34" charset="0"/>
              </a:rPr>
              <a:t>عدم وجود مخرجات مرئية</a:t>
            </a:r>
            <a:endParaRPr lang="ar-SA" b="1" dirty="0">
              <a:solidFill>
                <a:srgbClr val="2473B1"/>
              </a:solidFill>
            </a:endParaRPr>
          </a:p>
          <a:p>
            <a:pPr marL="0" indent="0" algn="ctr">
              <a:buNone/>
            </a:pPr>
            <a:endParaRPr lang="en-US" b="1" dirty="0">
              <a:solidFill>
                <a:srgbClr val="2473B1"/>
              </a:solidFill>
              <a:latin typeface="Calibri" panose="020F0502020204030204" pitchFamily="34" charset="0"/>
              <a:cs typeface="Calibri" panose="020F0502020204030204" pitchFamily="34" charset="0"/>
            </a:endParaRPr>
          </a:p>
          <a:p>
            <a:pPr marL="0" indent="0">
              <a:buNone/>
            </a:pPr>
            <a:r>
              <a:rPr lang="ar-SA" dirty="0">
                <a:solidFill>
                  <a:srgbClr val="3C4B4D"/>
                </a:solidFill>
                <a:latin typeface="Calibri" panose="020F0502020204030204" pitchFamily="34" charset="0"/>
                <a:cs typeface="Calibri" panose="020F0502020204030204" pitchFamily="34" charset="0"/>
              </a:rPr>
              <a:t>في بعض النظم الآلية قد لا تتم طباعة نتائج المعالجة أو يتم طباعة خلاصة البيانات فقط، لذلك لا تتوفر المخرجات المرئية مما يحتاج إلى ضرورة الوصول إلى </a:t>
            </a:r>
            <a:r>
              <a:rPr lang="ar-SA">
                <a:solidFill>
                  <a:srgbClr val="3C4B4D"/>
                </a:solidFill>
                <a:latin typeface="Calibri" panose="020F0502020204030204" pitchFamily="34" charset="0"/>
                <a:cs typeface="Calibri" panose="020F0502020204030204" pitchFamily="34" charset="0"/>
              </a:rPr>
              <a:t>البيانات المخزنة </a:t>
            </a:r>
            <a:r>
              <a:rPr lang="ar-SA" dirty="0">
                <a:solidFill>
                  <a:srgbClr val="3C4B4D"/>
                </a:solidFill>
                <a:latin typeface="Calibri" panose="020F0502020204030204" pitchFamily="34" charset="0"/>
                <a:cs typeface="Calibri" panose="020F0502020204030204" pitchFamily="34" charset="0"/>
              </a:rPr>
              <a:t>بملفات الحاسب الآلي المقروءة لجهاز الحاسب الآلي فقط </a:t>
            </a:r>
          </a:p>
        </p:txBody>
      </p:sp>
      <p:pic>
        <p:nvPicPr>
          <p:cNvPr id="6" name="صورة 5">
            <a:extLst>
              <a:ext uri="{FF2B5EF4-FFF2-40B4-BE49-F238E27FC236}">
                <a16:creationId xmlns:a16="http://schemas.microsoft.com/office/drawing/2014/main" id="{F228E804-8482-1F4E-B580-07C8D5DF747C}"/>
              </a:ext>
            </a:extLst>
          </p:cNvPr>
          <p:cNvPicPr>
            <a:picLocks noChangeAspect="1"/>
          </p:cNvPicPr>
          <p:nvPr/>
        </p:nvPicPr>
        <p:blipFill>
          <a:blip r:embed="rId2"/>
          <a:stretch>
            <a:fillRect/>
          </a:stretch>
        </p:blipFill>
        <p:spPr>
          <a:xfrm>
            <a:off x="5626099" y="1355723"/>
            <a:ext cx="939801" cy="939801"/>
          </a:xfrm>
          <a:prstGeom prst="rect">
            <a:avLst/>
          </a:prstGeom>
        </p:spPr>
      </p:pic>
      <p:pic>
        <p:nvPicPr>
          <p:cNvPr id="8" name="صورة 7">
            <a:extLst>
              <a:ext uri="{FF2B5EF4-FFF2-40B4-BE49-F238E27FC236}">
                <a16:creationId xmlns:a16="http://schemas.microsoft.com/office/drawing/2014/main" id="{3D414759-18D8-0A49-BF1F-9E17210A70A9}"/>
              </a:ext>
            </a:extLst>
          </p:cNvPr>
          <p:cNvPicPr>
            <a:picLocks noChangeAspect="1"/>
          </p:cNvPicPr>
          <p:nvPr/>
        </p:nvPicPr>
        <p:blipFill rotWithShape="1">
          <a:blip r:embed="rId3"/>
          <a:srcRect l="5480" t="6795" r="5610" b="7341"/>
          <a:stretch/>
        </p:blipFill>
        <p:spPr>
          <a:xfrm>
            <a:off x="10256108" y="156754"/>
            <a:ext cx="1804087" cy="1742303"/>
          </a:xfrm>
          <a:prstGeom prst="rect">
            <a:avLst/>
          </a:prstGeom>
        </p:spPr>
      </p:pic>
    </p:spTree>
    <p:extLst>
      <p:ext uri="{BB962C8B-B14F-4D97-AF65-F5344CB8AC3E}">
        <p14:creationId xmlns:p14="http://schemas.microsoft.com/office/powerpoint/2010/main" val="7823107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355600" y="1825624"/>
            <a:ext cx="11480800" cy="4638675"/>
          </a:xfrm>
        </p:spPr>
        <p:txBody>
          <a:bodyPr anchor="ctr">
            <a:normAutofit/>
          </a:bodyPr>
          <a:lstStyle/>
          <a:p>
            <a:pPr marL="0" indent="0" algn="ctr">
              <a:buNone/>
            </a:pPr>
            <a:r>
              <a:rPr lang="ar-SA" b="1" dirty="0">
                <a:solidFill>
                  <a:srgbClr val="2473B1"/>
                </a:solidFill>
                <a:latin typeface="Calibri" panose="020F0502020204030204" pitchFamily="34" charset="0"/>
                <a:cs typeface="Calibri" panose="020F0502020204030204" pitchFamily="34" charset="0"/>
              </a:rPr>
              <a:t>ضعف الحماية </a:t>
            </a:r>
            <a:endParaRPr lang="ar-SA" b="1" dirty="0">
              <a:solidFill>
                <a:srgbClr val="2473B1"/>
              </a:solidFill>
            </a:endParaRPr>
          </a:p>
          <a:p>
            <a:pPr marL="0" indent="0" algn="ctr">
              <a:buNone/>
            </a:pPr>
            <a:endParaRPr lang="en-US" b="1" dirty="0">
              <a:solidFill>
                <a:srgbClr val="2473B1"/>
              </a:solidFill>
              <a:latin typeface="Calibri" panose="020F0502020204030204" pitchFamily="34" charset="0"/>
              <a:cs typeface="Calibri" panose="020F0502020204030204" pitchFamily="34" charset="0"/>
            </a:endParaRPr>
          </a:p>
          <a:p>
            <a:pPr marL="0" indent="0">
              <a:buNone/>
            </a:pPr>
            <a:r>
              <a:rPr lang="ar-SA" dirty="0">
                <a:latin typeface="Calibri" panose="020F0502020204030204" pitchFamily="34" charset="0"/>
                <a:cs typeface="Calibri" panose="020F0502020204030204" pitchFamily="34" charset="0"/>
              </a:rPr>
              <a:t>أدى التقدم التكنولوجي لبرامج وأجهزة الحاسبات الى تسهيل عمليات التلاعب في البرامج وقواعد البيانات. كما أدى هذا التقدم الى إمكانية الوصول الى البيانات وبرامج الحاسب بسهولة وارتكاب مخالفات أو جرائم غش. وهناك امثلة عملية كثيره، فقد يقوم القائم بإعداد كشف الرواتب لتحويلها الى البنك بإضافة أسماء وهمية أو فتح بعض الموظفين الذين طويت ملفاتهم ويضع لهم حساب البنك الخاص به في بنك اخر غير البنك الذي يحول اليه راتبه.</a:t>
            </a:r>
          </a:p>
        </p:txBody>
      </p:sp>
      <p:pic>
        <p:nvPicPr>
          <p:cNvPr id="6" name="صورة 5">
            <a:extLst>
              <a:ext uri="{FF2B5EF4-FFF2-40B4-BE49-F238E27FC236}">
                <a16:creationId xmlns:a16="http://schemas.microsoft.com/office/drawing/2014/main" id="{F228E804-8482-1F4E-B580-07C8D5DF747C}"/>
              </a:ext>
            </a:extLst>
          </p:cNvPr>
          <p:cNvPicPr>
            <a:picLocks noChangeAspect="1"/>
          </p:cNvPicPr>
          <p:nvPr/>
        </p:nvPicPr>
        <p:blipFill>
          <a:blip r:embed="rId2"/>
          <a:stretch>
            <a:fillRect/>
          </a:stretch>
        </p:blipFill>
        <p:spPr>
          <a:xfrm>
            <a:off x="5626099" y="1355723"/>
            <a:ext cx="939801" cy="939801"/>
          </a:xfrm>
          <a:prstGeom prst="rect">
            <a:avLst/>
          </a:prstGeom>
        </p:spPr>
      </p:pic>
      <p:pic>
        <p:nvPicPr>
          <p:cNvPr id="7" name="صورة 6">
            <a:extLst>
              <a:ext uri="{FF2B5EF4-FFF2-40B4-BE49-F238E27FC236}">
                <a16:creationId xmlns:a16="http://schemas.microsoft.com/office/drawing/2014/main" id="{37B35A7D-3455-1B4E-A3FE-46E2EC37737F}"/>
              </a:ext>
            </a:extLst>
          </p:cNvPr>
          <p:cNvPicPr>
            <a:picLocks noChangeAspect="1"/>
          </p:cNvPicPr>
          <p:nvPr/>
        </p:nvPicPr>
        <p:blipFill rotWithShape="1">
          <a:blip r:embed="rId3"/>
          <a:srcRect l="5480" t="6795" r="5610" b="7341"/>
          <a:stretch/>
        </p:blipFill>
        <p:spPr>
          <a:xfrm>
            <a:off x="10256108" y="156754"/>
            <a:ext cx="1804087" cy="1742303"/>
          </a:xfrm>
          <a:prstGeom prst="rect">
            <a:avLst/>
          </a:prstGeom>
        </p:spPr>
      </p:pic>
    </p:spTree>
    <p:extLst>
      <p:ext uri="{BB962C8B-B14F-4D97-AF65-F5344CB8AC3E}">
        <p14:creationId xmlns:p14="http://schemas.microsoft.com/office/powerpoint/2010/main" val="1386920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جدول 4">
            <a:extLst>
              <a:ext uri="{FF2B5EF4-FFF2-40B4-BE49-F238E27FC236}">
                <a16:creationId xmlns:a16="http://schemas.microsoft.com/office/drawing/2014/main" id="{7031BC01-2291-3A44-B3DF-B7195BB96A82}"/>
              </a:ext>
            </a:extLst>
          </p:cNvPr>
          <p:cNvGraphicFramePr>
            <a:graphicFrameLocks noGrp="1"/>
          </p:cNvGraphicFramePr>
          <p:nvPr>
            <p:extLst>
              <p:ext uri="{D42A27DB-BD31-4B8C-83A1-F6EECF244321}">
                <p14:modId xmlns:p14="http://schemas.microsoft.com/office/powerpoint/2010/main" val="1851571326"/>
              </p:ext>
            </p:extLst>
          </p:nvPr>
        </p:nvGraphicFramePr>
        <p:xfrm>
          <a:off x="185737" y="585788"/>
          <a:ext cx="11830050" cy="6039947"/>
        </p:xfrm>
        <a:graphic>
          <a:graphicData uri="http://schemas.openxmlformats.org/drawingml/2006/table">
            <a:tbl>
              <a:tblPr rtl="1" firstRow="1" bandRow="1">
                <a:tableStyleId>{5C22544A-7EE6-4342-B048-85BDC9FD1C3A}</a:tableStyleId>
              </a:tblPr>
              <a:tblGrid>
                <a:gridCol w="2366010">
                  <a:extLst>
                    <a:ext uri="{9D8B030D-6E8A-4147-A177-3AD203B41FA5}">
                      <a16:colId xmlns:a16="http://schemas.microsoft.com/office/drawing/2014/main" val="2230313685"/>
                    </a:ext>
                  </a:extLst>
                </a:gridCol>
                <a:gridCol w="2366010">
                  <a:extLst>
                    <a:ext uri="{9D8B030D-6E8A-4147-A177-3AD203B41FA5}">
                      <a16:colId xmlns:a16="http://schemas.microsoft.com/office/drawing/2014/main" val="2840293640"/>
                    </a:ext>
                  </a:extLst>
                </a:gridCol>
                <a:gridCol w="2284571">
                  <a:extLst>
                    <a:ext uri="{9D8B030D-6E8A-4147-A177-3AD203B41FA5}">
                      <a16:colId xmlns:a16="http://schemas.microsoft.com/office/drawing/2014/main" val="3824415950"/>
                    </a:ext>
                  </a:extLst>
                </a:gridCol>
                <a:gridCol w="2284571">
                  <a:extLst>
                    <a:ext uri="{9D8B030D-6E8A-4147-A177-3AD203B41FA5}">
                      <a16:colId xmlns:a16="http://schemas.microsoft.com/office/drawing/2014/main" val="4258483991"/>
                    </a:ext>
                  </a:extLst>
                </a:gridCol>
                <a:gridCol w="2528888">
                  <a:extLst>
                    <a:ext uri="{9D8B030D-6E8A-4147-A177-3AD203B41FA5}">
                      <a16:colId xmlns:a16="http://schemas.microsoft.com/office/drawing/2014/main" val="569537567"/>
                    </a:ext>
                  </a:extLst>
                </a:gridCol>
              </a:tblGrid>
              <a:tr h="618742">
                <a:tc gridSpan="5">
                  <a:txBody>
                    <a:bodyPr/>
                    <a:lstStyle/>
                    <a:p>
                      <a:pPr algn="ctr" rtl="1"/>
                      <a:r>
                        <a:rPr lang="ar-SA" sz="2400" b="1" i="0" dirty="0">
                          <a:solidFill>
                            <a:schemeClr val="bg1"/>
                          </a:solidFill>
                          <a:latin typeface="Calibri" panose="020F0502020204030204" pitchFamily="34" charset="0"/>
                          <a:cs typeface="Calibri" panose="020F0502020204030204" pitchFamily="34" charset="0"/>
                        </a:rPr>
                        <a:t>المرحلة</a:t>
                      </a:r>
                    </a:p>
                  </a:txBody>
                  <a:tcPr anchor="ctr">
                    <a:solidFill>
                      <a:srgbClr val="3D4B4D"/>
                    </a:solidFill>
                  </a:tcPr>
                </a:tc>
                <a:tc hMerge="1">
                  <a:txBody>
                    <a:bodyPr/>
                    <a:lstStyle/>
                    <a:p>
                      <a:pPr algn="ctr" rtl="1"/>
                      <a:endParaRPr lang="ar-SA" sz="2400" b="1" i="0" dirty="0">
                        <a:solidFill>
                          <a:schemeClr val="bg1"/>
                        </a:solidFill>
                        <a:latin typeface="Calibri" panose="020F0502020204030204" pitchFamily="34" charset="0"/>
                        <a:cs typeface="Calibri" panose="020F0502020204030204" pitchFamily="34" charset="0"/>
                      </a:endParaRPr>
                    </a:p>
                  </a:txBody>
                  <a:tcPr anchor="ctr"/>
                </a:tc>
                <a:tc hMerge="1">
                  <a:txBody>
                    <a:bodyPr/>
                    <a:lstStyle/>
                    <a:p>
                      <a:pPr algn="ctr" rtl="1"/>
                      <a:endParaRPr lang="ar-SA" sz="2400" b="1" i="0" dirty="0">
                        <a:solidFill>
                          <a:schemeClr val="bg1"/>
                        </a:solidFill>
                        <a:latin typeface="Calibri" panose="020F0502020204030204" pitchFamily="34" charset="0"/>
                        <a:cs typeface="Calibri" panose="020F0502020204030204" pitchFamily="34" charset="0"/>
                      </a:endParaRPr>
                    </a:p>
                  </a:txBody>
                  <a:tcPr anchor="ctr"/>
                </a:tc>
                <a:tc hMerge="1">
                  <a:txBody>
                    <a:bodyPr/>
                    <a:lstStyle/>
                    <a:p>
                      <a:pPr algn="ctr" rtl="1"/>
                      <a:endParaRPr lang="ar-SA" sz="2400" b="1" i="0" dirty="0">
                        <a:solidFill>
                          <a:schemeClr val="bg1"/>
                        </a:solidFill>
                        <a:latin typeface="Calibri" panose="020F0502020204030204" pitchFamily="34" charset="0"/>
                        <a:cs typeface="Calibri" panose="020F0502020204030204" pitchFamily="34" charset="0"/>
                      </a:endParaRPr>
                    </a:p>
                  </a:txBody>
                  <a:tcPr anchor="ctr"/>
                </a:tc>
                <a:tc hMerge="1">
                  <a:txBody>
                    <a:bodyPr/>
                    <a:lstStyle/>
                    <a:p>
                      <a:pPr algn="ctr" rtl="1"/>
                      <a:endParaRPr lang="ar-SA" sz="2400" b="1" i="0" dirty="0">
                        <a:solidFill>
                          <a:schemeClr val="bg1"/>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94768731"/>
                  </a:ext>
                </a:extLst>
              </a:tr>
              <a:tr h="917231">
                <a:tc>
                  <a:txBody>
                    <a:bodyPr/>
                    <a:lstStyle/>
                    <a:p>
                      <a:pPr algn="ctr" rtl="1"/>
                      <a:r>
                        <a:rPr lang="ar-SA" sz="2400" b="1" i="0" dirty="0">
                          <a:solidFill>
                            <a:schemeClr val="bg1"/>
                          </a:solidFill>
                          <a:latin typeface="Calibri" panose="020F0502020204030204" pitchFamily="34" charset="0"/>
                          <a:cs typeface="Calibri" panose="020F0502020204030204" pitchFamily="34" charset="0"/>
                        </a:rPr>
                        <a:t>الأولى</a:t>
                      </a:r>
                    </a:p>
                  </a:txBody>
                  <a:tcPr anchor="ctr">
                    <a:solidFill>
                      <a:srgbClr val="D25444"/>
                    </a:solidFill>
                  </a:tcPr>
                </a:tc>
                <a:tc>
                  <a:txBody>
                    <a:bodyPr/>
                    <a:lstStyle/>
                    <a:p>
                      <a:pPr algn="ctr" rtl="1"/>
                      <a:r>
                        <a:rPr lang="ar-SA" sz="2400" b="1" i="0" dirty="0">
                          <a:solidFill>
                            <a:schemeClr val="bg1"/>
                          </a:solidFill>
                          <a:latin typeface="Calibri" panose="020F0502020204030204" pitchFamily="34" charset="0"/>
                          <a:cs typeface="Calibri" panose="020F0502020204030204" pitchFamily="34" charset="0"/>
                        </a:rPr>
                        <a:t>الثانية</a:t>
                      </a:r>
                    </a:p>
                  </a:txBody>
                  <a:tcPr anchor="ctr">
                    <a:solidFill>
                      <a:schemeClr val="accent4"/>
                    </a:solidFill>
                  </a:tcPr>
                </a:tc>
                <a:tc>
                  <a:txBody>
                    <a:bodyPr/>
                    <a:lstStyle/>
                    <a:p>
                      <a:pPr algn="ctr" rtl="1"/>
                      <a:r>
                        <a:rPr lang="ar-SA" sz="2400" b="1" i="0" dirty="0">
                          <a:solidFill>
                            <a:schemeClr val="bg1"/>
                          </a:solidFill>
                          <a:latin typeface="Calibri" panose="020F0502020204030204" pitchFamily="34" charset="0"/>
                          <a:cs typeface="Calibri" panose="020F0502020204030204" pitchFamily="34" charset="0"/>
                        </a:rPr>
                        <a:t>الثالثة</a:t>
                      </a:r>
                    </a:p>
                  </a:txBody>
                  <a:tcPr anchor="ctr">
                    <a:solidFill>
                      <a:srgbClr val="1A7099"/>
                    </a:solidFill>
                  </a:tcPr>
                </a:tc>
                <a:tc>
                  <a:txBody>
                    <a:bodyPr/>
                    <a:lstStyle/>
                    <a:p>
                      <a:pPr algn="ctr" rtl="1"/>
                      <a:r>
                        <a:rPr lang="ar-SA" sz="2400" b="1" i="0" dirty="0">
                          <a:solidFill>
                            <a:schemeClr val="bg1"/>
                          </a:solidFill>
                          <a:latin typeface="Calibri" panose="020F0502020204030204" pitchFamily="34" charset="0"/>
                          <a:cs typeface="Calibri" panose="020F0502020204030204" pitchFamily="34" charset="0"/>
                        </a:rPr>
                        <a:t>الرابعة</a:t>
                      </a:r>
                    </a:p>
                  </a:txBody>
                  <a:tcPr anchor="ctr">
                    <a:solidFill>
                      <a:schemeClr val="accent6">
                        <a:lumMod val="75000"/>
                      </a:schemeClr>
                    </a:solidFill>
                  </a:tcPr>
                </a:tc>
                <a:tc>
                  <a:txBody>
                    <a:bodyPr/>
                    <a:lstStyle/>
                    <a:p>
                      <a:pPr algn="ctr" rtl="1"/>
                      <a:r>
                        <a:rPr lang="ar-SA" sz="2400" b="1" i="0" dirty="0">
                          <a:solidFill>
                            <a:schemeClr val="bg1"/>
                          </a:solidFill>
                          <a:latin typeface="Calibri" panose="020F0502020204030204" pitchFamily="34" charset="0"/>
                          <a:cs typeface="Calibri" panose="020F0502020204030204" pitchFamily="34" charset="0"/>
                        </a:rPr>
                        <a:t>الخامسة</a:t>
                      </a:r>
                    </a:p>
                  </a:txBody>
                  <a:tcPr anchor="ctr">
                    <a:solidFill>
                      <a:srgbClr val="7030A0"/>
                    </a:solidFill>
                  </a:tcPr>
                </a:tc>
                <a:extLst>
                  <a:ext uri="{0D108BD9-81ED-4DB2-BD59-A6C34878D82A}">
                    <a16:rowId xmlns:a16="http://schemas.microsoft.com/office/drawing/2014/main" val="1445746893"/>
                  </a:ext>
                </a:extLst>
              </a:tr>
              <a:tr h="4503974">
                <a:tc>
                  <a:txBody>
                    <a:bodyPr/>
                    <a:lstStyle/>
                    <a:p>
                      <a:pPr algn="r" rtl="1"/>
                      <a:r>
                        <a:rPr lang="ar-SA" sz="2100" b="0" i="0" dirty="0">
                          <a:latin typeface="Calibri" panose="020F0502020204030204" pitchFamily="34" charset="0"/>
                          <a:cs typeface="Calibri" panose="020F0502020204030204" pitchFamily="34" charset="0"/>
                        </a:rPr>
                        <a:t>تضمنت المفهوم البسيط للرقابة الداخلية وهي الرقابة الذاتية والتي تتناسب مع طبيعة المشروعات الفردية الصغيرة التي سادت في حينه، واقتصر على الطرق والوسائل التي تتبناها بقصد حماية النقدية.</a:t>
                      </a:r>
                    </a:p>
                  </a:txBody>
                  <a:tcPr>
                    <a:solidFill>
                      <a:schemeClr val="bg1">
                        <a:lumMod val="85000"/>
                        <a:alpha val="12941"/>
                      </a:schemeClr>
                    </a:solidFill>
                  </a:tcPr>
                </a:tc>
                <a:tc>
                  <a:txBody>
                    <a:bodyPr/>
                    <a:lstStyle/>
                    <a:p>
                      <a:pPr algn="r" rtl="1"/>
                      <a:r>
                        <a:rPr lang="ar-SA" sz="2100" b="0" i="0" dirty="0">
                          <a:latin typeface="Calibri" panose="020F0502020204030204" pitchFamily="34" charset="0"/>
                          <a:cs typeface="Calibri" panose="020F0502020204030204" pitchFamily="34" charset="0"/>
                        </a:rPr>
                        <a:t>شهدت نمواً في حجم المشروعات وزيادة أنشطتها وعملياتها واتساع نطاقها الجغرافي وهو ما اقتضى وجود تطوير في مفهوم الرقابة الداخلية ليشمل مجموعة الوسائل والإجراءات التي تتبناها الوحدة بقصد حماية أصولها النقدية، والمخزون السلعي من السرقة والاختلاس وسوء الاستخدام والإهمال.</a:t>
                      </a:r>
                    </a:p>
                  </a:txBody>
                  <a:tcPr>
                    <a:solidFill>
                      <a:schemeClr val="bg1">
                        <a:lumMod val="85000"/>
                        <a:alpha val="12941"/>
                      </a:schemeClr>
                    </a:solidFill>
                  </a:tcPr>
                </a:tc>
                <a:tc>
                  <a:txBody>
                    <a:bodyPr/>
                    <a:lstStyle/>
                    <a:p>
                      <a:pPr algn="r" rtl="1"/>
                      <a:r>
                        <a:rPr lang="ar-SA" sz="2100" b="0" i="0" dirty="0">
                          <a:latin typeface="Calibri" panose="020F0502020204030204" pitchFamily="34" charset="0"/>
                          <a:cs typeface="Calibri" panose="020F0502020204030204" pitchFamily="34" charset="0"/>
                        </a:rPr>
                        <a:t>ضمان الدقة الحسابية لما هو مقيد بالسجلات، واستعمال النظريات المحاسبية وتطبيقها للحصول على بيانات مالية صحيحة.</a:t>
                      </a:r>
                    </a:p>
                  </a:txBody>
                  <a:tcPr>
                    <a:solidFill>
                      <a:schemeClr val="bg1">
                        <a:lumMod val="85000"/>
                        <a:alpha val="12941"/>
                      </a:schemeClr>
                    </a:solidFill>
                  </a:tcPr>
                </a:tc>
                <a:tc>
                  <a:txBody>
                    <a:bodyPr/>
                    <a:lstStyle/>
                    <a:p>
                      <a:pPr algn="r" rtl="1"/>
                      <a:r>
                        <a:rPr lang="ar-SA" sz="2100" b="0" i="0" dirty="0">
                          <a:latin typeface="Calibri" panose="020F0502020204030204" pitchFamily="34" charset="0"/>
                          <a:cs typeface="Calibri" panose="020F0502020204030204" pitchFamily="34" charset="0"/>
                        </a:rPr>
                        <a:t>تتضمن الاهتمام بالمراجعة الداخلية وتقييم أنظمة الرقابة الداخلية ومحاولة تصحيح نقاط الضعف وأوجه القصور.</a:t>
                      </a:r>
                    </a:p>
                  </a:txBody>
                  <a:tcPr>
                    <a:solidFill>
                      <a:schemeClr val="bg1">
                        <a:lumMod val="85000"/>
                        <a:alpha val="12941"/>
                      </a:schemeClr>
                    </a:solidFill>
                  </a:tcPr>
                </a:tc>
                <a:tc>
                  <a:txBody>
                    <a:bodyPr/>
                    <a:lstStyle/>
                    <a:p>
                      <a:pPr algn="r" rtl="1"/>
                      <a:r>
                        <a:rPr lang="ar-SA" sz="2100" b="0" i="0" dirty="0">
                          <a:latin typeface="Calibri" panose="020F0502020204030204" pitchFamily="34" charset="0"/>
                          <a:cs typeface="Calibri" panose="020F0502020204030204" pitchFamily="34" charset="0"/>
                        </a:rPr>
                        <a:t>أطلق عليها منهج النظم في الرقابة الداخلية. ضمنت هذه المرحلة طفرة في مفهوم ونطاق الرقابة الداخلية شكلت القاعدة لإرساء المفهوم الشامل للرقابة الداخلية. حيث تميزت بالاهتمام بالجوانب التنظيمية والإدارية واتساع أهدافها لتشمل تحقيق كفاءة استخدام الموارد المتاحة والفاعلية بجانب الأهداف التقليدية.</a:t>
                      </a:r>
                    </a:p>
                  </a:txBody>
                  <a:tcPr>
                    <a:solidFill>
                      <a:schemeClr val="bg1">
                        <a:lumMod val="85000"/>
                        <a:alpha val="12941"/>
                      </a:schemeClr>
                    </a:solidFill>
                  </a:tcPr>
                </a:tc>
                <a:extLst>
                  <a:ext uri="{0D108BD9-81ED-4DB2-BD59-A6C34878D82A}">
                    <a16:rowId xmlns:a16="http://schemas.microsoft.com/office/drawing/2014/main" val="3313828120"/>
                  </a:ext>
                </a:extLst>
              </a:tr>
            </a:tbl>
          </a:graphicData>
        </a:graphic>
      </p:graphicFrame>
      <p:pic>
        <p:nvPicPr>
          <p:cNvPr id="3" name="صورة 2">
            <a:extLst>
              <a:ext uri="{FF2B5EF4-FFF2-40B4-BE49-F238E27FC236}">
                <a16:creationId xmlns:a16="http://schemas.microsoft.com/office/drawing/2014/main" id="{00F05223-49C9-D643-861E-3F5CDAA97288}"/>
              </a:ext>
            </a:extLst>
          </p:cNvPr>
          <p:cNvPicPr>
            <a:picLocks noChangeAspect="1"/>
          </p:cNvPicPr>
          <p:nvPr/>
        </p:nvPicPr>
        <p:blipFill rotWithShape="1">
          <a:blip r:embed="rId2">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6822886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355600" y="2134394"/>
            <a:ext cx="11480800" cy="2539999"/>
          </a:xfrm>
        </p:spPr>
        <p:txBody>
          <a:bodyPr anchor="ctr">
            <a:normAutofit/>
          </a:bodyPr>
          <a:lstStyle/>
          <a:p>
            <a:pPr marL="0" indent="0" algn="ctr">
              <a:buNone/>
            </a:pPr>
            <a:r>
              <a:rPr lang="en-US" b="1" dirty="0">
                <a:solidFill>
                  <a:srgbClr val="2473B1"/>
                </a:solidFill>
                <a:latin typeface="Calibri" panose="020F0502020204030204" pitchFamily="34" charset="0"/>
                <a:cs typeface="Calibri" panose="020F0502020204030204" pitchFamily="34" charset="0"/>
              </a:rPr>
              <a:t> </a:t>
            </a:r>
            <a:r>
              <a:rPr lang="ar-SA" b="1" dirty="0">
                <a:solidFill>
                  <a:srgbClr val="2473B1"/>
                </a:solidFill>
                <a:latin typeface="Calibri" panose="020F0502020204030204" pitchFamily="34" charset="0"/>
                <a:cs typeface="Calibri" panose="020F0502020204030204" pitchFamily="34" charset="0"/>
              </a:rPr>
              <a:t>الفايروسات</a:t>
            </a:r>
            <a:endParaRPr lang="en-US" b="1" dirty="0">
              <a:solidFill>
                <a:srgbClr val="2473B1"/>
              </a:solidFill>
              <a:latin typeface="Calibri" panose="020F0502020204030204" pitchFamily="34" charset="0"/>
              <a:cs typeface="Calibri" panose="020F0502020204030204" pitchFamily="34" charset="0"/>
            </a:endParaRPr>
          </a:p>
          <a:p>
            <a:pPr marL="0" indent="0" algn="ctr">
              <a:buNone/>
            </a:pPr>
            <a:endParaRPr lang="en-US" b="1" dirty="0">
              <a:solidFill>
                <a:srgbClr val="2473B1"/>
              </a:solidFill>
              <a:latin typeface="Calibri" panose="020F0502020204030204" pitchFamily="34" charset="0"/>
              <a:cs typeface="Calibri" panose="020F0502020204030204" pitchFamily="34" charset="0"/>
            </a:endParaRPr>
          </a:p>
          <a:p>
            <a:pPr marL="0" indent="0">
              <a:buNone/>
            </a:pPr>
            <a:r>
              <a:rPr lang="ar-SA" dirty="0">
                <a:latin typeface="Calibri" panose="020F0502020204030204" pitchFamily="34" charset="0"/>
                <a:cs typeface="Calibri" panose="020F0502020204030204" pitchFamily="34" charset="0"/>
              </a:rPr>
              <a:t>هي احدى المشكلات الأخرى المرتبطة باستخدام الحاسب الالي في تشغيل نظم المعلومات المحاسبية. فهي برامج تتميز بالقدرة على تعديل البرامج الاصلية واضرار بالأنظمة والسجلات</a:t>
            </a:r>
          </a:p>
        </p:txBody>
      </p:sp>
      <p:pic>
        <p:nvPicPr>
          <p:cNvPr id="6" name="صورة 5">
            <a:extLst>
              <a:ext uri="{FF2B5EF4-FFF2-40B4-BE49-F238E27FC236}">
                <a16:creationId xmlns:a16="http://schemas.microsoft.com/office/drawing/2014/main" id="{F228E804-8482-1F4E-B580-07C8D5DF747C}"/>
              </a:ext>
            </a:extLst>
          </p:cNvPr>
          <p:cNvPicPr>
            <a:picLocks noChangeAspect="1"/>
          </p:cNvPicPr>
          <p:nvPr/>
        </p:nvPicPr>
        <p:blipFill>
          <a:blip r:embed="rId2"/>
          <a:stretch>
            <a:fillRect/>
          </a:stretch>
        </p:blipFill>
        <p:spPr>
          <a:xfrm>
            <a:off x="5626099" y="1355723"/>
            <a:ext cx="939801" cy="939801"/>
          </a:xfrm>
          <a:prstGeom prst="rect">
            <a:avLst/>
          </a:prstGeom>
        </p:spPr>
      </p:pic>
      <p:pic>
        <p:nvPicPr>
          <p:cNvPr id="7" name="صورة 6">
            <a:extLst>
              <a:ext uri="{FF2B5EF4-FFF2-40B4-BE49-F238E27FC236}">
                <a16:creationId xmlns:a16="http://schemas.microsoft.com/office/drawing/2014/main" id="{40DB1CB0-D559-0D4D-9F44-E14E7D06775F}"/>
              </a:ext>
            </a:extLst>
          </p:cNvPr>
          <p:cNvPicPr>
            <a:picLocks noChangeAspect="1"/>
          </p:cNvPicPr>
          <p:nvPr/>
        </p:nvPicPr>
        <p:blipFill rotWithShape="1">
          <a:blip r:embed="rId3"/>
          <a:srcRect l="5480" t="6795" r="5610" b="7341"/>
          <a:stretch/>
        </p:blipFill>
        <p:spPr>
          <a:xfrm>
            <a:off x="10256108" y="156754"/>
            <a:ext cx="1804087" cy="1742303"/>
          </a:xfrm>
          <a:prstGeom prst="rect">
            <a:avLst/>
          </a:prstGeom>
        </p:spPr>
      </p:pic>
    </p:spTree>
    <p:extLst>
      <p:ext uri="{BB962C8B-B14F-4D97-AF65-F5344CB8AC3E}">
        <p14:creationId xmlns:p14="http://schemas.microsoft.com/office/powerpoint/2010/main" val="1055158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E107925-6310-BF49-A1BD-325B803FC56F}"/>
              </a:ext>
            </a:extLst>
          </p:cNvPr>
          <p:cNvSpPr>
            <a:spLocks noGrp="1"/>
          </p:cNvSpPr>
          <p:nvPr>
            <p:ph type="title"/>
          </p:nvPr>
        </p:nvSpPr>
        <p:spPr>
          <a:xfrm>
            <a:off x="838199" y="365125"/>
            <a:ext cx="9044481" cy="1325563"/>
          </a:xfrm>
        </p:spPr>
        <p:txBody>
          <a:bodyPr>
            <a:normAutofit/>
          </a:bodyPr>
          <a:lstStyle/>
          <a:p>
            <a:pPr algn="ctr"/>
            <a:r>
              <a:rPr lang="ar-SA" sz="4000" dirty="0">
                <a:solidFill>
                  <a:srgbClr val="1A7099"/>
                </a:solidFill>
                <a:latin typeface="Calibri" panose="020F0502020204030204" pitchFamily="34" charset="0"/>
                <a:cs typeface="Calibri" panose="020F0502020204030204" pitchFamily="34" charset="0"/>
              </a:rPr>
              <a:t>آثار استخدام الحاسب الآلي على الإجراءات المحاسبية</a:t>
            </a:r>
          </a:p>
        </p:txBody>
      </p:sp>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838200" y="1825625"/>
            <a:ext cx="10515600" cy="4351338"/>
          </a:xfrm>
        </p:spPr>
        <p:txBody>
          <a:bodyPr anchor="t">
            <a:normAutofit/>
          </a:bodyPr>
          <a:lstStyle/>
          <a:p>
            <a:pPr marL="0" indent="0">
              <a:buNone/>
            </a:pPr>
            <a:endParaRPr lang="en-US" sz="2400" b="1" dirty="0">
              <a:latin typeface="Muna" pitchFamily="2" charset="-78"/>
              <a:cs typeface="Muna" pitchFamily="2" charset="-78"/>
            </a:endParaRPr>
          </a:p>
          <a:p>
            <a:pPr marL="0" indent="0">
              <a:buNone/>
            </a:pPr>
            <a:endParaRPr lang="en-US" sz="2400" b="1" dirty="0">
              <a:latin typeface="Muna" pitchFamily="2" charset="-78"/>
              <a:cs typeface="Muna" pitchFamily="2" charset="-78"/>
            </a:endParaRPr>
          </a:p>
          <a:p>
            <a:pPr marL="0" indent="0">
              <a:buNone/>
            </a:pPr>
            <a:endParaRPr lang="en-US" sz="2400" b="1" dirty="0">
              <a:latin typeface="Muna" pitchFamily="2" charset="-78"/>
              <a:cs typeface="Muna" pitchFamily="2" charset="-78"/>
            </a:endParaRPr>
          </a:p>
          <a:p>
            <a:pPr marL="0" indent="0">
              <a:buNone/>
            </a:pPr>
            <a:endParaRPr lang="ar-SA" sz="2400" dirty="0">
              <a:latin typeface="Calibri" panose="020F0502020204030204" pitchFamily="34" charset="0"/>
              <a:cs typeface="Calibri" panose="020F0502020204030204" pitchFamily="34" charset="0"/>
            </a:endParaRPr>
          </a:p>
        </p:txBody>
      </p:sp>
      <p:pic>
        <p:nvPicPr>
          <p:cNvPr id="8" name="صورة 7">
            <a:extLst>
              <a:ext uri="{FF2B5EF4-FFF2-40B4-BE49-F238E27FC236}">
                <a16:creationId xmlns:a16="http://schemas.microsoft.com/office/drawing/2014/main" id="{B9A050C0-080A-4E45-AB00-44C0BFFA7749}"/>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grpSp>
        <p:nvGrpSpPr>
          <p:cNvPr id="10" name="Google Shape;487;p20">
            <a:extLst>
              <a:ext uri="{FF2B5EF4-FFF2-40B4-BE49-F238E27FC236}">
                <a16:creationId xmlns:a16="http://schemas.microsoft.com/office/drawing/2014/main" id="{2377B616-3F04-E14E-8280-48220AE8E064}"/>
              </a:ext>
            </a:extLst>
          </p:cNvPr>
          <p:cNvGrpSpPr/>
          <p:nvPr/>
        </p:nvGrpSpPr>
        <p:grpSpPr>
          <a:xfrm>
            <a:off x="9882681" y="3236856"/>
            <a:ext cx="1471119" cy="1608277"/>
            <a:chOff x="460578" y="3156900"/>
            <a:chExt cx="1471119" cy="1608277"/>
          </a:xfrm>
        </p:grpSpPr>
        <p:sp>
          <p:nvSpPr>
            <p:cNvPr id="11" name="Google Shape;488;p20">
              <a:extLst>
                <a:ext uri="{FF2B5EF4-FFF2-40B4-BE49-F238E27FC236}">
                  <a16:creationId xmlns:a16="http://schemas.microsoft.com/office/drawing/2014/main" id="{E0B43B30-CC7E-554D-895F-A961DF4EBA90}"/>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89;p20">
              <a:extLst>
                <a:ext uri="{FF2B5EF4-FFF2-40B4-BE49-F238E27FC236}">
                  <a16:creationId xmlns:a16="http://schemas.microsoft.com/office/drawing/2014/main" id="{17092A25-6558-7648-8B64-B5B60A496023}"/>
                </a:ext>
              </a:extLst>
            </p:cNvPr>
            <p:cNvGrpSpPr/>
            <p:nvPr/>
          </p:nvGrpSpPr>
          <p:grpSpPr>
            <a:xfrm>
              <a:off x="460578" y="3156900"/>
              <a:ext cx="1471119" cy="1608277"/>
              <a:chOff x="464575" y="3156900"/>
              <a:chExt cx="1471119" cy="1608277"/>
            </a:xfrm>
          </p:grpSpPr>
          <p:sp>
            <p:nvSpPr>
              <p:cNvPr id="37" name="Google Shape;490;p20">
                <a:extLst>
                  <a:ext uri="{FF2B5EF4-FFF2-40B4-BE49-F238E27FC236}">
                    <a16:creationId xmlns:a16="http://schemas.microsoft.com/office/drawing/2014/main" id="{D25E57AC-EB68-814D-AB6D-EEAC8CDDD587}"/>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1;p20">
                <a:extLst>
                  <a:ext uri="{FF2B5EF4-FFF2-40B4-BE49-F238E27FC236}">
                    <a16:creationId xmlns:a16="http://schemas.microsoft.com/office/drawing/2014/main" id="{07A8407F-EDE4-7844-BB6F-B5D70919DE5D}"/>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2;p20">
                <a:extLst>
                  <a:ext uri="{FF2B5EF4-FFF2-40B4-BE49-F238E27FC236}">
                    <a16:creationId xmlns:a16="http://schemas.microsoft.com/office/drawing/2014/main" id="{DF5B24CF-C115-DD41-910E-CA689645D8E4}"/>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solidFill>
                <a:srgbClr val="C6393F"/>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40" name="Google Shape;493;p20">
                <a:extLst>
                  <a:ext uri="{FF2B5EF4-FFF2-40B4-BE49-F238E27FC236}">
                    <a16:creationId xmlns:a16="http://schemas.microsoft.com/office/drawing/2014/main" id="{340D5820-B142-DC40-81C0-6F0B665EFCC3}"/>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19" name="Google Shape;516;p20">
              <a:extLst>
                <a:ext uri="{FF2B5EF4-FFF2-40B4-BE49-F238E27FC236}">
                  <a16:creationId xmlns:a16="http://schemas.microsoft.com/office/drawing/2014/main" id="{7BC364B8-64B0-4747-BB76-D6283C0BC8A1}"/>
                </a:ext>
              </a:extLst>
            </p:cNvPr>
            <p:cNvSpPr txBox="1"/>
            <p:nvPr/>
          </p:nvSpPr>
          <p:spPr>
            <a:xfrm>
              <a:off x="543188" y="3359107"/>
              <a:ext cx="1305900" cy="12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2400" b="1" dirty="0">
                  <a:solidFill>
                    <a:srgbClr val="FFFFFF"/>
                  </a:solidFill>
                  <a:latin typeface="Calibri" panose="020F0502020204030204" pitchFamily="34" charset="0"/>
                  <a:ea typeface="Roboto"/>
                  <a:cs typeface="Calibri" panose="020F0502020204030204" pitchFamily="34" charset="0"/>
                  <a:sym typeface="Roboto"/>
                </a:rPr>
                <a:t>دور المحاسب</a:t>
              </a:r>
              <a:endParaRPr sz="2400" b="1" dirty="0">
                <a:solidFill>
                  <a:srgbClr val="FFFFFF"/>
                </a:solidFill>
                <a:latin typeface="Calibri" panose="020F0502020204030204" pitchFamily="34" charset="0"/>
                <a:ea typeface="Roboto"/>
                <a:cs typeface="Calibri" panose="020F0502020204030204" pitchFamily="34" charset="0"/>
                <a:sym typeface="Roboto"/>
              </a:endParaRPr>
            </a:p>
          </p:txBody>
        </p:sp>
      </p:grpSp>
      <p:grpSp>
        <p:nvGrpSpPr>
          <p:cNvPr id="41" name="Google Shape;487;p20">
            <a:extLst>
              <a:ext uri="{FF2B5EF4-FFF2-40B4-BE49-F238E27FC236}">
                <a16:creationId xmlns:a16="http://schemas.microsoft.com/office/drawing/2014/main" id="{35D183DD-A6D4-BA4D-9675-1F0E0F04F9F2}"/>
              </a:ext>
            </a:extLst>
          </p:cNvPr>
          <p:cNvGrpSpPr/>
          <p:nvPr/>
        </p:nvGrpSpPr>
        <p:grpSpPr>
          <a:xfrm>
            <a:off x="8168631" y="3236856"/>
            <a:ext cx="1471119" cy="1608277"/>
            <a:chOff x="460578" y="3156900"/>
            <a:chExt cx="1471119" cy="1608277"/>
          </a:xfrm>
        </p:grpSpPr>
        <p:sp>
          <p:nvSpPr>
            <p:cNvPr id="42" name="Google Shape;488;p20">
              <a:extLst>
                <a:ext uri="{FF2B5EF4-FFF2-40B4-BE49-F238E27FC236}">
                  <a16:creationId xmlns:a16="http://schemas.microsoft.com/office/drawing/2014/main" id="{316F8E05-C476-4044-8BBA-6F4DDC5D26BE}"/>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89;p20">
              <a:extLst>
                <a:ext uri="{FF2B5EF4-FFF2-40B4-BE49-F238E27FC236}">
                  <a16:creationId xmlns:a16="http://schemas.microsoft.com/office/drawing/2014/main" id="{7A72088D-FAA0-7544-96A4-7A4D69EEE163}"/>
                </a:ext>
              </a:extLst>
            </p:cNvPr>
            <p:cNvGrpSpPr/>
            <p:nvPr/>
          </p:nvGrpSpPr>
          <p:grpSpPr>
            <a:xfrm>
              <a:off x="460578" y="3156900"/>
              <a:ext cx="1471119" cy="1608277"/>
              <a:chOff x="464575" y="3156900"/>
              <a:chExt cx="1471119" cy="1608277"/>
            </a:xfrm>
          </p:grpSpPr>
          <p:sp>
            <p:nvSpPr>
              <p:cNvPr id="45" name="Google Shape;490;p20">
                <a:extLst>
                  <a:ext uri="{FF2B5EF4-FFF2-40B4-BE49-F238E27FC236}">
                    <a16:creationId xmlns:a16="http://schemas.microsoft.com/office/drawing/2014/main" id="{47DD7292-289C-DA4E-AEF7-CE7B2CE07190}"/>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1;p20">
                <a:extLst>
                  <a:ext uri="{FF2B5EF4-FFF2-40B4-BE49-F238E27FC236}">
                    <a16:creationId xmlns:a16="http://schemas.microsoft.com/office/drawing/2014/main" id="{74C0F3F1-74ED-4D4B-BFC5-163C6E32E056}"/>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2;p20">
                <a:extLst>
                  <a:ext uri="{FF2B5EF4-FFF2-40B4-BE49-F238E27FC236}">
                    <a16:creationId xmlns:a16="http://schemas.microsoft.com/office/drawing/2014/main" id="{21C5D88E-1118-B945-A7F5-49BCF2CE9291}"/>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solidFill>
                <a:srgbClr val="7A9D60"/>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48" name="Google Shape;493;p20">
                <a:extLst>
                  <a:ext uri="{FF2B5EF4-FFF2-40B4-BE49-F238E27FC236}">
                    <a16:creationId xmlns:a16="http://schemas.microsoft.com/office/drawing/2014/main" id="{E990602B-2DD6-4248-9D3A-E4712352DC51}"/>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44" name="Google Shape;516;p20">
              <a:extLst>
                <a:ext uri="{FF2B5EF4-FFF2-40B4-BE49-F238E27FC236}">
                  <a16:creationId xmlns:a16="http://schemas.microsoft.com/office/drawing/2014/main" id="{9FE7E84D-1DC9-6B45-9043-2823EE0009E9}"/>
                </a:ext>
              </a:extLst>
            </p:cNvPr>
            <p:cNvSpPr txBox="1"/>
            <p:nvPr/>
          </p:nvSpPr>
          <p:spPr>
            <a:xfrm>
              <a:off x="543188" y="3359107"/>
              <a:ext cx="1305900" cy="1251000"/>
            </a:xfrm>
            <a:prstGeom prst="rect">
              <a:avLst/>
            </a:prstGeom>
            <a:noFill/>
            <a:ln>
              <a:noFill/>
            </a:ln>
          </p:spPr>
          <p:txBody>
            <a:bodyPr spcFirstLastPara="1" wrap="square" lIns="91425" tIns="91425" rIns="91425" bIns="91425" anchor="ctr" anchorCtr="0">
              <a:noAutofit/>
            </a:bodyPr>
            <a:lstStyle/>
            <a:p>
              <a:pPr lvl="0" algn="ctr" rtl="0"/>
              <a:r>
                <a:rPr lang="ar-SA" sz="2800" b="1" dirty="0">
                  <a:solidFill>
                    <a:srgbClr val="FFFFFF"/>
                  </a:solidFill>
                  <a:latin typeface="Calibri" panose="020F0502020204030204" pitchFamily="34" charset="0"/>
                  <a:ea typeface="Roboto"/>
                  <a:cs typeface="Calibri" panose="020F0502020204030204" pitchFamily="34" charset="0"/>
                  <a:sym typeface="Roboto"/>
                </a:rPr>
                <a:t>دور الكمبيوتر</a:t>
              </a:r>
            </a:p>
          </p:txBody>
        </p:sp>
      </p:grpSp>
      <p:grpSp>
        <p:nvGrpSpPr>
          <p:cNvPr id="49" name="Google Shape;487;p20">
            <a:extLst>
              <a:ext uri="{FF2B5EF4-FFF2-40B4-BE49-F238E27FC236}">
                <a16:creationId xmlns:a16="http://schemas.microsoft.com/office/drawing/2014/main" id="{3203BAC1-7AA6-D345-88BB-BCBCC7778A1A}"/>
              </a:ext>
            </a:extLst>
          </p:cNvPr>
          <p:cNvGrpSpPr/>
          <p:nvPr/>
        </p:nvGrpSpPr>
        <p:grpSpPr>
          <a:xfrm>
            <a:off x="6409583" y="3229596"/>
            <a:ext cx="1471119" cy="1608277"/>
            <a:chOff x="460578" y="3156900"/>
            <a:chExt cx="1471119" cy="1608277"/>
          </a:xfrm>
        </p:grpSpPr>
        <p:sp>
          <p:nvSpPr>
            <p:cNvPr id="50" name="Google Shape;488;p20">
              <a:extLst>
                <a:ext uri="{FF2B5EF4-FFF2-40B4-BE49-F238E27FC236}">
                  <a16:creationId xmlns:a16="http://schemas.microsoft.com/office/drawing/2014/main" id="{F1B20657-1337-8348-85AA-9102E5413A0B}"/>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489;p20">
              <a:extLst>
                <a:ext uri="{FF2B5EF4-FFF2-40B4-BE49-F238E27FC236}">
                  <a16:creationId xmlns:a16="http://schemas.microsoft.com/office/drawing/2014/main" id="{BE3A9302-6A02-C045-B432-19FC1A2693E5}"/>
                </a:ext>
              </a:extLst>
            </p:cNvPr>
            <p:cNvGrpSpPr/>
            <p:nvPr/>
          </p:nvGrpSpPr>
          <p:grpSpPr>
            <a:xfrm>
              <a:off x="460578" y="3156900"/>
              <a:ext cx="1471119" cy="1608277"/>
              <a:chOff x="464575" y="3156900"/>
              <a:chExt cx="1471119" cy="1608277"/>
            </a:xfrm>
          </p:grpSpPr>
          <p:sp>
            <p:nvSpPr>
              <p:cNvPr id="53" name="Google Shape;490;p20">
                <a:extLst>
                  <a:ext uri="{FF2B5EF4-FFF2-40B4-BE49-F238E27FC236}">
                    <a16:creationId xmlns:a16="http://schemas.microsoft.com/office/drawing/2014/main" id="{007AD941-BA8C-C44E-87C1-94A8B17E7525}"/>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1;p20">
                <a:extLst>
                  <a:ext uri="{FF2B5EF4-FFF2-40B4-BE49-F238E27FC236}">
                    <a16:creationId xmlns:a16="http://schemas.microsoft.com/office/drawing/2014/main" id="{68F57594-57DD-9341-B021-01F24DC3E580}"/>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2;p20">
                <a:extLst>
                  <a:ext uri="{FF2B5EF4-FFF2-40B4-BE49-F238E27FC236}">
                    <a16:creationId xmlns:a16="http://schemas.microsoft.com/office/drawing/2014/main" id="{5E700858-E547-D345-8F18-4668954432DA}"/>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latinLnBrk="0" hangingPunct="1">
                  <a:lnSpc>
                    <a:spcPct val="100000"/>
                  </a:lnSpc>
                  <a:spcBef>
                    <a:spcPts val="0"/>
                  </a:spcBef>
                  <a:spcAft>
                    <a:spcPts val="0"/>
                  </a:spcAft>
                  <a:buClr>
                    <a:srgbClr val="000000"/>
                  </a:buClr>
                  <a:buFont typeface="Arial"/>
                  <a:buNone/>
                </a:pPr>
                <a:endParaRPr/>
              </a:p>
            </p:txBody>
          </p:sp>
          <p:sp>
            <p:nvSpPr>
              <p:cNvPr id="56" name="Google Shape;493;p20">
                <a:extLst>
                  <a:ext uri="{FF2B5EF4-FFF2-40B4-BE49-F238E27FC236}">
                    <a16:creationId xmlns:a16="http://schemas.microsoft.com/office/drawing/2014/main" id="{8024EA41-0F3B-D242-8568-B825DD6D90C8}"/>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52" name="Google Shape;516;p20">
              <a:extLst>
                <a:ext uri="{FF2B5EF4-FFF2-40B4-BE49-F238E27FC236}">
                  <a16:creationId xmlns:a16="http://schemas.microsoft.com/office/drawing/2014/main" id="{DD5C7666-8CB2-F048-810C-C25DFA9A5864}"/>
                </a:ext>
              </a:extLst>
            </p:cNvPr>
            <p:cNvSpPr txBox="1"/>
            <p:nvPr/>
          </p:nvSpPr>
          <p:spPr>
            <a:xfrm>
              <a:off x="473481" y="3359107"/>
              <a:ext cx="1426121" cy="12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2400" b="1" dirty="0">
                  <a:solidFill>
                    <a:srgbClr val="FFFFFF"/>
                  </a:solidFill>
                  <a:latin typeface="Calibri" panose="020F0502020204030204" pitchFamily="34" charset="0"/>
                  <a:ea typeface="Roboto"/>
                  <a:cs typeface="Calibri" panose="020F0502020204030204" pitchFamily="34" charset="0"/>
                  <a:sym typeface="Roboto"/>
                </a:rPr>
                <a:t>حفظ المستندات</a:t>
              </a:r>
              <a:endParaRPr sz="2400" b="1" dirty="0">
                <a:solidFill>
                  <a:srgbClr val="FFFFFF"/>
                </a:solidFill>
                <a:latin typeface="Calibri" panose="020F0502020204030204" pitchFamily="34" charset="0"/>
                <a:ea typeface="Roboto"/>
                <a:cs typeface="Calibri" panose="020F0502020204030204" pitchFamily="34" charset="0"/>
                <a:sym typeface="Roboto"/>
              </a:endParaRPr>
            </a:p>
          </p:txBody>
        </p:sp>
      </p:grpSp>
      <p:grpSp>
        <p:nvGrpSpPr>
          <p:cNvPr id="57" name="Google Shape;487;p20">
            <a:extLst>
              <a:ext uri="{FF2B5EF4-FFF2-40B4-BE49-F238E27FC236}">
                <a16:creationId xmlns:a16="http://schemas.microsoft.com/office/drawing/2014/main" id="{936B0E73-925E-B241-BB66-2ADE5797584B}"/>
              </a:ext>
            </a:extLst>
          </p:cNvPr>
          <p:cNvGrpSpPr/>
          <p:nvPr/>
        </p:nvGrpSpPr>
        <p:grpSpPr>
          <a:xfrm>
            <a:off x="4612405" y="3227123"/>
            <a:ext cx="1471119" cy="1608277"/>
            <a:chOff x="460578" y="3156900"/>
            <a:chExt cx="1471119" cy="1608277"/>
          </a:xfrm>
        </p:grpSpPr>
        <p:sp>
          <p:nvSpPr>
            <p:cNvPr id="58" name="Google Shape;488;p20">
              <a:extLst>
                <a:ext uri="{FF2B5EF4-FFF2-40B4-BE49-F238E27FC236}">
                  <a16:creationId xmlns:a16="http://schemas.microsoft.com/office/drawing/2014/main" id="{A9C343F4-0DC4-AB4B-8E99-716CF4AFCE7E}"/>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489;p20">
              <a:extLst>
                <a:ext uri="{FF2B5EF4-FFF2-40B4-BE49-F238E27FC236}">
                  <a16:creationId xmlns:a16="http://schemas.microsoft.com/office/drawing/2014/main" id="{2FF6AC98-A387-214A-ACCD-7EEFB9DA25CD}"/>
                </a:ext>
              </a:extLst>
            </p:cNvPr>
            <p:cNvGrpSpPr/>
            <p:nvPr/>
          </p:nvGrpSpPr>
          <p:grpSpPr>
            <a:xfrm>
              <a:off x="460578" y="3156900"/>
              <a:ext cx="1471119" cy="1608277"/>
              <a:chOff x="464575" y="3156900"/>
              <a:chExt cx="1471119" cy="1608277"/>
            </a:xfrm>
          </p:grpSpPr>
          <p:sp>
            <p:nvSpPr>
              <p:cNvPr id="61" name="Google Shape;490;p20">
                <a:extLst>
                  <a:ext uri="{FF2B5EF4-FFF2-40B4-BE49-F238E27FC236}">
                    <a16:creationId xmlns:a16="http://schemas.microsoft.com/office/drawing/2014/main" id="{2BEB2C54-284B-F741-926D-B6D9F7C14FD2}"/>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1;p20">
                <a:extLst>
                  <a:ext uri="{FF2B5EF4-FFF2-40B4-BE49-F238E27FC236}">
                    <a16:creationId xmlns:a16="http://schemas.microsoft.com/office/drawing/2014/main" id="{F1E4C6EA-5756-8240-8B86-CF11ADAFE22B}"/>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2;p20">
                <a:extLst>
                  <a:ext uri="{FF2B5EF4-FFF2-40B4-BE49-F238E27FC236}">
                    <a16:creationId xmlns:a16="http://schemas.microsoft.com/office/drawing/2014/main" id="{75C9846A-4F6E-B040-BAC4-E78A6224DFEE}"/>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64" name="Google Shape;493;p20">
                <a:extLst>
                  <a:ext uri="{FF2B5EF4-FFF2-40B4-BE49-F238E27FC236}">
                    <a16:creationId xmlns:a16="http://schemas.microsoft.com/office/drawing/2014/main" id="{47727FAA-B3B6-ED4C-9846-568145EF6A42}"/>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60" name="Google Shape;516;p20">
              <a:extLst>
                <a:ext uri="{FF2B5EF4-FFF2-40B4-BE49-F238E27FC236}">
                  <a16:creationId xmlns:a16="http://schemas.microsoft.com/office/drawing/2014/main" id="{5C93F523-FA16-6C46-B8FB-1A484EF89FF2}"/>
                </a:ext>
              </a:extLst>
            </p:cNvPr>
            <p:cNvSpPr txBox="1"/>
            <p:nvPr/>
          </p:nvSpPr>
          <p:spPr>
            <a:xfrm>
              <a:off x="543188" y="3359107"/>
              <a:ext cx="1305900" cy="12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2800" b="1" dirty="0">
                  <a:solidFill>
                    <a:srgbClr val="FFFFFF"/>
                  </a:solidFill>
                  <a:latin typeface="Calibri" panose="020F0502020204030204" pitchFamily="34" charset="0"/>
                  <a:ea typeface="Roboto"/>
                  <a:cs typeface="Calibri" panose="020F0502020204030204" pitchFamily="34" charset="0"/>
                  <a:sym typeface="Roboto"/>
                </a:rPr>
                <a:t>المراحل</a:t>
              </a:r>
              <a:endParaRPr sz="2800" b="1" dirty="0">
                <a:solidFill>
                  <a:srgbClr val="FFFFFF"/>
                </a:solidFill>
                <a:latin typeface="Calibri" panose="020F0502020204030204" pitchFamily="34" charset="0"/>
                <a:ea typeface="Roboto"/>
                <a:cs typeface="Calibri" panose="020F0502020204030204" pitchFamily="34" charset="0"/>
                <a:sym typeface="Roboto"/>
              </a:endParaRPr>
            </a:p>
          </p:txBody>
        </p:sp>
      </p:grpSp>
      <p:grpSp>
        <p:nvGrpSpPr>
          <p:cNvPr id="65" name="Google Shape;487;p20">
            <a:extLst>
              <a:ext uri="{FF2B5EF4-FFF2-40B4-BE49-F238E27FC236}">
                <a16:creationId xmlns:a16="http://schemas.microsoft.com/office/drawing/2014/main" id="{2EB16A6D-8442-2142-8612-3A66AE1313EE}"/>
              </a:ext>
            </a:extLst>
          </p:cNvPr>
          <p:cNvGrpSpPr/>
          <p:nvPr/>
        </p:nvGrpSpPr>
        <p:grpSpPr>
          <a:xfrm>
            <a:off x="2808359" y="3194321"/>
            <a:ext cx="1471119" cy="1608277"/>
            <a:chOff x="460578" y="3156900"/>
            <a:chExt cx="1471119" cy="1608277"/>
          </a:xfrm>
          <a:solidFill>
            <a:srgbClr val="9A3746"/>
          </a:solidFill>
        </p:grpSpPr>
        <p:sp>
          <p:nvSpPr>
            <p:cNvPr id="66" name="Google Shape;488;p20">
              <a:extLst>
                <a:ext uri="{FF2B5EF4-FFF2-40B4-BE49-F238E27FC236}">
                  <a16:creationId xmlns:a16="http://schemas.microsoft.com/office/drawing/2014/main" id="{DC4455E9-E8BA-054A-99C4-727CCCADCC1C}"/>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grp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489;p20">
              <a:extLst>
                <a:ext uri="{FF2B5EF4-FFF2-40B4-BE49-F238E27FC236}">
                  <a16:creationId xmlns:a16="http://schemas.microsoft.com/office/drawing/2014/main" id="{BC36411F-A2AE-6646-B6FD-8A338F816BEA}"/>
                </a:ext>
              </a:extLst>
            </p:cNvPr>
            <p:cNvGrpSpPr/>
            <p:nvPr/>
          </p:nvGrpSpPr>
          <p:grpSpPr>
            <a:xfrm>
              <a:off x="460578" y="3156900"/>
              <a:ext cx="1471119" cy="1608277"/>
              <a:chOff x="464575" y="3156900"/>
              <a:chExt cx="1471119" cy="1608277"/>
            </a:xfrm>
            <a:grpFill/>
          </p:grpSpPr>
          <p:sp>
            <p:nvSpPr>
              <p:cNvPr id="69" name="Google Shape;490;p20">
                <a:extLst>
                  <a:ext uri="{FF2B5EF4-FFF2-40B4-BE49-F238E27FC236}">
                    <a16:creationId xmlns:a16="http://schemas.microsoft.com/office/drawing/2014/main" id="{63325FAA-BDDC-4046-B582-8F55FE880C63}"/>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grp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1;p20">
                <a:extLst>
                  <a:ext uri="{FF2B5EF4-FFF2-40B4-BE49-F238E27FC236}">
                    <a16:creationId xmlns:a16="http://schemas.microsoft.com/office/drawing/2014/main" id="{E0176802-F4A5-0D4F-B999-090C29C4CA33}"/>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92;p20">
                <a:extLst>
                  <a:ext uri="{FF2B5EF4-FFF2-40B4-BE49-F238E27FC236}">
                    <a16:creationId xmlns:a16="http://schemas.microsoft.com/office/drawing/2014/main" id="{75A22DF3-9600-F64C-9A70-3DB7DCCD001D}"/>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grp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72" name="Google Shape;493;p20">
                <a:extLst>
                  <a:ext uri="{FF2B5EF4-FFF2-40B4-BE49-F238E27FC236}">
                    <a16:creationId xmlns:a16="http://schemas.microsoft.com/office/drawing/2014/main" id="{C8CEDAB9-F988-7243-BD24-E4DCFCB0BC89}"/>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grp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68" name="Google Shape;516;p20">
              <a:extLst>
                <a:ext uri="{FF2B5EF4-FFF2-40B4-BE49-F238E27FC236}">
                  <a16:creationId xmlns:a16="http://schemas.microsoft.com/office/drawing/2014/main" id="{FF3E58DE-8B88-C14D-B49F-C1095DF75109}"/>
                </a:ext>
              </a:extLst>
            </p:cNvPr>
            <p:cNvSpPr txBox="1"/>
            <p:nvPr/>
          </p:nvSpPr>
          <p:spPr>
            <a:xfrm>
              <a:off x="543188" y="3359107"/>
              <a:ext cx="1305900" cy="1251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2800" b="1" dirty="0">
                  <a:solidFill>
                    <a:srgbClr val="FFFFFF"/>
                  </a:solidFill>
                  <a:latin typeface="Calibri" panose="020F0502020204030204" pitchFamily="34" charset="0"/>
                  <a:ea typeface="Roboto"/>
                  <a:cs typeface="Calibri" panose="020F0502020204030204" pitchFamily="34" charset="0"/>
                  <a:sym typeface="Roboto"/>
                </a:rPr>
                <a:t>التحليل</a:t>
              </a:r>
              <a:endParaRPr sz="2800" b="1" dirty="0">
                <a:solidFill>
                  <a:srgbClr val="FFFFFF"/>
                </a:solidFill>
                <a:latin typeface="Calibri" panose="020F0502020204030204" pitchFamily="34" charset="0"/>
                <a:ea typeface="Roboto"/>
                <a:cs typeface="Calibri" panose="020F0502020204030204" pitchFamily="34" charset="0"/>
                <a:sym typeface="Roboto"/>
              </a:endParaRPr>
            </a:p>
          </p:txBody>
        </p:sp>
      </p:grpSp>
      <p:grpSp>
        <p:nvGrpSpPr>
          <p:cNvPr id="73" name="Google Shape;487;p20">
            <a:extLst>
              <a:ext uri="{FF2B5EF4-FFF2-40B4-BE49-F238E27FC236}">
                <a16:creationId xmlns:a16="http://schemas.microsoft.com/office/drawing/2014/main" id="{9A6EAB24-3BC6-174E-ABD0-6DD62F528E77}"/>
              </a:ext>
            </a:extLst>
          </p:cNvPr>
          <p:cNvGrpSpPr/>
          <p:nvPr/>
        </p:nvGrpSpPr>
        <p:grpSpPr>
          <a:xfrm>
            <a:off x="1047110" y="3212604"/>
            <a:ext cx="1471119" cy="1608277"/>
            <a:chOff x="460578" y="3156900"/>
            <a:chExt cx="1471119" cy="1608277"/>
          </a:xfrm>
        </p:grpSpPr>
        <p:sp>
          <p:nvSpPr>
            <p:cNvPr id="74" name="Google Shape;488;p20">
              <a:extLst>
                <a:ext uri="{FF2B5EF4-FFF2-40B4-BE49-F238E27FC236}">
                  <a16:creationId xmlns:a16="http://schemas.microsoft.com/office/drawing/2014/main" id="{12970FE8-1A31-7A4E-B1E4-66A3A46D4A4E}"/>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489;p20">
              <a:extLst>
                <a:ext uri="{FF2B5EF4-FFF2-40B4-BE49-F238E27FC236}">
                  <a16:creationId xmlns:a16="http://schemas.microsoft.com/office/drawing/2014/main" id="{EED327FA-CC9F-1B4E-95A9-490DB4E1DED4}"/>
                </a:ext>
              </a:extLst>
            </p:cNvPr>
            <p:cNvGrpSpPr/>
            <p:nvPr/>
          </p:nvGrpSpPr>
          <p:grpSpPr>
            <a:xfrm>
              <a:off x="460578" y="3156900"/>
              <a:ext cx="1471119" cy="1608277"/>
              <a:chOff x="464575" y="3156900"/>
              <a:chExt cx="1471119" cy="1608277"/>
            </a:xfrm>
          </p:grpSpPr>
          <p:sp>
            <p:nvSpPr>
              <p:cNvPr id="77" name="Google Shape;490;p20">
                <a:extLst>
                  <a:ext uri="{FF2B5EF4-FFF2-40B4-BE49-F238E27FC236}">
                    <a16:creationId xmlns:a16="http://schemas.microsoft.com/office/drawing/2014/main" id="{7862218F-0BCA-EF44-80D3-722B3F2DE199}"/>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91;p20">
                <a:extLst>
                  <a:ext uri="{FF2B5EF4-FFF2-40B4-BE49-F238E27FC236}">
                    <a16:creationId xmlns:a16="http://schemas.microsoft.com/office/drawing/2014/main" id="{D8C6361C-B48E-274F-A241-3140C70A979B}"/>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92;p20">
                <a:extLst>
                  <a:ext uri="{FF2B5EF4-FFF2-40B4-BE49-F238E27FC236}">
                    <a16:creationId xmlns:a16="http://schemas.microsoft.com/office/drawing/2014/main" id="{68620D5E-C1A2-8846-9E8F-944CCD1161C5}"/>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solidFill>
                <a:srgbClr val="2473B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80" name="Google Shape;493;p20">
                <a:extLst>
                  <a:ext uri="{FF2B5EF4-FFF2-40B4-BE49-F238E27FC236}">
                    <a16:creationId xmlns:a16="http://schemas.microsoft.com/office/drawing/2014/main" id="{B489E1DA-31CE-2A4B-A410-19C8645A4EB3}"/>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76" name="Google Shape;516;p20">
              <a:extLst>
                <a:ext uri="{FF2B5EF4-FFF2-40B4-BE49-F238E27FC236}">
                  <a16:creationId xmlns:a16="http://schemas.microsoft.com/office/drawing/2014/main" id="{F411F908-5792-3D48-9338-051E38B1F3D9}"/>
                </a:ext>
              </a:extLst>
            </p:cNvPr>
            <p:cNvSpPr txBox="1"/>
            <p:nvPr/>
          </p:nvSpPr>
          <p:spPr>
            <a:xfrm>
              <a:off x="543188" y="3359107"/>
              <a:ext cx="1305900" cy="12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2800" b="1" dirty="0">
                  <a:solidFill>
                    <a:srgbClr val="FFFFFF"/>
                  </a:solidFill>
                  <a:latin typeface="Calibri" panose="020F0502020204030204" pitchFamily="34" charset="0"/>
                  <a:ea typeface="Roboto"/>
                  <a:cs typeface="Calibri" panose="020F0502020204030204" pitchFamily="34" charset="0"/>
                  <a:sym typeface="Roboto"/>
                </a:rPr>
                <a:t>عرض النتائج</a:t>
              </a:r>
              <a:endParaRPr sz="2800" b="1" dirty="0">
                <a:solidFill>
                  <a:srgbClr val="FFFFFF"/>
                </a:solidFill>
                <a:latin typeface="Calibri" panose="020F0502020204030204" pitchFamily="34" charset="0"/>
                <a:ea typeface="Roboto"/>
                <a:cs typeface="Calibri" panose="020F0502020204030204" pitchFamily="34" charset="0"/>
                <a:sym typeface="Roboto"/>
              </a:endParaRPr>
            </a:p>
          </p:txBody>
        </p:sp>
      </p:grpSp>
      <p:pic>
        <p:nvPicPr>
          <p:cNvPr id="81" name="صورة 80">
            <a:extLst>
              <a:ext uri="{FF2B5EF4-FFF2-40B4-BE49-F238E27FC236}">
                <a16:creationId xmlns:a16="http://schemas.microsoft.com/office/drawing/2014/main" id="{6935882D-6383-2149-BBE2-DE7059602CB8}"/>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24338923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صورة 7">
            <a:extLst>
              <a:ext uri="{FF2B5EF4-FFF2-40B4-BE49-F238E27FC236}">
                <a16:creationId xmlns:a16="http://schemas.microsoft.com/office/drawing/2014/main" id="{B9A050C0-080A-4E45-AB00-44C0BFFA7749}"/>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grpSp>
        <p:nvGrpSpPr>
          <p:cNvPr id="10" name="Google Shape;487;p20">
            <a:extLst>
              <a:ext uri="{FF2B5EF4-FFF2-40B4-BE49-F238E27FC236}">
                <a16:creationId xmlns:a16="http://schemas.microsoft.com/office/drawing/2014/main" id="{2377B616-3F04-E14E-8280-48220AE8E064}"/>
              </a:ext>
            </a:extLst>
          </p:cNvPr>
          <p:cNvGrpSpPr/>
          <p:nvPr/>
        </p:nvGrpSpPr>
        <p:grpSpPr>
          <a:xfrm>
            <a:off x="10579695" y="2089025"/>
            <a:ext cx="1082905" cy="1183868"/>
            <a:chOff x="460578" y="3156900"/>
            <a:chExt cx="1471119" cy="1608277"/>
          </a:xfrm>
        </p:grpSpPr>
        <p:sp>
          <p:nvSpPr>
            <p:cNvPr id="11" name="Google Shape;488;p20">
              <a:extLst>
                <a:ext uri="{FF2B5EF4-FFF2-40B4-BE49-F238E27FC236}">
                  <a16:creationId xmlns:a16="http://schemas.microsoft.com/office/drawing/2014/main" id="{E0B43B30-CC7E-554D-895F-A961DF4EBA90}"/>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89;p20">
              <a:extLst>
                <a:ext uri="{FF2B5EF4-FFF2-40B4-BE49-F238E27FC236}">
                  <a16:creationId xmlns:a16="http://schemas.microsoft.com/office/drawing/2014/main" id="{17092A25-6558-7648-8B64-B5B60A496023}"/>
                </a:ext>
              </a:extLst>
            </p:cNvPr>
            <p:cNvGrpSpPr/>
            <p:nvPr/>
          </p:nvGrpSpPr>
          <p:grpSpPr>
            <a:xfrm>
              <a:off x="460578" y="3156900"/>
              <a:ext cx="1471119" cy="1608277"/>
              <a:chOff x="464575" y="3156900"/>
              <a:chExt cx="1471119" cy="1608277"/>
            </a:xfrm>
          </p:grpSpPr>
          <p:sp>
            <p:nvSpPr>
              <p:cNvPr id="37" name="Google Shape;490;p20">
                <a:extLst>
                  <a:ext uri="{FF2B5EF4-FFF2-40B4-BE49-F238E27FC236}">
                    <a16:creationId xmlns:a16="http://schemas.microsoft.com/office/drawing/2014/main" id="{D25E57AC-EB68-814D-AB6D-EEAC8CDDD587}"/>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1;p20">
                <a:extLst>
                  <a:ext uri="{FF2B5EF4-FFF2-40B4-BE49-F238E27FC236}">
                    <a16:creationId xmlns:a16="http://schemas.microsoft.com/office/drawing/2014/main" id="{07A8407F-EDE4-7844-BB6F-B5D70919DE5D}"/>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2;p20">
                <a:extLst>
                  <a:ext uri="{FF2B5EF4-FFF2-40B4-BE49-F238E27FC236}">
                    <a16:creationId xmlns:a16="http://schemas.microsoft.com/office/drawing/2014/main" id="{DF5B24CF-C115-DD41-910E-CA689645D8E4}"/>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solidFill>
                <a:srgbClr val="C6393F"/>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40" name="Google Shape;493;p20">
                <a:extLst>
                  <a:ext uri="{FF2B5EF4-FFF2-40B4-BE49-F238E27FC236}">
                    <a16:creationId xmlns:a16="http://schemas.microsoft.com/office/drawing/2014/main" id="{340D5820-B142-DC40-81C0-6F0B665EFCC3}"/>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19" name="Google Shape;516;p20">
              <a:extLst>
                <a:ext uri="{FF2B5EF4-FFF2-40B4-BE49-F238E27FC236}">
                  <a16:creationId xmlns:a16="http://schemas.microsoft.com/office/drawing/2014/main" id="{7BC364B8-64B0-4747-BB76-D6283C0BC8A1}"/>
                </a:ext>
              </a:extLst>
            </p:cNvPr>
            <p:cNvSpPr txBox="1"/>
            <p:nvPr/>
          </p:nvSpPr>
          <p:spPr>
            <a:xfrm>
              <a:off x="543188" y="3359107"/>
              <a:ext cx="1305900" cy="12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b="1" dirty="0">
                  <a:solidFill>
                    <a:srgbClr val="FFFFFF"/>
                  </a:solidFill>
                  <a:latin typeface="Calibri" panose="020F0502020204030204" pitchFamily="34" charset="0"/>
                  <a:ea typeface="Roboto"/>
                  <a:cs typeface="Calibri" panose="020F0502020204030204" pitchFamily="34" charset="0"/>
                  <a:sym typeface="Roboto"/>
                </a:rPr>
                <a:t>دور المحاسب</a:t>
              </a:r>
              <a:endParaRPr b="1" dirty="0">
                <a:solidFill>
                  <a:srgbClr val="FFFFFF"/>
                </a:solidFill>
                <a:latin typeface="Calibri" panose="020F0502020204030204" pitchFamily="34" charset="0"/>
                <a:ea typeface="Roboto"/>
                <a:cs typeface="Calibri" panose="020F0502020204030204" pitchFamily="34" charset="0"/>
                <a:sym typeface="Roboto"/>
              </a:endParaRPr>
            </a:p>
          </p:txBody>
        </p:sp>
      </p:grpSp>
      <p:grpSp>
        <p:nvGrpSpPr>
          <p:cNvPr id="41" name="Google Shape;487;p20">
            <a:extLst>
              <a:ext uri="{FF2B5EF4-FFF2-40B4-BE49-F238E27FC236}">
                <a16:creationId xmlns:a16="http://schemas.microsoft.com/office/drawing/2014/main" id="{35D183DD-A6D4-BA4D-9675-1F0E0F04F9F2}"/>
              </a:ext>
            </a:extLst>
          </p:cNvPr>
          <p:cNvGrpSpPr/>
          <p:nvPr/>
        </p:nvGrpSpPr>
        <p:grpSpPr>
          <a:xfrm>
            <a:off x="10612187" y="3710024"/>
            <a:ext cx="1082905" cy="1183868"/>
            <a:chOff x="460578" y="3156900"/>
            <a:chExt cx="1471119" cy="1608277"/>
          </a:xfrm>
        </p:grpSpPr>
        <p:sp>
          <p:nvSpPr>
            <p:cNvPr id="42" name="Google Shape;488;p20">
              <a:extLst>
                <a:ext uri="{FF2B5EF4-FFF2-40B4-BE49-F238E27FC236}">
                  <a16:creationId xmlns:a16="http://schemas.microsoft.com/office/drawing/2014/main" id="{316F8E05-C476-4044-8BBA-6F4DDC5D26BE}"/>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89;p20">
              <a:extLst>
                <a:ext uri="{FF2B5EF4-FFF2-40B4-BE49-F238E27FC236}">
                  <a16:creationId xmlns:a16="http://schemas.microsoft.com/office/drawing/2014/main" id="{7A72088D-FAA0-7544-96A4-7A4D69EEE163}"/>
                </a:ext>
              </a:extLst>
            </p:cNvPr>
            <p:cNvGrpSpPr/>
            <p:nvPr/>
          </p:nvGrpSpPr>
          <p:grpSpPr>
            <a:xfrm>
              <a:off x="460578" y="3156900"/>
              <a:ext cx="1471119" cy="1608277"/>
              <a:chOff x="464575" y="3156900"/>
              <a:chExt cx="1471119" cy="1608277"/>
            </a:xfrm>
          </p:grpSpPr>
          <p:sp>
            <p:nvSpPr>
              <p:cNvPr id="45" name="Google Shape;490;p20">
                <a:extLst>
                  <a:ext uri="{FF2B5EF4-FFF2-40B4-BE49-F238E27FC236}">
                    <a16:creationId xmlns:a16="http://schemas.microsoft.com/office/drawing/2014/main" id="{47DD7292-289C-DA4E-AEF7-CE7B2CE07190}"/>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1;p20">
                <a:extLst>
                  <a:ext uri="{FF2B5EF4-FFF2-40B4-BE49-F238E27FC236}">
                    <a16:creationId xmlns:a16="http://schemas.microsoft.com/office/drawing/2014/main" id="{74C0F3F1-74ED-4D4B-BFC5-163C6E32E056}"/>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2;p20">
                <a:extLst>
                  <a:ext uri="{FF2B5EF4-FFF2-40B4-BE49-F238E27FC236}">
                    <a16:creationId xmlns:a16="http://schemas.microsoft.com/office/drawing/2014/main" id="{21C5D88E-1118-B945-A7F5-49BCF2CE9291}"/>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solidFill>
                <a:srgbClr val="7A9D60"/>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48" name="Google Shape;493;p20">
                <a:extLst>
                  <a:ext uri="{FF2B5EF4-FFF2-40B4-BE49-F238E27FC236}">
                    <a16:creationId xmlns:a16="http://schemas.microsoft.com/office/drawing/2014/main" id="{E990602B-2DD6-4248-9D3A-E4712352DC51}"/>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44" name="Google Shape;516;p20">
              <a:extLst>
                <a:ext uri="{FF2B5EF4-FFF2-40B4-BE49-F238E27FC236}">
                  <a16:creationId xmlns:a16="http://schemas.microsoft.com/office/drawing/2014/main" id="{9FE7E84D-1DC9-6B45-9043-2823EE0009E9}"/>
                </a:ext>
              </a:extLst>
            </p:cNvPr>
            <p:cNvSpPr txBox="1"/>
            <p:nvPr/>
          </p:nvSpPr>
          <p:spPr>
            <a:xfrm>
              <a:off x="543188" y="3359107"/>
              <a:ext cx="1305900" cy="1251000"/>
            </a:xfrm>
            <a:prstGeom prst="rect">
              <a:avLst/>
            </a:prstGeom>
            <a:noFill/>
            <a:ln>
              <a:noFill/>
            </a:ln>
          </p:spPr>
          <p:txBody>
            <a:bodyPr spcFirstLastPara="1" wrap="square" lIns="91425" tIns="91425" rIns="91425" bIns="91425" anchor="ctr" anchorCtr="0">
              <a:noAutofit/>
            </a:bodyPr>
            <a:lstStyle/>
            <a:p>
              <a:pPr lvl="0" algn="ctr" rtl="0"/>
              <a:r>
                <a:rPr lang="ar-SA" b="1" dirty="0">
                  <a:solidFill>
                    <a:srgbClr val="FFFFFF"/>
                  </a:solidFill>
                  <a:latin typeface="Calibri" panose="020F0502020204030204" pitchFamily="34" charset="0"/>
                  <a:ea typeface="Roboto"/>
                  <a:cs typeface="Calibri" panose="020F0502020204030204" pitchFamily="34" charset="0"/>
                  <a:sym typeface="Roboto"/>
                </a:rPr>
                <a:t>دور الكمبيوتر</a:t>
              </a:r>
            </a:p>
          </p:txBody>
        </p:sp>
      </p:grpSp>
      <p:grpSp>
        <p:nvGrpSpPr>
          <p:cNvPr id="49" name="Google Shape;487;p20">
            <a:extLst>
              <a:ext uri="{FF2B5EF4-FFF2-40B4-BE49-F238E27FC236}">
                <a16:creationId xmlns:a16="http://schemas.microsoft.com/office/drawing/2014/main" id="{3203BAC1-7AA6-D345-88BB-BCBCC7778A1A}"/>
              </a:ext>
            </a:extLst>
          </p:cNvPr>
          <p:cNvGrpSpPr/>
          <p:nvPr/>
        </p:nvGrpSpPr>
        <p:grpSpPr>
          <a:xfrm>
            <a:off x="10579695" y="5372055"/>
            <a:ext cx="1082905" cy="1183868"/>
            <a:chOff x="460578" y="3156900"/>
            <a:chExt cx="1471119" cy="1608277"/>
          </a:xfrm>
        </p:grpSpPr>
        <p:sp>
          <p:nvSpPr>
            <p:cNvPr id="50" name="Google Shape;488;p20">
              <a:extLst>
                <a:ext uri="{FF2B5EF4-FFF2-40B4-BE49-F238E27FC236}">
                  <a16:creationId xmlns:a16="http://schemas.microsoft.com/office/drawing/2014/main" id="{F1B20657-1337-8348-85AA-9102E5413A0B}"/>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489;p20">
              <a:extLst>
                <a:ext uri="{FF2B5EF4-FFF2-40B4-BE49-F238E27FC236}">
                  <a16:creationId xmlns:a16="http://schemas.microsoft.com/office/drawing/2014/main" id="{BE3A9302-6A02-C045-B432-19FC1A2693E5}"/>
                </a:ext>
              </a:extLst>
            </p:cNvPr>
            <p:cNvGrpSpPr/>
            <p:nvPr/>
          </p:nvGrpSpPr>
          <p:grpSpPr>
            <a:xfrm>
              <a:off x="460578" y="3156900"/>
              <a:ext cx="1471119" cy="1608277"/>
              <a:chOff x="464575" y="3156900"/>
              <a:chExt cx="1471119" cy="1608277"/>
            </a:xfrm>
          </p:grpSpPr>
          <p:sp>
            <p:nvSpPr>
              <p:cNvPr id="53" name="Google Shape;490;p20">
                <a:extLst>
                  <a:ext uri="{FF2B5EF4-FFF2-40B4-BE49-F238E27FC236}">
                    <a16:creationId xmlns:a16="http://schemas.microsoft.com/office/drawing/2014/main" id="{007AD941-BA8C-C44E-87C1-94A8B17E7525}"/>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1;p20">
                <a:extLst>
                  <a:ext uri="{FF2B5EF4-FFF2-40B4-BE49-F238E27FC236}">
                    <a16:creationId xmlns:a16="http://schemas.microsoft.com/office/drawing/2014/main" id="{68F57594-57DD-9341-B021-01F24DC3E580}"/>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2;p20">
                <a:extLst>
                  <a:ext uri="{FF2B5EF4-FFF2-40B4-BE49-F238E27FC236}">
                    <a16:creationId xmlns:a16="http://schemas.microsoft.com/office/drawing/2014/main" id="{5E700858-E547-D345-8F18-4668954432DA}"/>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56" name="Google Shape;493;p20">
                <a:extLst>
                  <a:ext uri="{FF2B5EF4-FFF2-40B4-BE49-F238E27FC236}">
                    <a16:creationId xmlns:a16="http://schemas.microsoft.com/office/drawing/2014/main" id="{8024EA41-0F3B-D242-8568-B825DD6D90C8}"/>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52" name="Google Shape;516;p20">
              <a:extLst>
                <a:ext uri="{FF2B5EF4-FFF2-40B4-BE49-F238E27FC236}">
                  <a16:creationId xmlns:a16="http://schemas.microsoft.com/office/drawing/2014/main" id="{DD5C7666-8CB2-F048-810C-C25DFA9A5864}"/>
                </a:ext>
              </a:extLst>
            </p:cNvPr>
            <p:cNvSpPr txBox="1"/>
            <p:nvPr/>
          </p:nvSpPr>
          <p:spPr>
            <a:xfrm>
              <a:off x="473481" y="3359107"/>
              <a:ext cx="1426121" cy="12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b="1" dirty="0">
                  <a:solidFill>
                    <a:srgbClr val="FFFFFF"/>
                  </a:solidFill>
                  <a:latin typeface="Calibri" panose="020F0502020204030204" pitchFamily="34" charset="0"/>
                  <a:ea typeface="Roboto"/>
                  <a:cs typeface="Calibri" panose="020F0502020204030204" pitchFamily="34" charset="0"/>
                  <a:sym typeface="Roboto"/>
                </a:rPr>
                <a:t>حفظ المستندات</a:t>
              </a:r>
              <a:endParaRPr b="1" dirty="0">
                <a:solidFill>
                  <a:srgbClr val="FFFFFF"/>
                </a:solidFill>
                <a:latin typeface="Calibri" panose="020F0502020204030204" pitchFamily="34" charset="0"/>
                <a:ea typeface="Roboto"/>
                <a:cs typeface="Calibri" panose="020F0502020204030204" pitchFamily="34" charset="0"/>
                <a:sym typeface="Roboto"/>
              </a:endParaRPr>
            </a:p>
          </p:txBody>
        </p:sp>
      </p:grpSp>
      <p:grpSp>
        <p:nvGrpSpPr>
          <p:cNvPr id="57" name="Google Shape;487;p20">
            <a:extLst>
              <a:ext uri="{FF2B5EF4-FFF2-40B4-BE49-F238E27FC236}">
                <a16:creationId xmlns:a16="http://schemas.microsoft.com/office/drawing/2014/main" id="{936B0E73-925E-B241-BB66-2ADE5797584B}"/>
              </a:ext>
            </a:extLst>
          </p:cNvPr>
          <p:cNvGrpSpPr/>
          <p:nvPr/>
        </p:nvGrpSpPr>
        <p:grpSpPr>
          <a:xfrm>
            <a:off x="4737105" y="2089025"/>
            <a:ext cx="1082905" cy="1183868"/>
            <a:chOff x="460578" y="3156900"/>
            <a:chExt cx="1471119" cy="1608277"/>
          </a:xfrm>
        </p:grpSpPr>
        <p:sp>
          <p:nvSpPr>
            <p:cNvPr id="58" name="Google Shape;488;p20">
              <a:extLst>
                <a:ext uri="{FF2B5EF4-FFF2-40B4-BE49-F238E27FC236}">
                  <a16:creationId xmlns:a16="http://schemas.microsoft.com/office/drawing/2014/main" id="{A9C343F4-0DC4-AB4B-8E99-716CF4AFCE7E}"/>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489;p20">
              <a:extLst>
                <a:ext uri="{FF2B5EF4-FFF2-40B4-BE49-F238E27FC236}">
                  <a16:creationId xmlns:a16="http://schemas.microsoft.com/office/drawing/2014/main" id="{2FF6AC98-A387-214A-ACCD-7EEFB9DA25CD}"/>
                </a:ext>
              </a:extLst>
            </p:cNvPr>
            <p:cNvGrpSpPr/>
            <p:nvPr/>
          </p:nvGrpSpPr>
          <p:grpSpPr>
            <a:xfrm>
              <a:off x="460578" y="3156900"/>
              <a:ext cx="1471119" cy="1608277"/>
              <a:chOff x="464575" y="3156900"/>
              <a:chExt cx="1471119" cy="1608277"/>
            </a:xfrm>
          </p:grpSpPr>
          <p:sp>
            <p:nvSpPr>
              <p:cNvPr id="61" name="Google Shape;490;p20">
                <a:extLst>
                  <a:ext uri="{FF2B5EF4-FFF2-40B4-BE49-F238E27FC236}">
                    <a16:creationId xmlns:a16="http://schemas.microsoft.com/office/drawing/2014/main" id="{2BEB2C54-284B-F741-926D-B6D9F7C14FD2}"/>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1;p20">
                <a:extLst>
                  <a:ext uri="{FF2B5EF4-FFF2-40B4-BE49-F238E27FC236}">
                    <a16:creationId xmlns:a16="http://schemas.microsoft.com/office/drawing/2014/main" id="{F1E4C6EA-5756-8240-8B86-CF11ADAFE22B}"/>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2;p20">
                <a:extLst>
                  <a:ext uri="{FF2B5EF4-FFF2-40B4-BE49-F238E27FC236}">
                    <a16:creationId xmlns:a16="http://schemas.microsoft.com/office/drawing/2014/main" id="{75C9846A-4F6E-B040-BAC4-E78A6224DFEE}"/>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64" name="Google Shape;493;p20">
                <a:extLst>
                  <a:ext uri="{FF2B5EF4-FFF2-40B4-BE49-F238E27FC236}">
                    <a16:creationId xmlns:a16="http://schemas.microsoft.com/office/drawing/2014/main" id="{47727FAA-B3B6-ED4C-9846-568145EF6A42}"/>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60" name="Google Shape;516;p20">
              <a:extLst>
                <a:ext uri="{FF2B5EF4-FFF2-40B4-BE49-F238E27FC236}">
                  <a16:creationId xmlns:a16="http://schemas.microsoft.com/office/drawing/2014/main" id="{5C93F523-FA16-6C46-B8FB-1A484EF89FF2}"/>
                </a:ext>
              </a:extLst>
            </p:cNvPr>
            <p:cNvSpPr txBox="1"/>
            <p:nvPr/>
          </p:nvSpPr>
          <p:spPr>
            <a:xfrm>
              <a:off x="543188" y="3359107"/>
              <a:ext cx="1305900" cy="12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b="1" dirty="0">
                  <a:solidFill>
                    <a:srgbClr val="FFFFFF"/>
                  </a:solidFill>
                  <a:latin typeface="Calibri" panose="020F0502020204030204" pitchFamily="34" charset="0"/>
                  <a:ea typeface="Roboto"/>
                  <a:cs typeface="Calibri" panose="020F0502020204030204" pitchFamily="34" charset="0"/>
                  <a:sym typeface="Roboto"/>
                </a:rPr>
                <a:t>المراحل</a:t>
              </a:r>
              <a:endParaRPr b="1" dirty="0">
                <a:solidFill>
                  <a:srgbClr val="FFFFFF"/>
                </a:solidFill>
                <a:latin typeface="Calibri" panose="020F0502020204030204" pitchFamily="34" charset="0"/>
                <a:ea typeface="Roboto"/>
                <a:cs typeface="Calibri" panose="020F0502020204030204" pitchFamily="34" charset="0"/>
                <a:sym typeface="Roboto"/>
              </a:endParaRPr>
            </a:p>
          </p:txBody>
        </p:sp>
      </p:grpSp>
      <p:grpSp>
        <p:nvGrpSpPr>
          <p:cNvPr id="65" name="Google Shape;487;p20">
            <a:extLst>
              <a:ext uri="{FF2B5EF4-FFF2-40B4-BE49-F238E27FC236}">
                <a16:creationId xmlns:a16="http://schemas.microsoft.com/office/drawing/2014/main" id="{2EB16A6D-8442-2142-8612-3A66AE1313EE}"/>
              </a:ext>
            </a:extLst>
          </p:cNvPr>
          <p:cNvGrpSpPr/>
          <p:nvPr/>
        </p:nvGrpSpPr>
        <p:grpSpPr>
          <a:xfrm>
            <a:off x="4736492" y="3723482"/>
            <a:ext cx="1082905" cy="1183868"/>
            <a:chOff x="460578" y="3156900"/>
            <a:chExt cx="1471119" cy="1608277"/>
          </a:xfrm>
        </p:grpSpPr>
        <p:sp>
          <p:nvSpPr>
            <p:cNvPr id="66" name="Google Shape;488;p20">
              <a:extLst>
                <a:ext uri="{FF2B5EF4-FFF2-40B4-BE49-F238E27FC236}">
                  <a16:creationId xmlns:a16="http://schemas.microsoft.com/office/drawing/2014/main" id="{DC4455E9-E8BA-054A-99C4-727CCCADCC1C}"/>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489;p20">
              <a:extLst>
                <a:ext uri="{FF2B5EF4-FFF2-40B4-BE49-F238E27FC236}">
                  <a16:creationId xmlns:a16="http://schemas.microsoft.com/office/drawing/2014/main" id="{BC36411F-A2AE-6646-B6FD-8A338F816BEA}"/>
                </a:ext>
              </a:extLst>
            </p:cNvPr>
            <p:cNvGrpSpPr/>
            <p:nvPr/>
          </p:nvGrpSpPr>
          <p:grpSpPr>
            <a:xfrm>
              <a:off x="460578" y="3156900"/>
              <a:ext cx="1471119" cy="1608277"/>
              <a:chOff x="464575" y="3156900"/>
              <a:chExt cx="1471119" cy="1608277"/>
            </a:xfrm>
          </p:grpSpPr>
          <p:sp>
            <p:nvSpPr>
              <p:cNvPr id="69" name="Google Shape;490;p20">
                <a:extLst>
                  <a:ext uri="{FF2B5EF4-FFF2-40B4-BE49-F238E27FC236}">
                    <a16:creationId xmlns:a16="http://schemas.microsoft.com/office/drawing/2014/main" id="{63325FAA-BDDC-4046-B582-8F55FE880C63}"/>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1;p20">
                <a:extLst>
                  <a:ext uri="{FF2B5EF4-FFF2-40B4-BE49-F238E27FC236}">
                    <a16:creationId xmlns:a16="http://schemas.microsoft.com/office/drawing/2014/main" id="{E0176802-F4A5-0D4F-B999-090C29C4CA33}"/>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92;p20">
                <a:extLst>
                  <a:ext uri="{FF2B5EF4-FFF2-40B4-BE49-F238E27FC236}">
                    <a16:creationId xmlns:a16="http://schemas.microsoft.com/office/drawing/2014/main" id="{75A22DF3-9600-F64C-9A70-3DB7DCCD001D}"/>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solidFill>
                <a:srgbClr val="9A3746"/>
              </a:solidFill>
              <a:ln>
                <a:noFill/>
              </a:ln>
            </p:spPr>
            <p:txBody>
              <a:bodyPr spcFirstLastPara="1" wrap="square" lIns="91425" tIns="91425" rIns="91425" bIns="91425" anchor="ctr" anchorCtr="0">
                <a:noAutofit/>
              </a:bodyPr>
              <a:lstStyle/>
              <a:p>
                <a:pPr marL="0" marR="0" lvl="0" indent="0" algn="l" defTabSz="914400" rtl="0" eaLnBrk="1" latinLnBrk="0" hangingPunct="1">
                  <a:lnSpc>
                    <a:spcPct val="100000"/>
                  </a:lnSpc>
                  <a:spcBef>
                    <a:spcPts val="0"/>
                  </a:spcBef>
                  <a:spcAft>
                    <a:spcPts val="0"/>
                  </a:spcAft>
                  <a:buClr>
                    <a:srgbClr val="000000"/>
                  </a:buClr>
                  <a:buFont typeface="Arial"/>
                  <a:buNone/>
                </a:pPr>
                <a:endParaRPr/>
              </a:p>
            </p:txBody>
          </p:sp>
          <p:sp>
            <p:nvSpPr>
              <p:cNvPr id="72" name="Google Shape;493;p20">
                <a:extLst>
                  <a:ext uri="{FF2B5EF4-FFF2-40B4-BE49-F238E27FC236}">
                    <a16:creationId xmlns:a16="http://schemas.microsoft.com/office/drawing/2014/main" id="{C8CEDAB9-F988-7243-BD24-E4DCFCB0BC89}"/>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68" name="Google Shape;516;p20">
              <a:extLst>
                <a:ext uri="{FF2B5EF4-FFF2-40B4-BE49-F238E27FC236}">
                  <a16:creationId xmlns:a16="http://schemas.microsoft.com/office/drawing/2014/main" id="{FF3E58DE-8B88-C14D-B49F-C1095DF75109}"/>
                </a:ext>
              </a:extLst>
            </p:cNvPr>
            <p:cNvSpPr txBox="1"/>
            <p:nvPr/>
          </p:nvSpPr>
          <p:spPr>
            <a:xfrm>
              <a:off x="543188" y="3359107"/>
              <a:ext cx="1305900" cy="12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b="1" dirty="0">
                  <a:solidFill>
                    <a:srgbClr val="FFFFFF"/>
                  </a:solidFill>
                  <a:latin typeface="Calibri" panose="020F0502020204030204" pitchFamily="34" charset="0"/>
                  <a:ea typeface="Roboto"/>
                  <a:cs typeface="Calibri" panose="020F0502020204030204" pitchFamily="34" charset="0"/>
                  <a:sym typeface="Roboto"/>
                </a:rPr>
                <a:t>التحليل</a:t>
              </a:r>
              <a:endParaRPr b="1" dirty="0">
                <a:solidFill>
                  <a:srgbClr val="FFFFFF"/>
                </a:solidFill>
                <a:latin typeface="Calibri" panose="020F0502020204030204" pitchFamily="34" charset="0"/>
                <a:ea typeface="Roboto"/>
                <a:cs typeface="Calibri" panose="020F0502020204030204" pitchFamily="34" charset="0"/>
                <a:sym typeface="Roboto"/>
              </a:endParaRPr>
            </a:p>
          </p:txBody>
        </p:sp>
      </p:grpSp>
      <p:grpSp>
        <p:nvGrpSpPr>
          <p:cNvPr id="73" name="Google Shape;487;p20">
            <a:extLst>
              <a:ext uri="{FF2B5EF4-FFF2-40B4-BE49-F238E27FC236}">
                <a16:creationId xmlns:a16="http://schemas.microsoft.com/office/drawing/2014/main" id="{9A6EAB24-3BC6-174E-ABD0-6DD62F528E77}"/>
              </a:ext>
            </a:extLst>
          </p:cNvPr>
          <p:cNvGrpSpPr/>
          <p:nvPr/>
        </p:nvGrpSpPr>
        <p:grpSpPr>
          <a:xfrm>
            <a:off x="4736492" y="5366711"/>
            <a:ext cx="1082905" cy="1183868"/>
            <a:chOff x="460578" y="3156900"/>
            <a:chExt cx="1471119" cy="1608277"/>
          </a:xfrm>
        </p:grpSpPr>
        <p:sp>
          <p:nvSpPr>
            <p:cNvPr id="74" name="Google Shape;488;p20">
              <a:extLst>
                <a:ext uri="{FF2B5EF4-FFF2-40B4-BE49-F238E27FC236}">
                  <a16:creationId xmlns:a16="http://schemas.microsoft.com/office/drawing/2014/main" id="{12970FE8-1A31-7A4E-B1E4-66A3A46D4A4E}"/>
                </a:ext>
              </a:extLst>
            </p:cNvPr>
            <p:cNvSpPr/>
            <p:nvPr/>
          </p:nvSpPr>
          <p:spPr>
            <a:xfrm>
              <a:off x="1195305" y="4172209"/>
              <a:ext cx="1666" cy="33488"/>
            </a:xfrm>
            <a:custGeom>
              <a:avLst/>
              <a:gdLst/>
              <a:ahLst/>
              <a:cxnLst/>
              <a:rect l="l" t="t" r="r" b="b"/>
              <a:pathLst>
                <a:path w="71" h="1610" fill="none" extrusionOk="0">
                  <a:moveTo>
                    <a:pt x="1" y="1"/>
                  </a:moveTo>
                  <a:cubicBezTo>
                    <a:pt x="1" y="840"/>
                    <a:pt x="71" y="770"/>
                    <a:pt x="1" y="1609"/>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489;p20">
              <a:extLst>
                <a:ext uri="{FF2B5EF4-FFF2-40B4-BE49-F238E27FC236}">
                  <a16:creationId xmlns:a16="http://schemas.microsoft.com/office/drawing/2014/main" id="{EED327FA-CC9F-1B4E-95A9-490DB4E1DED4}"/>
                </a:ext>
              </a:extLst>
            </p:cNvPr>
            <p:cNvGrpSpPr/>
            <p:nvPr/>
          </p:nvGrpSpPr>
          <p:grpSpPr>
            <a:xfrm>
              <a:off x="460578" y="3156900"/>
              <a:ext cx="1471119" cy="1608277"/>
              <a:chOff x="464575" y="3156900"/>
              <a:chExt cx="1471119" cy="1608277"/>
            </a:xfrm>
          </p:grpSpPr>
          <p:sp>
            <p:nvSpPr>
              <p:cNvPr id="77" name="Google Shape;490;p20">
                <a:extLst>
                  <a:ext uri="{FF2B5EF4-FFF2-40B4-BE49-F238E27FC236}">
                    <a16:creationId xmlns:a16="http://schemas.microsoft.com/office/drawing/2014/main" id="{7862218F-0BCA-EF44-80D3-722B3F2DE199}"/>
                  </a:ext>
                </a:extLst>
              </p:cNvPr>
              <p:cNvSpPr/>
              <p:nvPr/>
            </p:nvSpPr>
            <p:spPr>
              <a:xfrm>
                <a:off x="1814782" y="3944574"/>
                <a:ext cx="7067" cy="177486"/>
              </a:xfrm>
              <a:custGeom>
                <a:avLst/>
                <a:gdLst/>
                <a:ahLst/>
                <a:cxnLst/>
                <a:rect l="l" t="t" r="r" b="b"/>
                <a:pathLst>
                  <a:path w="280" h="8533" fill="none" extrusionOk="0">
                    <a:moveTo>
                      <a:pt x="280" y="0"/>
                    </a:moveTo>
                    <a:cubicBezTo>
                      <a:pt x="0" y="3392"/>
                      <a:pt x="280" y="3042"/>
                      <a:pt x="280" y="8532"/>
                    </a:cubicBezTo>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91;p20">
                <a:extLst>
                  <a:ext uri="{FF2B5EF4-FFF2-40B4-BE49-F238E27FC236}">
                    <a16:creationId xmlns:a16="http://schemas.microsoft.com/office/drawing/2014/main" id="{D8C6361C-B48E-274F-A241-3140C70A979B}"/>
                  </a:ext>
                </a:extLst>
              </p:cNvPr>
              <p:cNvSpPr/>
              <p:nvPr/>
            </p:nvSpPr>
            <p:spPr>
              <a:xfrm>
                <a:off x="464575" y="3175183"/>
                <a:ext cx="1426121" cy="1557192"/>
              </a:xfrm>
              <a:custGeom>
                <a:avLst/>
                <a:gdLst/>
                <a:ahLst/>
                <a:cxnLst/>
                <a:rect l="l" t="t" r="r" b="b"/>
                <a:pathLst>
                  <a:path w="56508" h="74865" extrusionOk="0">
                    <a:moveTo>
                      <a:pt x="7543" y="1"/>
                    </a:moveTo>
                    <a:cubicBezTo>
                      <a:pt x="4445" y="1"/>
                      <a:pt x="2145" y="148"/>
                      <a:pt x="1609" y="590"/>
                    </a:cubicBezTo>
                    <a:cubicBezTo>
                      <a:pt x="385" y="1569"/>
                      <a:pt x="735" y="10835"/>
                      <a:pt x="560" y="19996"/>
                    </a:cubicBezTo>
                    <a:cubicBezTo>
                      <a:pt x="420" y="29158"/>
                      <a:pt x="420" y="51082"/>
                      <a:pt x="560" y="55383"/>
                    </a:cubicBezTo>
                    <a:cubicBezTo>
                      <a:pt x="735" y="59684"/>
                      <a:pt x="1" y="72132"/>
                      <a:pt x="1050" y="73566"/>
                    </a:cubicBezTo>
                    <a:cubicBezTo>
                      <a:pt x="1893" y="74718"/>
                      <a:pt x="9832" y="74831"/>
                      <a:pt x="14458" y="74831"/>
                    </a:cubicBezTo>
                    <a:cubicBezTo>
                      <a:pt x="15586" y="74831"/>
                      <a:pt x="16517" y="74824"/>
                      <a:pt x="17100" y="74824"/>
                    </a:cubicBezTo>
                    <a:cubicBezTo>
                      <a:pt x="18515" y="74824"/>
                      <a:pt x="21706" y="74864"/>
                      <a:pt x="25009" y="74864"/>
                    </a:cubicBezTo>
                    <a:cubicBezTo>
                      <a:pt x="28641" y="74864"/>
                      <a:pt x="32408" y="74816"/>
                      <a:pt x="34093" y="74615"/>
                    </a:cubicBezTo>
                    <a:cubicBezTo>
                      <a:pt x="34780" y="74540"/>
                      <a:pt x="36094" y="74520"/>
                      <a:pt x="37746" y="74520"/>
                    </a:cubicBezTo>
                    <a:cubicBezTo>
                      <a:pt x="39762" y="74520"/>
                      <a:pt x="42281" y="74550"/>
                      <a:pt x="44774" y="74550"/>
                    </a:cubicBezTo>
                    <a:cubicBezTo>
                      <a:pt x="49816" y="74550"/>
                      <a:pt x="54753" y="74425"/>
                      <a:pt x="55214" y="73671"/>
                    </a:cubicBezTo>
                    <a:cubicBezTo>
                      <a:pt x="56123" y="72237"/>
                      <a:pt x="55948" y="59334"/>
                      <a:pt x="55913" y="51991"/>
                    </a:cubicBezTo>
                    <a:cubicBezTo>
                      <a:pt x="55878" y="42270"/>
                      <a:pt x="56263" y="28808"/>
                      <a:pt x="56402" y="21990"/>
                    </a:cubicBezTo>
                    <a:cubicBezTo>
                      <a:pt x="56507" y="15136"/>
                      <a:pt x="56228" y="1464"/>
                      <a:pt x="55493" y="555"/>
                    </a:cubicBezTo>
                    <a:cubicBezTo>
                      <a:pt x="55184" y="190"/>
                      <a:pt x="51861" y="61"/>
                      <a:pt x="47651" y="61"/>
                    </a:cubicBezTo>
                    <a:cubicBezTo>
                      <a:pt x="41383" y="61"/>
                      <a:pt x="33147" y="346"/>
                      <a:pt x="29967" y="555"/>
                    </a:cubicBezTo>
                    <a:cubicBezTo>
                      <a:pt x="29477" y="587"/>
                      <a:pt x="28849" y="601"/>
                      <a:pt x="28111" y="601"/>
                    </a:cubicBezTo>
                    <a:cubicBezTo>
                      <a:pt x="23291" y="601"/>
                      <a:pt x="13792" y="1"/>
                      <a:pt x="7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92;p20">
                <a:extLst>
                  <a:ext uri="{FF2B5EF4-FFF2-40B4-BE49-F238E27FC236}">
                    <a16:creationId xmlns:a16="http://schemas.microsoft.com/office/drawing/2014/main" id="{68620D5E-C1A2-8846-9E8F-944CCD1161C5}"/>
                  </a:ext>
                </a:extLst>
              </p:cNvPr>
              <p:cNvSpPr/>
              <p:nvPr/>
            </p:nvSpPr>
            <p:spPr>
              <a:xfrm>
                <a:off x="508715" y="3208380"/>
                <a:ext cx="1426979" cy="1556797"/>
              </a:xfrm>
              <a:custGeom>
                <a:avLst/>
                <a:gdLst/>
                <a:ahLst/>
                <a:cxnLst/>
                <a:rect l="l" t="t" r="r" b="b"/>
                <a:pathLst>
                  <a:path w="56542" h="74846" extrusionOk="0">
                    <a:moveTo>
                      <a:pt x="7410" y="0"/>
                    </a:moveTo>
                    <a:cubicBezTo>
                      <a:pt x="4378" y="0"/>
                      <a:pt x="2137" y="143"/>
                      <a:pt x="1609" y="567"/>
                    </a:cubicBezTo>
                    <a:cubicBezTo>
                      <a:pt x="385" y="1546"/>
                      <a:pt x="734" y="10813"/>
                      <a:pt x="560" y="19974"/>
                    </a:cubicBezTo>
                    <a:cubicBezTo>
                      <a:pt x="420" y="29135"/>
                      <a:pt x="420" y="51094"/>
                      <a:pt x="560" y="55395"/>
                    </a:cubicBezTo>
                    <a:cubicBezTo>
                      <a:pt x="734" y="59696"/>
                      <a:pt x="0" y="72110"/>
                      <a:pt x="1049" y="73543"/>
                    </a:cubicBezTo>
                    <a:cubicBezTo>
                      <a:pt x="1892" y="74696"/>
                      <a:pt x="9832" y="74809"/>
                      <a:pt x="14457" y="74809"/>
                    </a:cubicBezTo>
                    <a:cubicBezTo>
                      <a:pt x="15585" y="74809"/>
                      <a:pt x="16516" y="74802"/>
                      <a:pt x="17099" y="74802"/>
                    </a:cubicBezTo>
                    <a:cubicBezTo>
                      <a:pt x="18585" y="74802"/>
                      <a:pt x="22038" y="74846"/>
                      <a:pt x="25522" y="74846"/>
                    </a:cubicBezTo>
                    <a:cubicBezTo>
                      <a:pt x="29005" y="74846"/>
                      <a:pt x="32519" y="74802"/>
                      <a:pt x="34128" y="74627"/>
                    </a:cubicBezTo>
                    <a:cubicBezTo>
                      <a:pt x="34853" y="74540"/>
                      <a:pt x="36280" y="74518"/>
                      <a:pt x="38064" y="74518"/>
                    </a:cubicBezTo>
                    <a:cubicBezTo>
                      <a:pt x="40026" y="74518"/>
                      <a:pt x="42419" y="74545"/>
                      <a:pt x="44789" y="74545"/>
                    </a:cubicBezTo>
                    <a:cubicBezTo>
                      <a:pt x="49823" y="74545"/>
                      <a:pt x="54753" y="74421"/>
                      <a:pt x="55213" y="73648"/>
                    </a:cubicBezTo>
                    <a:cubicBezTo>
                      <a:pt x="56122" y="72214"/>
                      <a:pt x="55947" y="59312"/>
                      <a:pt x="55947" y="51969"/>
                    </a:cubicBezTo>
                    <a:cubicBezTo>
                      <a:pt x="55912" y="42283"/>
                      <a:pt x="56297" y="28786"/>
                      <a:pt x="56402" y="21967"/>
                    </a:cubicBezTo>
                    <a:cubicBezTo>
                      <a:pt x="56542" y="15114"/>
                      <a:pt x="56227" y="1477"/>
                      <a:pt x="55493" y="532"/>
                    </a:cubicBezTo>
                    <a:cubicBezTo>
                      <a:pt x="55198" y="167"/>
                      <a:pt x="51877" y="39"/>
                      <a:pt x="47668" y="39"/>
                    </a:cubicBezTo>
                    <a:cubicBezTo>
                      <a:pt x="41400" y="39"/>
                      <a:pt x="33160" y="323"/>
                      <a:pt x="30002" y="532"/>
                    </a:cubicBezTo>
                    <a:cubicBezTo>
                      <a:pt x="29462" y="571"/>
                      <a:pt x="28758" y="588"/>
                      <a:pt x="27926" y="588"/>
                    </a:cubicBezTo>
                    <a:cubicBezTo>
                      <a:pt x="22992" y="588"/>
                      <a:pt x="13570" y="0"/>
                      <a:pt x="7410" y="0"/>
                    </a:cubicBezTo>
                    <a:close/>
                  </a:path>
                </a:pathLst>
              </a:custGeom>
              <a:solidFill>
                <a:srgbClr val="2473B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80" name="Google Shape;493;p20">
                <a:extLst>
                  <a:ext uri="{FF2B5EF4-FFF2-40B4-BE49-F238E27FC236}">
                    <a16:creationId xmlns:a16="http://schemas.microsoft.com/office/drawing/2014/main" id="{B489E1DA-31CE-2A4B-A410-19C8645A4EB3}"/>
                  </a:ext>
                </a:extLst>
              </p:cNvPr>
              <p:cNvSpPr/>
              <p:nvPr/>
            </p:nvSpPr>
            <p:spPr>
              <a:xfrm>
                <a:off x="464575" y="3156900"/>
                <a:ext cx="1426121" cy="1580467"/>
              </a:xfrm>
              <a:custGeom>
                <a:avLst/>
                <a:gdLst/>
                <a:ahLst/>
                <a:cxnLst/>
                <a:rect l="l" t="t" r="r" b="b"/>
                <a:pathLst>
                  <a:path w="56508" h="75984" fill="none" extrusionOk="0">
                    <a:moveTo>
                      <a:pt x="1609" y="1469"/>
                    </a:moveTo>
                    <a:cubicBezTo>
                      <a:pt x="385" y="2448"/>
                      <a:pt x="735" y="11714"/>
                      <a:pt x="560" y="20875"/>
                    </a:cubicBezTo>
                    <a:cubicBezTo>
                      <a:pt x="420" y="30037"/>
                      <a:pt x="420" y="51961"/>
                      <a:pt x="560" y="56262"/>
                    </a:cubicBezTo>
                    <a:cubicBezTo>
                      <a:pt x="735" y="60563"/>
                      <a:pt x="1" y="73011"/>
                      <a:pt x="1050" y="74445"/>
                    </a:cubicBezTo>
                    <a:cubicBezTo>
                      <a:pt x="2099" y="75878"/>
                      <a:pt x="14127" y="75703"/>
                      <a:pt x="17100" y="75703"/>
                    </a:cubicBezTo>
                    <a:cubicBezTo>
                      <a:pt x="20072" y="75703"/>
                      <a:pt x="30877" y="75878"/>
                      <a:pt x="34093" y="75494"/>
                    </a:cubicBezTo>
                    <a:cubicBezTo>
                      <a:pt x="37310" y="75144"/>
                      <a:pt x="54339" y="75983"/>
                      <a:pt x="55214" y="74550"/>
                    </a:cubicBezTo>
                    <a:cubicBezTo>
                      <a:pt x="56123" y="73116"/>
                      <a:pt x="55948" y="60213"/>
                      <a:pt x="55913" y="52870"/>
                    </a:cubicBezTo>
                    <a:cubicBezTo>
                      <a:pt x="55878" y="43149"/>
                      <a:pt x="56263" y="29687"/>
                      <a:pt x="56402" y="22869"/>
                    </a:cubicBezTo>
                    <a:cubicBezTo>
                      <a:pt x="56507" y="16015"/>
                      <a:pt x="56228" y="2343"/>
                      <a:pt x="55493" y="1434"/>
                    </a:cubicBezTo>
                    <a:cubicBezTo>
                      <a:pt x="54724" y="525"/>
                      <a:pt x="35282" y="1084"/>
                      <a:pt x="29967" y="1434"/>
                    </a:cubicBezTo>
                    <a:cubicBezTo>
                      <a:pt x="24687" y="1784"/>
                      <a:pt x="3392" y="0"/>
                      <a:pt x="1609" y="1469"/>
                    </a:cubicBezTo>
                    <a:close/>
                  </a:path>
                </a:pathLst>
              </a:custGeom>
              <a:noFill/>
              <a:ln w="21850" cap="rnd" cmpd="sng">
                <a:solidFill>
                  <a:srgbClr val="0206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
          <p:nvSpPr>
            <p:cNvPr id="76" name="Google Shape;516;p20">
              <a:extLst>
                <a:ext uri="{FF2B5EF4-FFF2-40B4-BE49-F238E27FC236}">
                  <a16:creationId xmlns:a16="http://schemas.microsoft.com/office/drawing/2014/main" id="{F411F908-5792-3D48-9338-051E38B1F3D9}"/>
                </a:ext>
              </a:extLst>
            </p:cNvPr>
            <p:cNvSpPr txBox="1"/>
            <p:nvPr/>
          </p:nvSpPr>
          <p:spPr>
            <a:xfrm>
              <a:off x="543188" y="3359107"/>
              <a:ext cx="1305900" cy="12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b="1" dirty="0">
                  <a:solidFill>
                    <a:srgbClr val="FFFFFF"/>
                  </a:solidFill>
                  <a:latin typeface="Calibri" panose="020F0502020204030204" pitchFamily="34" charset="0"/>
                  <a:ea typeface="Roboto"/>
                  <a:cs typeface="Calibri" panose="020F0502020204030204" pitchFamily="34" charset="0"/>
                  <a:sym typeface="Roboto"/>
                </a:rPr>
                <a:t>عرض النتائج</a:t>
              </a:r>
              <a:endParaRPr b="1" dirty="0">
                <a:solidFill>
                  <a:srgbClr val="FFFFFF"/>
                </a:solidFill>
                <a:latin typeface="Calibri" panose="020F0502020204030204" pitchFamily="34" charset="0"/>
                <a:ea typeface="Roboto"/>
                <a:cs typeface="Calibri" panose="020F0502020204030204" pitchFamily="34" charset="0"/>
                <a:sym typeface="Roboto"/>
              </a:endParaRPr>
            </a:p>
          </p:txBody>
        </p:sp>
      </p:grpSp>
      <p:sp>
        <p:nvSpPr>
          <p:cNvPr id="81" name="عنصر نائب للمحتوى 2">
            <a:extLst>
              <a:ext uri="{FF2B5EF4-FFF2-40B4-BE49-F238E27FC236}">
                <a16:creationId xmlns:a16="http://schemas.microsoft.com/office/drawing/2014/main" id="{3458EBBB-1F47-BF43-92C5-D92BB66357AF}"/>
              </a:ext>
            </a:extLst>
          </p:cNvPr>
          <p:cNvSpPr txBox="1">
            <a:spLocks/>
          </p:cNvSpPr>
          <p:nvPr/>
        </p:nvSpPr>
        <p:spPr>
          <a:xfrm>
            <a:off x="5978078" y="2089025"/>
            <a:ext cx="4592120" cy="443740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ar-SA" sz="1800" dirty="0">
                <a:latin typeface="Calibri" panose="020F0502020204030204" pitchFamily="34" charset="0"/>
                <a:cs typeface="Calibri" panose="020F0502020204030204" pitchFamily="34" charset="0"/>
              </a:rPr>
              <a:t>يقتصر دور المحاسب على:</a:t>
            </a:r>
            <a:br>
              <a:rPr lang="ar-SA" sz="1800" dirty="0">
                <a:latin typeface="Calibri" panose="020F0502020204030204" pitchFamily="34" charset="0"/>
                <a:cs typeface="Calibri" panose="020F0502020204030204" pitchFamily="34" charset="0"/>
              </a:rPr>
            </a:br>
            <a:r>
              <a:rPr lang="ar-SA" sz="1800" dirty="0">
                <a:latin typeface="Calibri" panose="020F0502020204030204" pitchFamily="34" charset="0"/>
                <a:cs typeface="Calibri" panose="020F0502020204030204" pitchFamily="34" charset="0"/>
              </a:rPr>
              <a:t>- تجميع المستندات التي تتضمن البيانات.</a:t>
            </a:r>
            <a:br>
              <a:rPr lang="ar-SA" sz="1800" dirty="0">
                <a:latin typeface="Calibri" panose="020F0502020204030204" pitchFamily="34" charset="0"/>
                <a:cs typeface="Calibri" panose="020F0502020204030204" pitchFamily="34" charset="0"/>
              </a:rPr>
            </a:br>
            <a:r>
              <a:rPr lang="ar-SA" sz="1800" dirty="0">
                <a:latin typeface="Calibri" panose="020F0502020204030204" pitchFamily="34" charset="0"/>
                <a:cs typeface="Calibri" panose="020F0502020204030204" pitchFamily="34" charset="0"/>
              </a:rPr>
              <a:t>- إعداد البيانات بطريقة ملائمة للإدخال في الكمبيوتر</a:t>
            </a:r>
            <a:br>
              <a:rPr lang="ar-SA" sz="1800" dirty="0">
                <a:latin typeface="Calibri" panose="020F0502020204030204" pitchFamily="34" charset="0"/>
                <a:cs typeface="Calibri" panose="020F0502020204030204" pitchFamily="34" charset="0"/>
              </a:rPr>
            </a:br>
            <a:r>
              <a:rPr lang="ar-SA" sz="1800" dirty="0">
                <a:latin typeface="Calibri" panose="020F0502020204030204" pitchFamily="34" charset="0"/>
                <a:cs typeface="Calibri" panose="020F0502020204030204" pitchFamily="34" charset="0"/>
              </a:rPr>
              <a:t>- الاستعانة بخبرة مشغلي البيانات في كتابة برامج الكمبيوتر</a:t>
            </a:r>
            <a:br>
              <a:rPr lang="ar-SA" sz="1800" dirty="0">
                <a:latin typeface="Calibri" panose="020F0502020204030204" pitchFamily="34" charset="0"/>
                <a:cs typeface="Calibri" panose="020F0502020204030204" pitchFamily="34" charset="0"/>
              </a:rPr>
            </a:br>
            <a:r>
              <a:rPr lang="ar-SA" sz="1800" dirty="0">
                <a:latin typeface="Calibri" panose="020F0502020204030204" pitchFamily="34" charset="0"/>
                <a:cs typeface="Calibri" panose="020F0502020204030204" pitchFamily="34" charset="0"/>
              </a:rPr>
              <a:t>- تفسير المعلومات الخارجة لاتخاذ القرارات.</a:t>
            </a:r>
            <a:br>
              <a:rPr lang="ar-SA" sz="1800" dirty="0">
                <a:latin typeface="Calibri" panose="020F0502020204030204" pitchFamily="34" charset="0"/>
                <a:cs typeface="Calibri" panose="020F0502020204030204" pitchFamily="34" charset="0"/>
              </a:rPr>
            </a:br>
            <a:endParaRPr lang="ar-SA"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ar-SA"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ar-SA" sz="1800" dirty="0">
                <a:latin typeface="Calibri" panose="020F0502020204030204" pitchFamily="34" charset="0"/>
                <a:cs typeface="Calibri" panose="020F0502020204030204" pitchFamily="34" charset="0"/>
              </a:rPr>
              <a:t>الحاسب يقوم بتبويب وتصنيف وتحليل البيانات حسب التعليمات </a:t>
            </a:r>
          </a:p>
          <a:p>
            <a:pPr marL="0" indent="0">
              <a:buFont typeface="Arial" panose="020B0604020202020204" pitchFamily="34" charset="0"/>
              <a:buNone/>
            </a:pPr>
            <a:endParaRPr lang="ar-SA"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ar-SA"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ar-SA"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ar-SA" sz="1800" dirty="0">
                <a:latin typeface="Calibri" panose="020F0502020204030204" pitchFamily="34" charset="0"/>
                <a:cs typeface="Calibri" panose="020F0502020204030204" pitchFamily="34" charset="0"/>
              </a:rPr>
              <a:t>مركزية حفظ المستندات بعد الإدخال بدلاً من أنها كانت مبعثرة في كل قسم من أقسام المنشأة</a:t>
            </a:r>
          </a:p>
        </p:txBody>
      </p:sp>
      <p:sp>
        <p:nvSpPr>
          <p:cNvPr id="82" name="عنصر نائب للمحتوى 2">
            <a:extLst>
              <a:ext uri="{FF2B5EF4-FFF2-40B4-BE49-F238E27FC236}">
                <a16:creationId xmlns:a16="http://schemas.microsoft.com/office/drawing/2014/main" id="{0DA43718-2E29-CA4F-84C7-3A9EA29D693A}"/>
              </a:ext>
            </a:extLst>
          </p:cNvPr>
          <p:cNvSpPr txBox="1">
            <a:spLocks/>
          </p:cNvSpPr>
          <p:nvPr/>
        </p:nvSpPr>
        <p:spPr>
          <a:xfrm>
            <a:off x="203201" y="2164814"/>
            <a:ext cx="4458810" cy="4423659"/>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ar-SA" sz="1800" dirty="0">
                <a:latin typeface="Calibri" panose="020F0502020204030204" pitchFamily="34" charset="0"/>
                <a:cs typeface="Calibri" panose="020F0502020204030204" pitchFamily="34" charset="0"/>
              </a:rPr>
              <a:t>اختصار بعض مراحل التسجيل ( التسجيل في دفتر اليومية والترحيل لدفتر الأستاذ في وقت واحد) مما يوفر الوقت ويقلل الخطأ.</a:t>
            </a:r>
          </a:p>
          <a:p>
            <a:pPr marL="0" indent="0">
              <a:buFont typeface="Arial" panose="020B0604020202020204" pitchFamily="34" charset="0"/>
              <a:buNone/>
            </a:pPr>
            <a:endParaRPr lang="ar-SA"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ar-SA"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ar-SA"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ar-SA" sz="1800" dirty="0">
                <a:latin typeface="Calibri" panose="020F0502020204030204" pitchFamily="34" charset="0"/>
                <a:cs typeface="Calibri" panose="020F0502020204030204" pitchFamily="34" charset="0"/>
              </a:rPr>
              <a:t>اتساع نطاق التحليل</a:t>
            </a:r>
          </a:p>
          <a:p>
            <a:pPr marL="0" indent="0">
              <a:buFont typeface="Arial" panose="020B0604020202020204" pitchFamily="34" charset="0"/>
              <a:buNone/>
            </a:pPr>
            <a:endParaRPr lang="ar-SA"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ar-SA"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ar-SA"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ar-SA" sz="1800" dirty="0">
                <a:latin typeface="Calibri" panose="020F0502020204030204" pitchFamily="34" charset="0"/>
                <a:cs typeface="Calibri" panose="020F0502020204030204" pitchFamily="34" charset="0"/>
              </a:rPr>
              <a:t>تغير في أسلوب عرض النتائج فأصبحت المخرجات تستخدم كتقارير وتزويدها بوحدات لإعداد الرسوم البيانية.</a:t>
            </a:r>
          </a:p>
        </p:txBody>
      </p:sp>
      <p:sp>
        <p:nvSpPr>
          <p:cNvPr id="83" name="عنوان 1">
            <a:extLst>
              <a:ext uri="{FF2B5EF4-FFF2-40B4-BE49-F238E27FC236}">
                <a16:creationId xmlns:a16="http://schemas.microsoft.com/office/drawing/2014/main" id="{EFF3037F-5445-8547-8E8A-987680D78F22}"/>
              </a:ext>
            </a:extLst>
          </p:cNvPr>
          <p:cNvSpPr>
            <a:spLocks noGrp="1"/>
          </p:cNvSpPr>
          <p:nvPr>
            <p:ph type="title"/>
          </p:nvPr>
        </p:nvSpPr>
        <p:spPr>
          <a:xfrm>
            <a:off x="838199" y="365125"/>
            <a:ext cx="9044481" cy="1325563"/>
          </a:xfrm>
        </p:spPr>
        <p:txBody>
          <a:bodyPr>
            <a:normAutofit/>
          </a:bodyPr>
          <a:lstStyle/>
          <a:p>
            <a:pPr algn="ctr"/>
            <a:r>
              <a:rPr lang="ar-SA" sz="4000" dirty="0">
                <a:solidFill>
                  <a:srgbClr val="1A7099"/>
                </a:solidFill>
                <a:latin typeface="Calibri" panose="020F0502020204030204" pitchFamily="34" charset="0"/>
                <a:cs typeface="Calibri" panose="020F0502020204030204" pitchFamily="34" charset="0"/>
              </a:rPr>
              <a:t>آثار استخدام الحاسب الآلي على الإجراءات المحاسبية</a:t>
            </a:r>
          </a:p>
        </p:txBody>
      </p:sp>
    </p:spTree>
    <p:extLst>
      <p:ext uri="{BB962C8B-B14F-4D97-AF65-F5344CB8AC3E}">
        <p14:creationId xmlns:p14="http://schemas.microsoft.com/office/powerpoint/2010/main" val="14844822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404D2FD6-4282-5C4B-BAC5-B082CD5A0BF9}"/>
              </a:ext>
            </a:extLst>
          </p:cNvPr>
          <p:cNvPicPr>
            <a:picLocks noChangeAspect="1"/>
          </p:cNvPicPr>
          <p:nvPr/>
        </p:nvPicPr>
        <p:blipFill>
          <a:blip r:embed="rId2"/>
          <a:stretch>
            <a:fillRect/>
          </a:stretch>
        </p:blipFill>
        <p:spPr>
          <a:xfrm>
            <a:off x="5315999" y="0"/>
            <a:ext cx="6858000" cy="6858000"/>
          </a:xfrm>
          <a:prstGeom prst="rect">
            <a:avLst/>
          </a:prstGeom>
        </p:spPr>
      </p:pic>
      <p:sp>
        <p:nvSpPr>
          <p:cNvPr id="2" name="عنوان 1">
            <a:extLst>
              <a:ext uri="{FF2B5EF4-FFF2-40B4-BE49-F238E27FC236}">
                <a16:creationId xmlns:a16="http://schemas.microsoft.com/office/drawing/2014/main" id="{4E107925-6310-BF49-A1BD-325B803FC56F}"/>
              </a:ext>
            </a:extLst>
          </p:cNvPr>
          <p:cNvSpPr>
            <a:spLocks noGrp="1"/>
          </p:cNvSpPr>
          <p:nvPr>
            <p:ph type="ctrTitle"/>
          </p:nvPr>
        </p:nvSpPr>
        <p:spPr>
          <a:xfrm>
            <a:off x="275968" y="2770316"/>
            <a:ext cx="5040031" cy="2045471"/>
          </a:xfrm>
          <a:noFill/>
        </p:spPr>
        <p:txBody>
          <a:bodyPr>
            <a:normAutofit fontScale="90000"/>
          </a:bodyPr>
          <a:lstStyle/>
          <a:p>
            <a:r>
              <a:rPr lang="ar-SA" sz="5400" b="1" dirty="0">
                <a:solidFill>
                  <a:srgbClr val="2EA4C4"/>
                </a:solidFill>
                <a:latin typeface="Calibri" panose="020F0502020204030204" pitchFamily="34" charset="0"/>
                <a:cs typeface="Calibri" panose="020F0502020204030204" pitchFamily="34" charset="0"/>
              </a:rPr>
              <a:t>إجراءات الرقابة الداخلية الفعالة في ظل التشغيل الالكتروني</a:t>
            </a:r>
          </a:p>
        </p:txBody>
      </p:sp>
    </p:spTree>
    <p:extLst>
      <p:ext uri="{BB962C8B-B14F-4D97-AF65-F5344CB8AC3E}">
        <p14:creationId xmlns:p14="http://schemas.microsoft.com/office/powerpoint/2010/main" val="23956570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838200" y="1825625"/>
            <a:ext cx="10515600" cy="732097"/>
          </a:xfrm>
        </p:spPr>
        <p:txBody>
          <a:bodyPr anchor="ctr">
            <a:normAutofit/>
          </a:bodyPr>
          <a:lstStyle/>
          <a:p>
            <a:pPr marL="0" indent="0">
              <a:buNone/>
            </a:pPr>
            <a:r>
              <a:rPr lang="ar-SA" dirty="0">
                <a:latin typeface="Calibri" panose="020F0502020204030204" pitchFamily="34" charset="0"/>
                <a:cs typeface="Calibri" panose="020F0502020204030204" pitchFamily="34" charset="0"/>
              </a:rPr>
              <a:t>تنقسم إجراءات الرقابة الداخلية في بيئة الحاسب الآلي إلى ثلاث مجموعات رئيسية:</a:t>
            </a:r>
            <a:endParaRPr lang="en-US" dirty="0">
              <a:latin typeface="Calibri" panose="020F0502020204030204" pitchFamily="34" charset="0"/>
              <a:cs typeface="Calibri" panose="020F0502020204030204" pitchFamily="34" charset="0"/>
            </a:endParaRPr>
          </a:p>
        </p:txBody>
      </p:sp>
      <p:pic>
        <p:nvPicPr>
          <p:cNvPr id="7" name="صورة 6">
            <a:extLst>
              <a:ext uri="{FF2B5EF4-FFF2-40B4-BE49-F238E27FC236}">
                <a16:creationId xmlns:a16="http://schemas.microsoft.com/office/drawing/2014/main" id="{78ED8A93-3CEA-8A4B-81F0-A8F6C8AFED02}"/>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grpSp>
        <p:nvGrpSpPr>
          <p:cNvPr id="5" name="Google Shape;1548;p42">
            <a:extLst>
              <a:ext uri="{FF2B5EF4-FFF2-40B4-BE49-F238E27FC236}">
                <a16:creationId xmlns:a16="http://schemas.microsoft.com/office/drawing/2014/main" id="{86019D65-1C37-7B4E-9FFF-B420D1326569}"/>
              </a:ext>
            </a:extLst>
          </p:cNvPr>
          <p:cNvGrpSpPr/>
          <p:nvPr/>
        </p:nvGrpSpPr>
        <p:grpSpPr>
          <a:xfrm rot="5400000">
            <a:off x="8031874" y="3144423"/>
            <a:ext cx="3619242" cy="2445839"/>
            <a:chOff x="607050" y="1827050"/>
            <a:chExt cx="3754400" cy="2696625"/>
          </a:xfrm>
        </p:grpSpPr>
        <p:sp>
          <p:nvSpPr>
            <p:cNvPr id="6" name="Google Shape;1549;p42">
              <a:extLst>
                <a:ext uri="{FF2B5EF4-FFF2-40B4-BE49-F238E27FC236}">
                  <a16:creationId xmlns:a16="http://schemas.microsoft.com/office/drawing/2014/main" id="{F2E1C699-91D3-0642-90BA-45B0D15ABC50}"/>
                </a:ext>
              </a:extLst>
            </p:cNvPr>
            <p:cNvSpPr/>
            <p:nvPr/>
          </p:nvSpPr>
          <p:spPr>
            <a:xfrm>
              <a:off x="3169075" y="1827050"/>
              <a:ext cx="1047500" cy="2696625"/>
            </a:xfrm>
            <a:custGeom>
              <a:avLst/>
              <a:gdLst/>
              <a:ahLst/>
              <a:cxnLst/>
              <a:rect l="l" t="t" r="r" b="b"/>
              <a:pathLst>
                <a:path w="41900" h="107865" extrusionOk="0">
                  <a:moveTo>
                    <a:pt x="1" y="0"/>
                  </a:moveTo>
                  <a:lnTo>
                    <a:pt x="17197" y="107865"/>
                  </a:lnTo>
                  <a:lnTo>
                    <a:pt x="41899" y="107865"/>
                  </a:lnTo>
                  <a:lnTo>
                    <a:pt x="24671" y="0"/>
                  </a:lnTo>
                  <a:close/>
                </a:path>
              </a:pathLst>
            </a:custGeom>
            <a:gradFill>
              <a:gsLst>
                <a:gs pos="0">
                  <a:srgbClr val="105F8C"/>
                </a:gs>
                <a:gs pos="100000">
                  <a:srgbClr val="279DA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0;p42">
              <a:extLst>
                <a:ext uri="{FF2B5EF4-FFF2-40B4-BE49-F238E27FC236}">
                  <a16:creationId xmlns:a16="http://schemas.microsoft.com/office/drawing/2014/main" id="{8D25B0D9-7C7C-274A-89AA-C00A9A8DD27E}"/>
                </a:ext>
              </a:extLst>
            </p:cNvPr>
            <p:cNvSpPr/>
            <p:nvPr/>
          </p:nvSpPr>
          <p:spPr>
            <a:xfrm>
              <a:off x="2363100" y="1827050"/>
              <a:ext cx="1048275" cy="2696625"/>
            </a:xfrm>
            <a:custGeom>
              <a:avLst/>
              <a:gdLst/>
              <a:ahLst/>
              <a:cxnLst/>
              <a:rect l="l" t="t" r="r" b="b"/>
              <a:pathLst>
                <a:path w="41931" h="107865" extrusionOk="0">
                  <a:moveTo>
                    <a:pt x="1" y="0"/>
                  </a:moveTo>
                  <a:lnTo>
                    <a:pt x="17229" y="107865"/>
                  </a:lnTo>
                  <a:lnTo>
                    <a:pt x="41931" y="107865"/>
                  </a:lnTo>
                  <a:lnTo>
                    <a:pt x="24703" y="0"/>
                  </a:lnTo>
                  <a:close/>
                </a:path>
              </a:pathLst>
            </a:custGeom>
            <a:gradFill>
              <a:gsLst>
                <a:gs pos="0">
                  <a:srgbClr val="960E4F"/>
                </a:gs>
                <a:gs pos="100000">
                  <a:srgbClr val="3C0A3C"/>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1;p42">
              <a:extLst>
                <a:ext uri="{FF2B5EF4-FFF2-40B4-BE49-F238E27FC236}">
                  <a16:creationId xmlns:a16="http://schemas.microsoft.com/office/drawing/2014/main" id="{10F8953C-9761-F34F-9848-95455A66E7FA}"/>
                </a:ext>
              </a:extLst>
            </p:cNvPr>
            <p:cNvSpPr/>
            <p:nvPr/>
          </p:nvSpPr>
          <p:spPr>
            <a:xfrm>
              <a:off x="1557125" y="1827050"/>
              <a:ext cx="1048275" cy="2696625"/>
            </a:xfrm>
            <a:custGeom>
              <a:avLst/>
              <a:gdLst/>
              <a:ahLst/>
              <a:cxnLst/>
              <a:rect l="l" t="t" r="r" b="b"/>
              <a:pathLst>
                <a:path w="41931" h="107865" extrusionOk="0">
                  <a:moveTo>
                    <a:pt x="1" y="0"/>
                  </a:moveTo>
                  <a:lnTo>
                    <a:pt x="17229" y="107865"/>
                  </a:lnTo>
                  <a:lnTo>
                    <a:pt x="41931" y="107865"/>
                  </a:lnTo>
                  <a:lnTo>
                    <a:pt x="24703" y="0"/>
                  </a:lnTo>
                  <a:close/>
                </a:path>
              </a:pathLst>
            </a:custGeom>
            <a:gradFill>
              <a:gsLst>
                <a:gs pos="0">
                  <a:srgbClr val="CC5050"/>
                </a:gs>
                <a:gs pos="100000">
                  <a:srgbClr val="E5954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2;p42">
              <a:extLst>
                <a:ext uri="{FF2B5EF4-FFF2-40B4-BE49-F238E27FC236}">
                  <a16:creationId xmlns:a16="http://schemas.microsoft.com/office/drawing/2014/main" id="{C52F0CEB-8F46-0A4C-9E2A-55CD6031891E}"/>
                </a:ext>
              </a:extLst>
            </p:cNvPr>
            <p:cNvSpPr/>
            <p:nvPr/>
          </p:nvSpPr>
          <p:spPr>
            <a:xfrm>
              <a:off x="751950" y="1827050"/>
              <a:ext cx="1048275" cy="2696625"/>
            </a:xfrm>
            <a:custGeom>
              <a:avLst/>
              <a:gdLst/>
              <a:ahLst/>
              <a:cxnLst/>
              <a:rect l="l" t="t" r="r" b="b"/>
              <a:pathLst>
                <a:path w="41931" h="107865" extrusionOk="0">
                  <a:moveTo>
                    <a:pt x="0" y="0"/>
                  </a:moveTo>
                  <a:lnTo>
                    <a:pt x="17228" y="107865"/>
                  </a:lnTo>
                  <a:lnTo>
                    <a:pt x="41930" y="107865"/>
                  </a:lnTo>
                  <a:lnTo>
                    <a:pt x="24702" y="0"/>
                  </a:lnTo>
                  <a:close/>
                </a:path>
              </a:pathLst>
            </a:custGeom>
            <a:gradFill>
              <a:gsLst>
                <a:gs pos="0">
                  <a:srgbClr val="CC5050"/>
                </a:gs>
                <a:gs pos="100000">
                  <a:srgbClr val="E5954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3;p42">
              <a:extLst>
                <a:ext uri="{FF2B5EF4-FFF2-40B4-BE49-F238E27FC236}">
                  <a16:creationId xmlns:a16="http://schemas.microsoft.com/office/drawing/2014/main" id="{5D557AAC-A52A-6648-8056-95E4F20C5439}"/>
                </a:ext>
              </a:extLst>
            </p:cNvPr>
            <p:cNvSpPr/>
            <p:nvPr/>
          </p:nvSpPr>
          <p:spPr>
            <a:xfrm>
              <a:off x="3599000" y="3484125"/>
              <a:ext cx="762450" cy="1039550"/>
            </a:xfrm>
            <a:custGeom>
              <a:avLst/>
              <a:gdLst/>
              <a:ahLst/>
              <a:cxnLst/>
              <a:rect l="l" t="t" r="r" b="b"/>
              <a:pathLst>
                <a:path w="30498" h="41582" extrusionOk="0">
                  <a:moveTo>
                    <a:pt x="5796" y="0"/>
                  </a:moveTo>
                  <a:lnTo>
                    <a:pt x="0" y="41582"/>
                  </a:lnTo>
                  <a:lnTo>
                    <a:pt x="24702" y="41582"/>
                  </a:lnTo>
                  <a:lnTo>
                    <a:pt x="30498" y="0"/>
                  </a:lnTo>
                  <a:lnTo>
                    <a:pt x="16341" y="12573"/>
                  </a:lnTo>
                  <a:lnTo>
                    <a:pt x="5796" y="0"/>
                  </a:lnTo>
                  <a:close/>
                </a:path>
              </a:pathLst>
            </a:custGeom>
            <a:gradFill>
              <a:gsLst>
                <a:gs pos="0">
                  <a:srgbClr val="2D739B"/>
                </a:gs>
                <a:gs pos="100000">
                  <a:srgbClr val="2BB2BB"/>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4;p42">
              <a:extLst>
                <a:ext uri="{FF2B5EF4-FFF2-40B4-BE49-F238E27FC236}">
                  <a16:creationId xmlns:a16="http://schemas.microsoft.com/office/drawing/2014/main" id="{FCD40844-FF88-3140-AC74-93140459415E}"/>
                </a:ext>
              </a:extLst>
            </p:cNvPr>
            <p:cNvSpPr/>
            <p:nvPr/>
          </p:nvSpPr>
          <p:spPr>
            <a:xfrm>
              <a:off x="2793800" y="1827050"/>
              <a:ext cx="992075" cy="2696625"/>
            </a:xfrm>
            <a:custGeom>
              <a:avLst/>
              <a:gdLst/>
              <a:ahLst/>
              <a:cxnLst/>
              <a:rect l="l" t="t" r="r" b="b"/>
              <a:pathLst>
                <a:path w="39683" h="107865" extrusionOk="0">
                  <a:moveTo>
                    <a:pt x="15012" y="0"/>
                  </a:moveTo>
                  <a:lnTo>
                    <a:pt x="1" y="107865"/>
                  </a:lnTo>
                  <a:lnTo>
                    <a:pt x="24703" y="107865"/>
                  </a:lnTo>
                  <a:lnTo>
                    <a:pt x="39682" y="0"/>
                  </a:lnTo>
                  <a:close/>
                </a:path>
              </a:pathLst>
            </a:custGeom>
            <a:gradFill>
              <a:gsLst>
                <a:gs pos="0">
                  <a:srgbClr val="2D739B"/>
                </a:gs>
                <a:gs pos="100000">
                  <a:srgbClr val="2BB2BB"/>
                </a:gs>
              </a:gsLst>
              <a:lin ang="1619866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5100">
                <a:solidFill>
                  <a:srgbClr val="FFFFFF"/>
                </a:solidFill>
                <a:latin typeface="Fira Sans"/>
                <a:ea typeface="Fira Sans"/>
                <a:cs typeface="Fira Sans"/>
                <a:sym typeface="Fira Sans"/>
              </a:endParaRPr>
            </a:p>
          </p:txBody>
        </p:sp>
        <p:sp>
          <p:nvSpPr>
            <p:cNvPr id="13" name="Google Shape;1555;p42">
              <a:extLst>
                <a:ext uri="{FF2B5EF4-FFF2-40B4-BE49-F238E27FC236}">
                  <a16:creationId xmlns:a16="http://schemas.microsoft.com/office/drawing/2014/main" id="{98E5FF43-EF87-EC45-906C-0B75E1F7104E}"/>
                </a:ext>
              </a:extLst>
            </p:cNvPr>
            <p:cNvSpPr/>
            <p:nvPr/>
          </p:nvSpPr>
          <p:spPr>
            <a:xfrm>
              <a:off x="1987825" y="1827050"/>
              <a:ext cx="992850" cy="2696625"/>
            </a:xfrm>
            <a:custGeom>
              <a:avLst/>
              <a:gdLst/>
              <a:ahLst/>
              <a:cxnLst/>
              <a:rect l="l" t="t" r="r" b="b"/>
              <a:pathLst>
                <a:path w="39714" h="107865" extrusionOk="0">
                  <a:moveTo>
                    <a:pt x="15012" y="0"/>
                  </a:moveTo>
                  <a:lnTo>
                    <a:pt x="1" y="107865"/>
                  </a:lnTo>
                  <a:lnTo>
                    <a:pt x="24703" y="107865"/>
                  </a:lnTo>
                  <a:lnTo>
                    <a:pt x="39714" y="0"/>
                  </a:lnTo>
                  <a:close/>
                </a:path>
              </a:pathLst>
            </a:custGeom>
            <a:gradFill>
              <a:gsLst>
                <a:gs pos="0">
                  <a:srgbClr val="B80D57"/>
                </a:gs>
                <a:gs pos="100000">
                  <a:srgbClr val="5B1A5B"/>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5100">
                <a:solidFill>
                  <a:srgbClr val="FFFFFF"/>
                </a:solidFill>
                <a:latin typeface="Fira Sans"/>
                <a:ea typeface="Fira Sans"/>
                <a:cs typeface="Fira Sans"/>
                <a:sym typeface="Fira Sans"/>
              </a:endParaRPr>
            </a:p>
          </p:txBody>
        </p:sp>
        <p:sp>
          <p:nvSpPr>
            <p:cNvPr id="14" name="Google Shape;1556;p42">
              <a:extLst>
                <a:ext uri="{FF2B5EF4-FFF2-40B4-BE49-F238E27FC236}">
                  <a16:creationId xmlns:a16="http://schemas.microsoft.com/office/drawing/2014/main" id="{766880E6-AB4C-E146-A009-51BFE153BC35}"/>
                </a:ext>
              </a:extLst>
            </p:cNvPr>
            <p:cNvSpPr/>
            <p:nvPr/>
          </p:nvSpPr>
          <p:spPr>
            <a:xfrm>
              <a:off x="1182650" y="1827050"/>
              <a:ext cx="992050" cy="2696625"/>
            </a:xfrm>
            <a:custGeom>
              <a:avLst/>
              <a:gdLst/>
              <a:ahLst/>
              <a:cxnLst/>
              <a:rect l="l" t="t" r="r" b="b"/>
              <a:pathLst>
                <a:path w="39682" h="107865" extrusionOk="0">
                  <a:moveTo>
                    <a:pt x="14980" y="0"/>
                  </a:moveTo>
                  <a:lnTo>
                    <a:pt x="0" y="107865"/>
                  </a:lnTo>
                  <a:lnTo>
                    <a:pt x="24702" y="107865"/>
                  </a:lnTo>
                  <a:lnTo>
                    <a:pt x="39682" y="0"/>
                  </a:lnTo>
                  <a:close/>
                </a:path>
              </a:pathLst>
            </a:custGeom>
            <a:gradFill>
              <a:gsLst>
                <a:gs pos="0">
                  <a:srgbClr val="FFAB40"/>
                </a:gs>
                <a:gs pos="100000">
                  <a:srgbClr val="F8615A"/>
                </a:gs>
              </a:gsLst>
              <a:lin ang="359932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5100">
                <a:solidFill>
                  <a:srgbClr val="FFFFFF"/>
                </a:solidFill>
                <a:latin typeface="Fira Sans"/>
                <a:ea typeface="Fira Sans"/>
                <a:cs typeface="Fira Sans"/>
                <a:sym typeface="Fira Sans"/>
              </a:endParaRPr>
            </a:p>
          </p:txBody>
        </p:sp>
        <p:sp>
          <p:nvSpPr>
            <p:cNvPr id="15" name="Google Shape;1557;p42">
              <a:extLst>
                <a:ext uri="{FF2B5EF4-FFF2-40B4-BE49-F238E27FC236}">
                  <a16:creationId xmlns:a16="http://schemas.microsoft.com/office/drawing/2014/main" id="{9C1477D0-BF5C-9349-B13A-83C81C1D7481}"/>
                </a:ext>
              </a:extLst>
            </p:cNvPr>
            <p:cNvSpPr/>
            <p:nvPr/>
          </p:nvSpPr>
          <p:spPr>
            <a:xfrm>
              <a:off x="607050" y="1827050"/>
              <a:ext cx="762475" cy="1039550"/>
            </a:xfrm>
            <a:custGeom>
              <a:avLst/>
              <a:gdLst/>
              <a:ahLst/>
              <a:cxnLst/>
              <a:rect l="l" t="t" r="r" b="b"/>
              <a:pathLst>
                <a:path w="30499" h="41582" extrusionOk="0">
                  <a:moveTo>
                    <a:pt x="5796" y="0"/>
                  </a:moveTo>
                  <a:lnTo>
                    <a:pt x="1" y="41582"/>
                  </a:lnTo>
                  <a:lnTo>
                    <a:pt x="14094" y="28977"/>
                  </a:lnTo>
                  <a:lnTo>
                    <a:pt x="24703" y="41582"/>
                  </a:lnTo>
                  <a:lnTo>
                    <a:pt x="30498" y="0"/>
                  </a:lnTo>
                  <a:close/>
                </a:path>
              </a:pathLst>
            </a:custGeom>
            <a:gradFill>
              <a:gsLst>
                <a:gs pos="0">
                  <a:srgbClr val="FFAB40"/>
                </a:gs>
                <a:gs pos="100000">
                  <a:srgbClr val="F8615A"/>
                </a:gs>
              </a:gsLst>
              <a:lin ang="359932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565;p42">
            <a:extLst>
              <a:ext uri="{FF2B5EF4-FFF2-40B4-BE49-F238E27FC236}">
                <a16:creationId xmlns:a16="http://schemas.microsoft.com/office/drawing/2014/main" id="{607CABC3-D4BF-0243-935A-8D5768603D72}"/>
              </a:ext>
            </a:extLst>
          </p:cNvPr>
          <p:cNvSpPr txBox="1"/>
          <p:nvPr/>
        </p:nvSpPr>
        <p:spPr>
          <a:xfrm>
            <a:off x="9603752" y="3321798"/>
            <a:ext cx="2907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ar-SA" sz="3200" b="1" dirty="0">
                <a:solidFill>
                  <a:srgbClr val="FFFFFF"/>
                </a:solidFill>
                <a:latin typeface="Calibri" panose="020F0502020204030204" pitchFamily="34" charset="0"/>
                <a:ea typeface="Fira Sans SemiBold"/>
                <a:cs typeface="Calibri" panose="020F0502020204030204" pitchFamily="34" charset="0"/>
                <a:sym typeface="Fira Sans SemiBold"/>
              </a:rPr>
              <a:t>١</a:t>
            </a:r>
            <a:endParaRPr sz="3200" b="1" dirty="0">
              <a:solidFill>
                <a:srgbClr val="FFFFFF"/>
              </a:solidFill>
              <a:latin typeface="Calibri" panose="020F0502020204030204" pitchFamily="34" charset="0"/>
              <a:ea typeface="Fira Sans SemiBold"/>
              <a:cs typeface="Calibri" panose="020F0502020204030204" pitchFamily="34" charset="0"/>
              <a:sym typeface="Fira Sans SemiBold"/>
            </a:endParaRPr>
          </a:p>
        </p:txBody>
      </p:sp>
      <p:sp>
        <p:nvSpPr>
          <p:cNvPr id="17" name="Google Shape;1566;p42">
            <a:extLst>
              <a:ext uri="{FF2B5EF4-FFF2-40B4-BE49-F238E27FC236}">
                <a16:creationId xmlns:a16="http://schemas.microsoft.com/office/drawing/2014/main" id="{D9895851-78F2-C240-BEF2-59A6DC876D88}"/>
              </a:ext>
            </a:extLst>
          </p:cNvPr>
          <p:cNvSpPr txBox="1"/>
          <p:nvPr/>
        </p:nvSpPr>
        <p:spPr>
          <a:xfrm>
            <a:off x="9603752" y="4103011"/>
            <a:ext cx="290700" cy="467700"/>
          </a:xfrm>
          <a:prstGeom prst="rect">
            <a:avLst/>
          </a:prstGeom>
          <a:noFill/>
          <a:ln>
            <a:noFill/>
          </a:ln>
        </p:spPr>
        <p:txBody>
          <a:bodyPr spcFirstLastPara="1" wrap="square" lIns="91425" tIns="91425" rIns="91425" bIns="91425" anchor="t" anchorCtr="0">
            <a:noAutofit/>
          </a:bodyPr>
          <a:lstStyle/>
          <a:p>
            <a:pPr lvl="0" algn="l" rtl="0"/>
            <a:r>
              <a:rPr lang="ar-SA" sz="2800" b="1" dirty="0">
                <a:solidFill>
                  <a:srgbClr val="FFFFFF"/>
                </a:solidFill>
                <a:latin typeface="Calibri" panose="020F0502020204030204" pitchFamily="34" charset="0"/>
                <a:ea typeface="Fira Sans SemiBold"/>
                <a:cs typeface="Calibri" panose="020F0502020204030204" pitchFamily="34" charset="0"/>
                <a:sym typeface="Fira Sans SemiBold"/>
              </a:rPr>
              <a:t>٢</a:t>
            </a:r>
            <a:endParaRPr sz="2500" dirty="0">
              <a:solidFill>
                <a:srgbClr val="FFFFFF"/>
              </a:solidFill>
              <a:latin typeface="Fira Sans SemiBold"/>
              <a:ea typeface="Fira Sans SemiBold"/>
              <a:cs typeface="Fira Sans SemiBold"/>
              <a:sym typeface="Fira Sans SemiBold"/>
            </a:endParaRPr>
          </a:p>
        </p:txBody>
      </p:sp>
      <p:sp>
        <p:nvSpPr>
          <p:cNvPr id="18" name="Google Shape;1567;p42">
            <a:extLst>
              <a:ext uri="{FF2B5EF4-FFF2-40B4-BE49-F238E27FC236}">
                <a16:creationId xmlns:a16="http://schemas.microsoft.com/office/drawing/2014/main" id="{F11B8063-06B9-7644-9A06-E88976D9B362}"/>
              </a:ext>
            </a:extLst>
          </p:cNvPr>
          <p:cNvSpPr txBox="1"/>
          <p:nvPr/>
        </p:nvSpPr>
        <p:spPr>
          <a:xfrm>
            <a:off x="9603752" y="4884223"/>
            <a:ext cx="290700" cy="467700"/>
          </a:xfrm>
          <a:prstGeom prst="rect">
            <a:avLst/>
          </a:prstGeom>
          <a:noFill/>
          <a:ln>
            <a:noFill/>
          </a:ln>
        </p:spPr>
        <p:txBody>
          <a:bodyPr spcFirstLastPara="1" wrap="square" lIns="91425" tIns="91425" rIns="91425" bIns="91425" anchor="t" anchorCtr="0">
            <a:noAutofit/>
          </a:bodyPr>
          <a:lstStyle/>
          <a:p>
            <a:pPr lvl="0" algn="l" rtl="0"/>
            <a:r>
              <a:rPr lang="ar-SA" sz="2800" b="1" dirty="0">
                <a:solidFill>
                  <a:srgbClr val="FFFFFF"/>
                </a:solidFill>
                <a:latin typeface="Calibri" panose="020F0502020204030204" pitchFamily="34" charset="0"/>
                <a:ea typeface="Fira Sans SemiBold"/>
                <a:cs typeface="Calibri" panose="020F0502020204030204" pitchFamily="34" charset="0"/>
                <a:sym typeface="Fira Sans SemiBold"/>
              </a:rPr>
              <a:t>٣</a:t>
            </a:r>
            <a:endParaRPr sz="2500" dirty="0">
              <a:solidFill>
                <a:srgbClr val="FFFFFF"/>
              </a:solidFill>
              <a:latin typeface="Fira Sans SemiBold"/>
              <a:ea typeface="Fira Sans SemiBold"/>
              <a:cs typeface="Fira Sans SemiBold"/>
              <a:sym typeface="Fira Sans SemiBold"/>
            </a:endParaRPr>
          </a:p>
        </p:txBody>
      </p:sp>
      <p:sp>
        <p:nvSpPr>
          <p:cNvPr id="4" name="مربع نص 3">
            <a:extLst>
              <a:ext uri="{FF2B5EF4-FFF2-40B4-BE49-F238E27FC236}">
                <a16:creationId xmlns:a16="http://schemas.microsoft.com/office/drawing/2014/main" id="{B73E961C-F9D5-9949-A6A4-8B6717CDE2A6}"/>
              </a:ext>
            </a:extLst>
          </p:cNvPr>
          <p:cNvSpPr txBox="1"/>
          <p:nvPr/>
        </p:nvSpPr>
        <p:spPr>
          <a:xfrm>
            <a:off x="3844465" y="3131440"/>
            <a:ext cx="4813300" cy="646331"/>
          </a:xfrm>
          <a:prstGeom prst="rect">
            <a:avLst/>
          </a:prstGeom>
          <a:noFill/>
        </p:spPr>
        <p:txBody>
          <a:bodyPr wrap="square" rtlCol="1">
            <a:spAutoFit/>
          </a:bodyPr>
          <a:lstStyle/>
          <a:p>
            <a:r>
              <a:rPr lang="ar-SA" sz="3600" b="1" dirty="0">
                <a:solidFill>
                  <a:srgbClr val="FA885D"/>
                </a:solidFill>
                <a:latin typeface="Calibri" panose="020F0502020204030204" pitchFamily="34" charset="0"/>
                <a:cs typeface="Calibri" panose="020F0502020204030204" pitchFamily="34" charset="0"/>
              </a:rPr>
              <a:t>الإجراءات الرقابية العامة</a:t>
            </a:r>
          </a:p>
        </p:txBody>
      </p:sp>
      <p:sp>
        <p:nvSpPr>
          <p:cNvPr id="19" name="مربع نص 18">
            <a:extLst>
              <a:ext uri="{FF2B5EF4-FFF2-40B4-BE49-F238E27FC236}">
                <a16:creationId xmlns:a16="http://schemas.microsoft.com/office/drawing/2014/main" id="{0607364D-0367-1542-8591-31D5605A6312}"/>
              </a:ext>
            </a:extLst>
          </p:cNvPr>
          <p:cNvSpPr txBox="1"/>
          <p:nvPr/>
        </p:nvSpPr>
        <p:spPr>
          <a:xfrm>
            <a:off x="2908300" y="3895564"/>
            <a:ext cx="5749545" cy="646331"/>
          </a:xfrm>
          <a:prstGeom prst="rect">
            <a:avLst/>
          </a:prstGeom>
          <a:noFill/>
        </p:spPr>
        <p:txBody>
          <a:bodyPr wrap="square" rtlCol="1">
            <a:spAutoFit/>
          </a:bodyPr>
          <a:lstStyle/>
          <a:p>
            <a:r>
              <a:rPr lang="ar-SA" sz="3600" b="1" dirty="0">
                <a:solidFill>
                  <a:srgbClr val="841D5B"/>
                </a:solidFill>
                <a:latin typeface="Calibri" panose="020F0502020204030204" pitchFamily="34" charset="0"/>
                <a:cs typeface="Calibri" panose="020F0502020204030204" pitchFamily="34" charset="0"/>
              </a:rPr>
              <a:t>الإجراءات الرقابية على التطبيقات</a:t>
            </a:r>
          </a:p>
        </p:txBody>
      </p:sp>
      <p:sp>
        <p:nvSpPr>
          <p:cNvPr id="20" name="مربع نص 19">
            <a:extLst>
              <a:ext uri="{FF2B5EF4-FFF2-40B4-BE49-F238E27FC236}">
                <a16:creationId xmlns:a16="http://schemas.microsoft.com/office/drawing/2014/main" id="{31998EED-835B-844F-81D1-9666CC7A1B59}"/>
              </a:ext>
            </a:extLst>
          </p:cNvPr>
          <p:cNvSpPr txBox="1"/>
          <p:nvPr/>
        </p:nvSpPr>
        <p:spPr>
          <a:xfrm>
            <a:off x="1752600" y="4693934"/>
            <a:ext cx="6905165" cy="646331"/>
          </a:xfrm>
          <a:prstGeom prst="rect">
            <a:avLst/>
          </a:prstGeom>
          <a:noFill/>
        </p:spPr>
        <p:txBody>
          <a:bodyPr wrap="square" rtlCol="1">
            <a:spAutoFit/>
          </a:bodyPr>
          <a:lstStyle/>
          <a:p>
            <a:r>
              <a:rPr lang="ar-SA" sz="3600" b="1" dirty="0">
                <a:solidFill>
                  <a:srgbClr val="317D9E"/>
                </a:solidFill>
                <a:latin typeface="Calibri" panose="020F0502020204030204" pitchFamily="34" charset="0"/>
                <a:cs typeface="Calibri" panose="020F0502020204030204" pitchFamily="34" charset="0"/>
              </a:rPr>
              <a:t>الإجراءات الرقابية على نظم قاعدة البيانات</a:t>
            </a:r>
          </a:p>
        </p:txBody>
      </p:sp>
      <p:pic>
        <p:nvPicPr>
          <p:cNvPr id="21" name="صورة 20">
            <a:extLst>
              <a:ext uri="{FF2B5EF4-FFF2-40B4-BE49-F238E27FC236}">
                <a16:creationId xmlns:a16="http://schemas.microsoft.com/office/drawing/2014/main" id="{91702198-0C90-7248-972E-A082E70E17E1}"/>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7830304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838200" y="1825625"/>
            <a:ext cx="10515600" cy="4351338"/>
          </a:xfrm>
        </p:spPr>
        <p:txBody>
          <a:bodyPr anchor="t">
            <a:normAutofit/>
          </a:bodyPr>
          <a:lstStyle/>
          <a:p>
            <a:pPr marL="0" indent="0">
              <a:buNone/>
            </a:pPr>
            <a:r>
              <a:rPr lang="en-US" sz="3600" dirty="0">
                <a:solidFill>
                  <a:srgbClr val="C00000"/>
                </a:solidFill>
                <a:latin typeface="Calibri" panose="020F0502020204030204" pitchFamily="34" charset="0"/>
                <a:cs typeface="Calibri" panose="020F0502020204030204" pitchFamily="34" charset="0"/>
              </a:rPr>
              <a:t/>
            </a:r>
            <a:br>
              <a:rPr lang="en-US" sz="3600" dirty="0">
                <a:solidFill>
                  <a:srgbClr val="C00000"/>
                </a:solidFill>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
            </a:r>
            <a:br>
              <a:rPr lang="en-US" sz="3600" dirty="0">
                <a:latin typeface="Calibri" panose="020F0502020204030204" pitchFamily="34" charset="0"/>
                <a:cs typeface="Calibri" panose="020F0502020204030204" pitchFamily="34" charset="0"/>
              </a:rPr>
            </a:br>
            <a:endParaRPr lang="en-US" sz="3600" dirty="0">
              <a:latin typeface="Calibri" panose="020F0502020204030204" pitchFamily="34" charset="0"/>
              <a:cs typeface="Calibri" panose="020F0502020204030204" pitchFamily="34" charset="0"/>
            </a:endParaRPr>
          </a:p>
          <a:p>
            <a:pPr marL="0" indent="0">
              <a:buNone/>
            </a:pPr>
            <a:endParaRPr lang="ar-SA" sz="3600" dirty="0">
              <a:latin typeface="Calibri" panose="020F0502020204030204" pitchFamily="34" charset="0"/>
              <a:cs typeface="Calibri" panose="020F0502020204030204" pitchFamily="34" charset="0"/>
            </a:endParaRPr>
          </a:p>
        </p:txBody>
      </p:sp>
      <p:pic>
        <p:nvPicPr>
          <p:cNvPr id="7" name="صورة 6">
            <a:extLst>
              <a:ext uri="{FF2B5EF4-FFF2-40B4-BE49-F238E27FC236}">
                <a16:creationId xmlns:a16="http://schemas.microsoft.com/office/drawing/2014/main" id="{78ED8A93-3CEA-8A4B-81F0-A8F6C8AFED02}"/>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sp>
        <p:nvSpPr>
          <p:cNvPr id="54" name="Google Shape;773;p26">
            <a:extLst>
              <a:ext uri="{FF2B5EF4-FFF2-40B4-BE49-F238E27FC236}">
                <a16:creationId xmlns:a16="http://schemas.microsoft.com/office/drawing/2014/main" id="{38058EFB-08CE-3E4F-8A65-FD09F8792631}"/>
              </a:ext>
            </a:extLst>
          </p:cNvPr>
          <p:cNvSpPr/>
          <p:nvPr/>
        </p:nvSpPr>
        <p:spPr>
          <a:xfrm>
            <a:off x="2844585" y="3257964"/>
            <a:ext cx="6093955" cy="1017473"/>
          </a:xfrm>
          <a:custGeom>
            <a:avLst/>
            <a:gdLst/>
            <a:ahLst/>
            <a:cxnLst/>
            <a:rect l="l" t="t" r="r" b="b"/>
            <a:pathLst>
              <a:path w="59064" h="7665" extrusionOk="0">
                <a:moveTo>
                  <a:pt x="3611" y="0"/>
                </a:moveTo>
                <a:cubicBezTo>
                  <a:pt x="1616" y="0"/>
                  <a:pt x="1" y="1647"/>
                  <a:pt x="1" y="3642"/>
                </a:cubicBezTo>
                <a:lnTo>
                  <a:pt x="1" y="4022"/>
                </a:lnTo>
                <a:cubicBezTo>
                  <a:pt x="1" y="6049"/>
                  <a:pt x="1616" y="7664"/>
                  <a:pt x="3611" y="7664"/>
                </a:cubicBezTo>
                <a:lnTo>
                  <a:pt x="55422" y="7664"/>
                </a:lnTo>
                <a:cubicBezTo>
                  <a:pt x="57448" y="7664"/>
                  <a:pt x="59064" y="6049"/>
                  <a:pt x="59064" y="4022"/>
                </a:cubicBezTo>
                <a:lnTo>
                  <a:pt x="59064" y="3642"/>
                </a:lnTo>
                <a:cubicBezTo>
                  <a:pt x="59064" y="1647"/>
                  <a:pt x="57448" y="0"/>
                  <a:pt x="55422" y="0"/>
                </a:cubicBezTo>
                <a:close/>
              </a:path>
            </a:pathLst>
          </a:custGeom>
          <a:gradFill flip="none" rotWithShape="1">
            <a:gsLst>
              <a:gs pos="0">
                <a:srgbClr val="F88862">
                  <a:shade val="30000"/>
                  <a:satMod val="115000"/>
                </a:srgbClr>
              </a:gs>
              <a:gs pos="50000">
                <a:srgbClr val="F88862">
                  <a:shade val="67500"/>
                  <a:satMod val="115000"/>
                </a:srgbClr>
              </a:gs>
              <a:gs pos="100000">
                <a:srgbClr val="F88862">
                  <a:shade val="100000"/>
                  <a:satMod val="115000"/>
                </a:srgbClr>
              </a:gs>
            </a:gsLst>
            <a:lin ang="16200000" scaled="1"/>
            <a:tileRect/>
          </a:gradFill>
          <a:ln>
            <a:noFill/>
          </a:ln>
        </p:spPr>
        <p:txBody>
          <a:bodyPr spcFirstLastPara="1" wrap="square" lIns="91425" tIns="91425" rIns="91425" bIns="91425" anchor="ctr" anchorCtr="0">
            <a:noAutofit/>
          </a:bodyPr>
          <a:lstStyle/>
          <a:p>
            <a:pPr algn="ctr"/>
            <a:r>
              <a:rPr lang="ar-SA" sz="3200" b="1" dirty="0">
                <a:solidFill>
                  <a:schemeClr val="bg1"/>
                </a:solidFill>
                <a:latin typeface="Calibri" panose="020F0502020204030204" pitchFamily="34" charset="0"/>
                <a:cs typeface="Calibri" panose="020F0502020204030204" pitchFamily="34" charset="0"/>
              </a:rPr>
              <a:t>أولا: الإجراءات الرقابية العامة</a:t>
            </a:r>
          </a:p>
        </p:txBody>
      </p:sp>
    </p:spTree>
    <p:extLst>
      <p:ext uri="{BB962C8B-B14F-4D97-AF65-F5344CB8AC3E}">
        <p14:creationId xmlns:p14="http://schemas.microsoft.com/office/powerpoint/2010/main" val="965329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199250" y="1528693"/>
            <a:ext cx="11793495" cy="4667250"/>
          </a:xfrm>
        </p:spPr>
        <p:txBody>
          <a:bodyPr anchor="t">
            <a:normAutofit/>
          </a:bodyPr>
          <a:lstStyle/>
          <a:p>
            <a:pPr marL="0" indent="0">
              <a:buNone/>
            </a:pPr>
            <a:endParaRPr lang="ar-SA"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a:p>
            <a:pPr marL="0" indent="0">
              <a:buNone/>
            </a:pPr>
            <a:r>
              <a:rPr lang="ar-SA" sz="2400" b="1" dirty="0">
                <a:solidFill>
                  <a:srgbClr val="C64A3A"/>
                </a:solidFill>
                <a:latin typeface="Calibri" panose="020F0502020204030204" pitchFamily="34" charset="0"/>
                <a:cs typeface="Calibri" panose="020F0502020204030204" pitchFamily="34" charset="0"/>
              </a:rPr>
              <a:t>١) فصل الوظائف : </a:t>
            </a:r>
            <a:r>
              <a:rPr lang="ar-SA" sz="2400" dirty="0">
                <a:latin typeface="Calibri" panose="020F0502020204030204" pitchFamily="34" charset="0"/>
                <a:cs typeface="Calibri" panose="020F0502020204030204" pitchFamily="34" charset="0"/>
              </a:rPr>
              <a:t>يجب ان يتم الفصل بين قسم المعالجة الالكترونية والاقسام المستخدمة للمعلومات وخاصة في حالة الوظائف المتعلقة بالصلاحيات، التصريح بالعمليات، والتنفيذ والتسجيل والاحتفاظ بالأصول. فقسم المعالجة الالكترونية يجب ان يكون مسؤولاً عن وظيفة التسجيل وتكون الوظائف الأخرى من مسؤوليات الأقسام الأخرى داخل الوحدة.</a:t>
            </a:r>
            <a:r>
              <a:rPr lang="ar-SA" sz="3600" b="1" dirty="0">
                <a:latin typeface="Muna" pitchFamily="2" charset="-78"/>
                <a:cs typeface="Muna" pitchFamily="2" charset="-78"/>
              </a:rPr>
              <a:t/>
            </a:r>
            <a:br>
              <a:rPr lang="ar-SA" sz="3600" b="1" dirty="0">
                <a:latin typeface="Muna" pitchFamily="2" charset="-78"/>
                <a:cs typeface="Muna" pitchFamily="2" charset="-78"/>
              </a:rPr>
            </a:br>
            <a:r>
              <a:rPr lang="ar-SA" sz="3600" b="1" dirty="0">
                <a:latin typeface="Muna" pitchFamily="2" charset="-78"/>
                <a:cs typeface="Muna" pitchFamily="2" charset="-78"/>
              </a:rPr>
              <a:t/>
            </a:r>
            <a:br>
              <a:rPr lang="ar-SA" sz="3600" b="1" dirty="0">
                <a:latin typeface="Muna" pitchFamily="2" charset="-78"/>
                <a:cs typeface="Muna" pitchFamily="2" charset="-78"/>
              </a:rPr>
            </a:br>
            <a:endParaRPr lang="ar-SA" sz="3600" b="1" dirty="0">
              <a:latin typeface="Muna" pitchFamily="2" charset="-78"/>
              <a:cs typeface="Muna" pitchFamily="2" charset="-78"/>
            </a:endParaRPr>
          </a:p>
          <a:p>
            <a:pPr marL="0" indent="0">
              <a:buNone/>
            </a:pPr>
            <a:endParaRPr lang="ar-SA" sz="3600" b="1" dirty="0">
              <a:latin typeface="Muna" pitchFamily="2" charset="-78"/>
              <a:cs typeface="Muna" pitchFamily="2" charset="-78"/>
            </a:endParaRPr>
          </a:p>
          <a:p>
            <a:pPr marL="0" indent="0">
              <a:buNone/>
            </a:pPr>
            <a:endParaRPr lang="ar-SA" sz="3600" dirty="0">
              <a:latin typeface="Calibri" panose="020F0502020204030204" pitchFamily="34" charset="0"/>
              <a:cs typeface="Calibri" panose="020F0502020204030204" pitchFamily="34" charset="0"/>
            </a:endParaRPr>
          </a:p>
        </p:txBody>
      </p:sp>
      <p:pic>
        <p:nvPicPr>
          <p:cNvPr id="7" name="صورة 6">
            <a:extLst>
              <a:ext uri="{FF2B5EF4-FFF2-40B4-BE49-F238E27FC236}">
                <a16:creationId xmlns:a16="http://schemas.microsoft.com/office/drawing/2014/main" id="{78ED8A93-3CEA-8A4B-81F0-A8F6C8AFED02}"/>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graphicFrame>
        <p:nvGraphicFramePr>
          <p:cNvPr id="8" name="رسم تخطيطي 7">
            <a:extLst>
              <a:ext uri="{FF2B5EF4-FFF2-40B4-BE49-F238E27FC236}">
                <a16:creationId xmlns:a16="http://schemas.microsoft.com/office/drawing/2014/main" id="{11515143-DB46-C045-B955-3A1472B5F426}"/>
              </a:ext>
            </a:extLst>
          </p:cNvPr>
          <p:cNvGraphicFramePr/>
          <p:nvPr/>
        </p:nvGraphicFramePr>
        <p:xfrm>
          <a:off x="1610136" y="3905396"/>
          <a:ext cx="8971721" cy="2107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3928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78ED8A93-3CEA-8A4B-81F0-A8F6C8AFED02}"/>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sp>
        <p:nvSpPr>
          <p:cNvPr id="9" name="Google Shape;773;p26">
            <a:extLst>
              <a:ext uri="{FF2B5EF4-FFF2-40B4-BE49-F238E27FC236}">
                <a16:creationId xmlns:a16="http://schemas.microsoft.com/office/drawing/2014/main" id="{9592B595-33C6-A441-9EA4-8951A6051EED}"/>
              </a:ext>
            </a:extLst>
          </p:cNvPr>
          <p:cNvSpPr/>
          <p:nvPr/>
        </p:nvSpPr>
        <p:spPr>
          <a:xfrm>
            <a:off x="9296400" y="2003070"/>
            <a:ext cx="2499385" cy="399621"/>
          </a:xfrm>
          <a:custGeom>
            <a:avLst/>
            <a:gdLst/>
            <a:ahLst/>
            <a:cxnLst/>
            <a:rect l="l" t="t" r="r" b="b"/>
            <a:pathLst>
              <a:path w="59064" h="7665" extrusionOk="0">
                <a:moveTo>
                  <a:pt x="3611" y="0"/>
                </a:moveTo>
                <a:cubicBezTo>
                  <a:pt x="1616" y="0"/>
                  <a:pt x="1" y="1647"/>
                  <a:pt x="1" y="3642"/>
                </a:cubicBezTo>
                <a:lnTo>
                  <a:pt x="1" y="4022"/>
                </a:lnTo>
                <a:cubicBezTo>
                  <a:pt x="1" y="6049"/>
                  <a:pt x="1616" y="7664"/>
                  <a:pt x="3611" y="7664"/>
                </a:cubicBezTo>
                <a:lnTo>
                  <a:pt x="55422" y="7664"/>
                </a:lnTo>
                <a:cubicBezTo>
                  <a:pt x="57448" y="7664"/>
                  <a:pt x="59064" y="6049"/>
                  <a:pt x="59064" y="4022"/>
                </a:cubicBezTo>
                <a:lnTo>
                  <a:pt x="59064" y="3642"/>
                </a:lnTo>
                <a:cubicBezTo>
                  <a:pt x="59064" y="1647"/>
                  <a:pt x="57448" y="0"/>
                  <a:pt x="55422" y="0"/>
                </a:cubicBezTo>
                <a:close/>
              </a:path>
            </a:pathLst>
          </a:custGeom>
          <a:gradFill>
            <a:gsLst>
              <a:gs pos="0">
                <a:srgbClr val="721B65"/>
              </a:gs>
              <a:gs pos="100000">
                <a:srgbClr val="3C0A3C"/>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dirty="0">
                <a:solidFill>
                  <a:srgbClr val="FFFFFF"/>
                </a:solidFill>
                <a:latin typeface="Calibri" panose="020F0502020204030204" pitchFamily="34" charset="0"/>
                <a:ea typeface="Fira Sans"/>
                <a:cs typeface="Calibri" panose="020F0502020204030204" pitchFamily="34" charset="0"/>
                <a:sym typeface="Fira Sans"/>
              </a:rPr>
              <a:t>تحليل النظم</a:t>
            </a:r>
            <a:endParaRPr sz="2000" b="1" dirty="0">
              <a:solidFill>
                <a:srgbClr val="FFFFFF"/>
              </a:solidFill>
              <a:latin typeface="Calibri" panose="020F0502020204030204" pitchFamily="34" charset="0"/>
              <a:ea typeface="Fira Sans"/>
              <a:cs typeface="Calibri" panose="020F0502020204030204" pitchFamily="34" charset="0"/>
              <a:sym typeface="Fira Sans"/>
            </a:endParaRPr>
          </a:p>
        </p:txBody>
      </p:sp>
      <p:sp>
        <p:nvSpPr>
          <p:cNvPr id="12" name="Google Shape;813;p26">
            <a:extLst>
              <a:ext uri="{FF2B5EF4-FFF2-40B4-BE49-F238E27FC236}">
                <a16:creationId xmlns:a16="http://schemas.microsoft.com/office/drawing/2014/main" id="{68B04361-DE5C-6F4C-8164-584306C09007}"/>
              </a:ext>
            </a:extLst>
          </p:cNvPr>
          <p:cNvSpPr txBox="1"/>
          <p:nvPr/>
        </p:nvSpPr>
        <p:spPr>
          <a:xfrm>
            <a:off x="9296400" y="2286400"/>
            <a:ext cx="2566512" cy="4256038"/>
          </a:xfrm>
          <a:prstGeom prst="rect">
            <a:avLst/>
          </a:prstGeom>
          <a:noFill/>
          <a:ln>
            <a:noFill/>
          </a:ln>
        </p:spPr>
        <p:txBody>
          <a:bodyPr spcFirstLastPara="1" wrap="square" lIns="91425" tIns="91425" rIns="91425" bIns="91425" anchor="t" anchorCtr="0">
            <a:noAutofit/>
          </a:bodyPr>
          <a:lstStyle/>
          <a:p>
            <a:pPr algn="just"/>
            <a:r>
              <a:rPr lang="ar-SA" dirty="0">
                <a:latin typeface="Calibri" panose="020F0502020204030204" pitchFamily="34" charset="0"/>
                <a:cs typeface="Calibri" panose="020F0502020204030204" pitchFamily="34" charset="0"/>
              </a:rPr>
              <a:t/>
            </a:r>
            <a:br>
              <a:rPr lang="ar-SA" dirty="0">
                <a:latin typeface="Calibri" panose="020F0502020204030204" pitchFamily="34" charset="0"/>
                <a:cs typeface="Calibri" panose="020F0502020204030204" pitchFamily="34" charset="0"/>
              </a:rPr>
            </a:br>
            <a:r>
              <a:rPr lang="ar-SA" dirty="0">
                <a:latin typeface="Calibri" panose="020F0502020204030204" pitchFamily="34" charset="0"/>
                <a:cs typeface="Calibri" panose="020F0502020204030204" pitchFamily="34" charset="0"/>
              </a:rPr>
              <a:t>عبارة عن تحليل بيئة ومتطلبات مستخدم المعلومات. وقد يؤدي ذلك إلى التوصية بإجراء تغييرات محددة في النظام القائم سواء تغييرات بسيطة أو جذرية، أو توصية بشراء أو تصميم نظام جديد. ويكون محلل النظم على اتصال مستمر بكل الأقسام التي تستخدم المعلومات من جهة وبالموظفين المختصين بوضع البرامج من جهة اخرى. ويستخدم المحلل خريطة تدفق النظام لتحديد متطلبات نظام المعلومات.</a:t>
            </a:r>
          </a:p>
        </p:txBody>
      </p:sp>
      <p:sp>
        <p:nvSpPr>
          <p:cNvPr id="21" name="Google Shape;773;p26">
            <a:extLst>
              <a:ext uri="{FF2B5EF4-FFF2-40B4-BE49-F238E27FC236}">
                <a16:creationId xmlns:a16="http://schemas.microsoft.com/office/drawing/2014/main" id="{975DDB04-FBC2-FB4D-B95E-B01B9282B215}"/>
              </a:ext>
            </a:extLst>
          </p:cNvPr>
          <p:cNvSpPr/>
          <p:nvPr/>
        </p:nvSpPr>
        <p:spPr>
          <a:xfrm>
            <a:off x="6274884" y="2003070"/>
            <a:ext cx="2499385" cy="399621"/>
          </a:xfrm>
          <a:custGeom>
            <a:avLst/>
            <a:gdLst/>
            <a:ahLst/>
            <a:cxnLst/>
            <a:rect l="l" t="t" r="r" b="b"/>
            <a:pathLst>
              <a:path w="59064" h="7665" extrusionOk="0">
                <a:moveTo>
                  <a:pt x="3611" y="0"/>
                </a:moveTo>
                <a:cubicBezTo>
                  <a:pt x="1616" y="0"/>
                  <a:pt x="1" y="1647"/>
                  <a:pt x="1" y="3642"/>
                </a:cubicBezTo>
                <a:lnTo>
                  <a:pt x="1" y="4022"/>
                </a:lnTo>
                <a:cubicBezTo>
                  <a:pt x="1" y="6049"/>
                  <a:pt x="1616" y="7664"/>
                  <a:pt x="3611" y="7664"/>
                </a:cubicBezTo>
                <a:lnTo>
                  <a:pt x="55422" y="7664"/>
                </a:lnTo>
                <a:cubicBezTo>
                  <a:pt x="57448" y="7664"/>
                  <a:pt x="59064" y="6049"/>
                  <a:pt x="59064" y="4022"/>
                </a:cubicBezTo>
                <a:lnTo>
                  <a:pt x="59064" y="3642"/>
                </a:lnTo>
                <a:cubicBezTo>
                  <a:pt x="59064" y="1647"/>
                  <a:pt x="57448" y="0"/>
                  <a:pt x="55422" y="0"/>
                </a:cubicBezTo>
                <a:close/>
              </a:path>
            </a:pathLst>
          </a:custGeom>
          <a:gradFill flip="none" rotWithShape="1">
            <a:gsLst>
              <a:gs pos="0">
                <a:srgbClr val="2F6F92">
                  <a:shade val="30000"/>
                  <a:satMod val="115000"/>
                </a:srgbClr>
              </a:gs>
              <a:gs pos="50000">
                <a:srgbClr val="2F6F92">
                  <a:shade val="67500"/>
                  <a:satMod val="115000"/>
                </a:srgbClr>
              </a:gs>
              <a:gs pos="100000">
                <a:srgbClr val="2F6F92">
                  <a:shade val="100000"/>
                  <a:satMod val="115000"/>
                </a:srgbClr>
              </a:gs>
            </a:gsLst>
            <a:lin ang="16200000" scaled="1"/>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dirty="0">
                <a:solidFill>
                  <a:srgbClr val="FFFFFF"/>
                </a:solidFill>
                <a:latin typeface="Calibri" panose="020F0502020204030204" pitchFamily="34" charset="0"/>
                <a:ea typeface="Fira Sans"/>
                <a:cs typeface="Calibri" panose="020F0502020204030204" pitchFamily="34" charset="0"/>
                <a:sym typeface="Fira Sans"/>
              </a:rPr>
              <a:t>برمجة النظم</a:t>
            </a:r>
            <a:endParaRPr sz="2000" b="1" dirty="0">
              <a:solidFill>
                <a:srgbClr val="FFFFFF"/>
              </a:solidFill>
              <a:latin typeface="Calibri" panose="020F0502020204030204" pitchFamily="34" charset="0"/>
              <a:ea typeface="Fira Sans"/>
              <a:cs typeface="Calibri" panose="020F0502020204030204" pitchFamily="34" charset="0"/>
              <a:sym typeface="Fira Sans"/>
            </a:endParaRPr>
          </a:p>
        </p:txBody>
      </p:sp>
      <p:sp>
        <p:nvSpPr>
          <p:cNvPr id="24" name="Google Shape;813;p26">
            <a:extLst>
              <a:ext uri="{FF2B5EF4-FFF2-40B4-BE49-F238E27FC236}">
                <a16:creationId xmlns:a16="http://schemas.microsoft.com/office/drawing/2014/main" id="{14CCE944-7618-E84C-ACFC-CBBC85A2B380}"/>
              </a:ext>
            </a:extLst>
          </p:cNvPr>
          <p:cNvSpPr txBox="1"/>
          <p:nvPr/>
        </p:nvSpPr>
        <p:spPr>
          <a:xfrm>
            <a:off x="6274884" y="2286400"/>
            <a:ext cx="2566512" cy="4256038"/>
          </a:xfrm>
          <a:prstGeom prst="rect">
            <a:avLst/>
          </a:prstGeom>
          <a:noFill/>
          <a:ln>
            <a:noFill/>
          </a:ln>
        </p:spPr>
        <p:txBody>
          <a:bodyPr spcFirstLastPara="1" wrap="square" lIns="91425" tIns="91425" rIns="91425" bIns="91425" anchor="t" anchorCtr="0">
            <a:noAutofit/>
          </a:bodyPr>
          <a:lstStyle/>
          <a:p>
            <a:pPr algn="just"/>
            <a:r>
              <a:rPr lang="ar-SA" dirty="0">
                <a:latin typeface="Calibri" panose="020F0502020204030204" pitchFamily="34" charset="0"/>
                <a:cs typeface="Calibri" panose="020F0502020204030204" pitchFamily="34" charset="0"/>
              </a:rPr>
              <a:t/>
            </a:r>
            <a:br>
              <a:rPr lang="ar-SA" dirty="0">
                <a:latin typeface="Calibri" panose="020F0502020204030204" pitchFamily="34" charset="0"/>
                <a:cs typeface="Calibri" panose="020F0502020204030204" pitchFamily="34" charset="0"/>
              </a:rPr>
            </a:br>
            <a:r>
              <a:rPr lang="ar-SA" dirty="0">
                <a:latin typeface="Calibri" panose="020F0502020204030204" pitchFamily="34" charset="0"/>
                <a:cs typeface="Calibri" panose="020F0502020204030204" pitchFamily="34" charset="0"/>
              </a:rPr>
              <a:t>يقوم مبرمج النظم بكتابة وتعديل وتصحيح البرامج الضرورية لتشغيل أجهزة الحاسب مثل برامج نظام التشغيل.</a:t>
            </a:r>
          </a:p>
        </p:txBody>
      </p:sp>
      <p:sp>
        <p:nvSpPr>
          <p:cNvPr id="25" name="Google Shape;773;p26">
            <a:extLst>
              <a:ext uri="{FF2B5EF4-FFF2-40B4-BE49-F238E27FC236}">
                <a16:creationId xmlns:a16="http://schemas.microsoft.com/office/drawing/2014/main" id="{E57FA697-1258-B449-82A7-3A8D8BCED904}"/>
              </a:ext>
            </a:extLst>
          </p:cNvPr>
          <p:cNvSpPr/>
          <p:nvPr/>
        </p:nvSpPr>
        <p:spPr>
          <a:xfrm>
            <a:off x="3292766" y="2003070"/>
            <a:ext cx="2499385" cy="399621"/>
          </a:xfrm>
          <a:custGeom>
            <a:avLst/>
            <a:gdLst/>
            <a:ahLst/>
            <a:cxnLst/>
            <a:rect l="l" t="t" r="r" b="b"/>
            <a:pathLst>
              <a:path w="59064" h="7665" extrusionOk="0">
                <a:moveTo>
                  <a:pt x="3611" y="0"/>
                </a:moveTo>
                <a:cubicBezTo>
                  <a:pt x="1616" y="0"/>
                  <a:pt x="1" y="1647"/>
                  <a:pt x="1" y="3642"/>
                </a:cubicBezTo>
                <a:lnTo>
                  <a:pt x="1" y="4022"/>
                </a:lnTo>
                <a:cubicBezTo>
                  <a:pt x="1" y="6049"/>
                  <a:pt x="1616" y="7664"/>
                  <a:pt x="3611" y="7664"/>
                </a:cubicBezTo>
                <a:lnTo>
                  <a:pt x="55422" y="7664"/>
                </a:lnTo>
                <a:cubicBezTo>
                  <a:pt x="57448" y="7664"/>
                  <a:pt x="59064" y="6049"/>
                  <a:pt x="59064" y="4022"/>
                </a:cubicBezTo>
                <a:lnTo>
                  <a:pt x="59064" y="3642"/>
                </a:lnTo>
                <a:cubicBezTo>
                  <a:pt x="59064" y="1647"/>
                  <a:pt x="57448" y="0"/>
                  <a:pt x="55422" y="0"/>
                </a:cubicBezTo>
                <a:close/>
              </a:path>
            </a:pathLst>
          </a:custGeom>
          <a:gradFill flip="none" rotWithShape="1">
            <a:gsLst>
              <a:gs pos="0">
                <a:srgbClr val="F4615E">
                  <a:shade val="30000"/>
                  <a:satMod val="115000"/>
                </a:srgbClr>
              </a:gs>
              <a:gs pos="50000">
                <a:srgbClr val="F4615E">
                  <a:shade val="67500"/>
                  <a:satMod val="115000"/>
                </a:srgbClr>
              </a:gs>
              <a:gs pos="100000">
                <a:srgbClr val="F4615E">
                  <a:shade val="100000"/>
                  <a:satMod val="115000"/>
                </a:srgbClr>
              </a:gs>
            </a:gsLst>
            <a:lin ang="16200000" scaled="1"/>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dirty="0">
                <a:solidFill>
                  <a:srgbClr val="FFFFFF"/>
                </a:solidFill>
                <a:latin typeface="Calibri" panose="020F0502020204030204" pitchFamily="34" charset="0"/>
                <a:ea typeface="Fira Sans"/>
                <a:cs typeface="Calibri" panose="020F0502020204030204" pitchFamily="34" charset="0"/>
                <a:sym typeface="Fira Sans"/>
              </a:rPr>
              <a:t>برمجة التطبيقات</a:t>
            </a:r>
            <a:endParaRPr sz="2000" b="1" dirty="0">
              <a:solidFill>
                <a:srgbClr val="FFFFFF"/>
              </a:solidFill>
              <a:latin typeface="Calibri" panose="020F0502020204030204" pitchFamily="34" charset="0"/>
              <a:ea typeface="Fira Sans"/>
              <a:cs typeface="Calibri" panose="020F0502020204030204" pitchFamily="34" charset="0"/>
              <a:sym typeface="Fira Sans"/>
            </a:endParaRPr>
          </a:p>
        </p:txBody>
      </p:sp>
      <p:sp>
        <p:nvSpPr>
          <p:cNvPr id="28" name="Google Shape;813;p26">
            <a:extLst>
              <a:ext uri="{FF2B5EF4-FFF2-40B4-BE49-F238E27FC236}">
                <a16:creationId xmlns:a16="http://schemas.microsoft.com/office/drawing/2014/main" id="{CA91AD0A-9C0D-2F48-9828-C334464FD51A}"/>
              </a:ext>
            </a:extLst>
          </p:cNvPr>
          <p:cNvSpPr txBox="1"/>
          <p:nvPr/>
        </p:nvSpPr>
        <p:spPr>
          <a:xfrm>
            <a:off x="3292766" y="2286400"/>
            <a:ext cx="2566512" cy="4256038"/>
          </a:xfrm>
          <a:prstGeom prst="rect">
            <a:avLst/>
          </a:prstGeom>
          <a:noFill/>
          <a:ln>
            <a:noFill/>
          </a:ln>
        </p:spPr>
        <p:txBody>
          <a:bodyPr spcFirstLastPara="1" wrap="square" lIns="91425" tIns="91425" rIns="91425" bIns="91425" anchor="t" anchorCtr="0">
            <a:noAutofit/>
          </a:bodyPr>
          <a:lstStyle/>
          <a:p>
            <a:pPr algn="just"/>
            <a:r>
              <a:rPr lang="ar-SA" dirty="0">
                <a:latin typeface="Calibri" panose="020F0502020204030204" pitchFamily="34" charset="0"/>
                <a:cs typeface="Calibri" panose="020F0502020204030204" pitchFamily="34" charset="0"/>
              </a:rPr>
              <a:t/>
            </a:r>
            <a:br>
              <a:rPr lang="ar-SA" dirty="0">
                <a:latin typeface="Calibri" panose="020F0502020204030204" pitchFamily="34" charset="0"/>
                <a:cs typeface="Calibri" panose="020F0502020204030204" pitchFamily="34" charset="0"/>
              </a:rPr>
            </a:br>
            <a:r>
              <a:rPr lang="ar-SA" dirty="0">
                <a:latin typeface="Calibri" panose="020F0502020204030204" pitchFamily="34" charset="0"/>
                <a:cs typeface="Calibri" panose="020F0502020204030204" pitchFamily="34" charset="0"/>
              </a:rPr>
              <a:t>يقوم مبرمج التطبيقات بكتابة وتجربة وتصحيح برامج التطبيقات والتي تعني البرامج التي يتم تصميمها لمعالجة مهام محددة مستخدماً المواصفات التي يحددها محلل النظم. ويستخدم مبرمج التطبيقات خريطة تدفق البرنامج لتحديد منطق البرنامج أي خطوات المعالجة.</a:t>
            </a:r>
          </a:p>
        </p:txBody>
      </p:sp>
      <p:sp>
        <p:nvSpPr>
          <p:cNvPr id="29" name="Google Shape;773;p26">
            <a:extLst>
              <a:ext uri="{FF2B5EF4-FFF2-40B4-BE49-F238E27FC236}">
                <a16:creationId xmlns:a16="http://schemas.microsoft.com/office/drawing/2014/main" id="{6BDB5BAB-8DE3-D746-A3EE-996A64B1FFAF}"/>
              </a:ext>
            </a:extLst>
          </p:cNvPr>
          <p:cNvSpPr/>
          <p:nvPr/>
        </p:nvSpPr>
        <p:spPr>
          <a:xfrm>
            <a:off x="396215" y="2003070"/>
            <a:ext cx="2499385" cy="399621"/>
          </a:xfrm>
          <a:custGeom>
            <a:avLst/>
            <a:gdLst/>
            <a:ahLst/>
            <a:cxnLst/>
            <a:rect l="l" t="t" r="r" b="b"/>
            <a:pathLst>
              <a:path w="59064" h="7665" extrusionOk="0">
                <a:moveTo>
                  <a:pt x="3611" y="0"/>
                </a:moveTo>
                <a:cubicBezTo>
                  <a:pt x="1616" y="0"/>
                  <a:pt x="1" y="1647"/>
                  <a:pt x="1" y="3642"/>
                </a:cubicBezTo>
                <a:lnTo>
                  <a:pt x="1" y="4022"/>
                </a:lnTo>
                <a:cubicBezTo>
                  <a:pt x="1" y="6049"/>
                  <a:pt x="1616" y="7664"/>
                  <a:pt x="3611" y="7664"/>
                </a:cubicBezTo>
                <a:lnTo>
                  <a:pt x="55422" y="7664"/>
                </a:lnTo>
                <a:cubicBezTo>
                  <a:pt x="57448" y="7664"/>
                  <a:pt x="59064" y="6049"/>
                  <a:pt x="59064" y="4022"/>
                </a:cubicBezTo>
                <a:lnTo>
                  <a:pt x="59064" y="3642"/>
                </a:lnTo>
                <a:cubicBezTo>
                  <a:pt x="59064" y="1647"/>
                  <a:pt x="57448" y="0"/>
                  <a:pt x="55422" y="0"/>
                </a:cubicBezTo>
                <a:close/>
              </a:path>
            </a:pathLst>
          </a:custGeom>
          <a:gradFill flip="none" rotWithShape="1">
            <a:gsLst>
              <a:gs pos="0">
                <a:srgbClr val="A81452">
                  <a:shade val="30000"/>
                  <a:satMod val="115000"/>
                </a:srgbClr>
              </a:gs>
              <a:gs pos="50000">
                <a:srgbClr val="A81452">
                  <a:shade val="67500"/>
                  <a:satMod val="115000"/>
                </a:srgbClr>
              </a:gs>
              <a:gs pos="100000">
                <a:srgbClr val="A81452">
                  <a:shade val="100000"/>
                  <a:satMod val="115000"/>
                </a:srgbClr>
              </a:gs>
            </a:gsLst>
            <a:lin ang="16200000" scaled="1"/>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dirty="0">
                <a:solidFill>
                  <a:srgbClr val="FFFFFF"/>
                </a:solidFill>
                <a:latin typeface="Calibri" panose="020F0502020204030204" pitchFamily="34" charset="0"/>
                <a:ea typeface="Fira Sans"/>
                <a:cs typeface="Calibri" panose="020F0502020204030204" pitchFamily="34" charset="0"/>
                <a:sym typeface="Fira Sans"/>
              </a:rPr>
              <a:t> إدارة قاعدة البيانات</a:t>
            </a:r>
            <a:endParaRPr sz="2000" b="1" dirty="0">
              <a:solidFill>
                <a:srgbClr val="FFFFFF"/>
              </a:solidFill>
              <a:latin typeface="Calibri" panose="020F0502020204030204" pitchFamily="34" charset="0"/>
              <a:ea typeface="Fira Sans"/>
              <a:cs typeface="Calibri" panose="020F0502020204030204" pitchFamily="34" charset="0"/>
              <a:sym typeface="Fira Sans"/>
            </a:endParaRPr>
          </a:p>
        </p:txBody>
      </p:sp>
      <p:sp>
        <p:nvSpPr>
          <p:cNvPr id="32" name="Google Shape;813;p26">
            <a:extLst>
              <a:ext uri="{FF2B5EF4-FFF2-40B4-BE49-F238E27FC236}">
                <a16:creationId xmlns:a16="http://schemas.microsoft.com/office/drawing/2014/main" id="{D388935C-965C-D349-BDFD-DFBA13FF101C}"/>
              </a:ext>
            </a:extLst>
          </p:cNvPr>
          <p:cNvSpPr txBox="1"/>
          <p:nvPr/>
        </p:nvSpPr>
        <p:spPr>
          <a:xfrm>
            <a:off x="396215" y="2286400"/>
            <a:ext cx="2566512" cy="4256038"/>
          </a:xfrm>
          <a:prstGeom prst="rect">
            <a:avLst/>
          </a:prstGeom>
          <a:noFill/>
          <a:ln>
            <a:noFill/>
          </a:ln>
        </p:spPr>
        <p:txBody>
          <a:bodyPr spcFirstLastPara="1" wrap="square" lIns="91425" tIns="91425" rIns="91425" bIns="91425" anchor="t" anchorCtr="0">
            <a:noAutofit/>
          </a:bodyPr>
          <a:lstStyle/>
          <a:p>
            <a:pPr lvl="0" algn="just"/>
            <a:r>
              <a:rPr lang="ar-SA" dirty="0">
                <a:latin typeface="Calibri" panose="020F0502020204030204" pitchFamily="34" charset="0"/>
                <a:cs typeface="Calibri" panose="020F0502020204030204" pitchFamily="34" charset="0"/>
              </a:rPr>
              <a:t/>
            </a:r>
            <a:br>
              <a:rPr lang="ar-SA" dirty="0">
                <a:latin typeface="Calibri" panose="020F0502020204030204" pitchFamily="34" charset="0"/>
                <a:cs typeface="Calibri" panose="020F0502020204030204" pitchFamily="34" charset="0"/>
              </a:rPr>
            </a:br>
            <a:r>
              <a:rPr lang="ar-SA" dirty="0">
                <a:latin typeface="Calibri" panose="020F0502020204030204" pitchFamily="34" charset="0"/>
                <a:cs typeface="Calibri" panose="020F0502020204030204" pitchFamily="34" charset="0"/>
              </a:rPr>
              <a:t>يقوم مدير إدارة قاعدة البيانات بالإشراف والمحافظة على قاعدة البيانات وعدم السماح لأي شخص غير مفوض بأن يدخل عليها ويستخدم بياناتها.</a:t>
            </a:r>
            <a:endParaRPr dirty="0">
              <a:latin typeface="Fira Sans"/>
              <a:ea typeface="Fira Sans"/>
              <a:cs typeface="Fira Sans"/>
              <a:sym typeface="Fira Sans"/>
            </a:endParaRPr>
          </a:p>
        </p:txBody>
      </p:sp>
      <p:pic>
        <p:nvPicPr>
          <p:cNvPr id="11" name="صورة 10">
            <a:extLst>
              <a:ext uri="{FF2B5EF4-FFF2-40B4-BE49-F238E27FC236}">
                <a16:creationId xmlns:a16="http://schemas.microsoft.com/office/drawing/2014/main" id="{89B69CFA-2821-0942-9EEA-C9DC66229952}"/>
              </a:ext>
            </a:extLst>
          </p:cNvPr>
          <p:cNvPicPr>
            <a:picLocks noChangeAspect="1"/>
          </p:cNvPicPr>
          <p:nvPr/>
        </p:nvPicPr>
        <p:blipFill rotWithShape="1">
          <a:blip r:embed="rId3">
            <a:alphaModFix amt="5000"/>
          </a:blip>
          <a:srcRect l="15696" t="22307" r="17488" b="66448"/>
          <a:stretch/>
        </p:blipFill>
        <p:spPr>
          <a:xfrm>
            <a:off x="0" y="6622027"/>
            <a:ext cx="1402080" cy="235973"/>
          </a:xfrm>
          <a:prstGeom prst="rect">
            <a:avLst/>
          </a:prstGeom>
        </p:spPr>
      </p:pic>
    </p:spTree>
    <p:extLst>
      <p:ext uri="{BB962C8B-B14F-4D97-AF65-F5344CB8AC3E}">
        <p14:creationId xmlns:p14="http://schemas.microsoft.com/office/powerpoint/2010/main" val="42099530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26A0AC41-30F3-2548-A0A8-647F3960B878}"/>
              </a:ext>
            </a:extLst>
          </p:cNvPr>
          <p:cNvSpPr>
            <a:spLocks noGrp="1"/>
          </p:cNvSpPr>
          <p:nvPr>
            <p:ph sz="half" idx="1"/>
          </p:nvPr>
        </p:nvSpPr>
        <p:spPr>
          <a:xfrm>
            <a:off x="292100" y="1969314"/>
            <a:ext cx="11607800" cy="4731932"/>
          </a:xfrm>
        </p:spPr>
        <p:txBody>
          <a:bodyPr anchor="ctr">
            <a:normAutofit/>
          </a:bodyPr>
          <a:lstStyle/>
          <a:p>
            <a:pPr marL="0" indent="0">
              <a:buNone/>
            </a:pPr>
            <a:r>
              <a:rPr lang="ar-SA" sz="2200" b="1" dirty="0">
                <a:solidFill>
                  <a:srgbClr val="C64A3A"/>
                </a:solidFill>
                <a:latin typeface="Calibri" panose="020F0502020204030204" pitchFamily="34" charset="0"/>
                <a:cs typeface="Calibri" panose="020F0502020204030204" pitchFamily="34" charset="0"/>
              </a:rPr>
              <a:t>٢) صلاحيات </a:t>
            </a:r>
            <a:r>
              <a:rPr lang="en-US" sz="2200" b="1" dirty="0">
                <a:solidFill>
                  <a:srgbClr val="C64A3A"/>
                </a:solidFill>
                <a:latin typeface="Calibri" panose="020F0502020204030204" pitchFamily="34" charset="0"/>
                <a:cs typeface="Calibri" panose="020F0502020204030204" pitchFamily="34" charset="0"/>
              </a:rPr>
              <a:t>)</a:t>
            </a:r>
            <a:r>
              <a:rPr lang="ar-SA" sz="2200" b="1" dirty="0">
                <a:solidFill>
                  <a:srgbClr val="C64A3A"/>
                </a:solidFill>
                <a:latin typeface="Calibri" panose="020F0502020204030204" pitchFamily="34" charset="0"/>
                <a:cs typeface="Calibri" panose="020F0502020204030204" pitchFamily="34" charset="0"/>
              </a:rPr>
              <a:t>تفويض واختبار وتصديق</a:t>
            </a:r>
            <a:r>
              <a:rPr lang="en-US" sz="2200" b="1" dirty="0">
                <a:solidFill>
                  <a:srgbClr val="C64A3A"/>
                </a:solidFill>
                <a:latin typeface="Calibri" panose="020F0502020204030204" pitchFamily="34" charset="0"/>
                <a:cs typeface="Calibri" panose="020F0502020204030204" pitchFamily="34" charset="0"/>
              </a:rPr>
              <a:t>(</a:t>
            </a:r>
            <a:r>
              <a:rPr lang="ar-SA" sz="2200" b="1" dirty="0">
                <a:solidFill>
                  <a:srgbClr val="C64A3A"/>
                </a:solidFill>
                <a:latin typeface="Calibri" panose="020F0502020204030204" pitchFamily="34" charset="0"/>
                <a:cs typeface="Calibri" panose="020F0502020204030204" pitchFamily="34" charset="0"/>
              </a:rPr>
              <a:t> عمليات </a:t>
            </a:r>
            <a:r>
              <a:rPr lang="en-US" sz="2200" b="1" dirty="0">
                <a:solidFill>
                  <a:srgbClr val="C64A3A"/>
                </a:solidFill>
                <a:latin typeface="Calibri" panose="020F0502020204030204" pitchFamily="34" charset="0"/>
                <a:cs typeface="Calibri" panose="020F0502020204030204" pitchFamily="34" charset="0"/>
              </a:rPr>
              <a:t>)</a:t>
            </a:r>
            <a:r>
              <a:rPr lang="ar-SA" sz="2200" b="1" dirty="0">
                <a:solidFill>
                  <a:srgbClr val="C64A3A"/>
                </a:solidFill>
                <a:latin typeface="Calibri" panose="020F0502020204030204" pitchFamily="34" charset="0"/>
                <a:cs typeface="Calibri" panose="020F0502020204030204" pitchFamily="34" charset="0"/>
              </a:rPr>
              <a:t>تطوير، شراء، وتغيير</a:t>
            </a:r>
            <a:r>
              <a:rPr lang="en-US" sz="2200" b="1" dirty="0">
                <a:solidFill>
                  <a:srgbClr val="C64A3A"/>
                </a:solidFill>
                <a:latin typeface="Calibri" panose="020F0502020204030204" pitchFamily="34" charset="0"/>
                <a:cs typeface="Calibri" panose="020F0502020204030204" pitchFamily="34" charset="0"/>
              </a:rPr>
              <a:t>(</a:t>
            </a:r>
            <a:r>
              <a:rPr lang="ar-SA" sz="2200" b="1" dirty="0">
                <a:solidFill>
                  <a:srgbClr val="C64A3A"/>
                </a:solidFill>
                <a:latin typeface="Calibri" panose="020F0502020204030204" pitchFamily="34" charset="0"/>
                <a:cs typeface="Calibri" panose="020F0502020204030204" pitchFamily="34" charset="0"/>
              </a:rPr>
              <a:t> البرامج : </a:t>
            </a:r>
            <a:br>
              <a:rPr lang="ar-SA" sz="2200" b="1" dirty="0">
                <a:solidFill>
                  <a:srgbClr val="C64A3A"/>
                </a:solidFill>
                <a:latin typeface="Calibri" panose="020F0502020204030204" pitchFamily="34" charset="0"/>
                <a:cs typeface="Calibri" panose="020F0502020204030204" pitchFamily="34" charset="0"/>
              </a:rPr>
            </a:br>
            <a:r>
              <a:rPr lang="ar-SA" sz="2200" dirty="0">
                <a:latin typeface="Calibri" panose="020F0502020204030204" pitchFamily="34" charset="0"/>
                <a:cs typeface="Calibri" panose="020F0502020204030204" pitchFamily="34" charset="0"/>
              </a:rPr>
              <a:t>يجب أن تتم مشاركة الأقسام المستخدمة للمعلومات في تصميم واختبار النظم جنباً الى جنب مع قسم المعالجة الالكترونية. كما يجب على مدير قسم المعلومات بدراسة وتقييم جميع التغييرات التي تتم في البرامج والنظم.</a:t>
            </a:r>
          </a:p>
          <a:p>
            <a:pPr marL="0" indent="0">
              <a:buNone/>
            </a:pPr>
            <a:endParaRPr lang="ar-SA" sz="2200" dirty="0">
              <a:latin typeface="Calibri" panose="020F0502020204030204" pitchFamily="34" charset="0"/>
              <a:cs typeface="Calibri" panose="020F0502020204030204" pitchFamily="34" charset="0"/>
            </a:endParaRPr>
          </a:p>
          <a:p>
            <a:pPr marL="0" indent="0">
              <a:buNone/>
            </a:pPr>
            <a:r>
              <a:rPr lang="ar-SA" sz="2200" b="1" dirty="0">
                <a:solidFill>
                  <a:srgbClr val="C64A3A"/>
                </a:solidFill>
                <a:latin typeface="Calibri" panose="020F0502020204030204" pitchFamily="34" charset="0"/>
                <a:cs typeface="Calibri" panose="020F0502020204030204" pitchFamily="34" charset="0"/>
              </a:rPr>
              <a:t>٣) الوصول إلى البرامج والبيانات والأجهزة: </a:t>
            </a:r>
            <a:br>
              <a:rPr lang="ar-SA" sz="2200" b="1" dirty="0">
                <a:solidFill>
                  <a:srgbClr val="C64A3A"/>
                </a:solidFill>
                <a:latin typeface="Calibri" panose="020F0502020204030204" pitchFamily="34" charset="0"/>
                <a:cs typeface="Calibri" panose="020F0502020204030204" pitchFamily="34" charset="0"/>
              </a:rPr>
            </a:br>
            <a:r>
              <a:rPr lang="ar-SA" sz="2200" dirty="0">
                <a:latin typeface="Calibri" panose="020F0502020204030204" pitchFamily="34" charset="0"/>
                <a:cs typeface="Calibri" panose="020F0502020204030204" pitchFamily="34" charset="0"/>
              </a:rPr>
              <a:t>يجب تحديد صلاحية الوصول الى البرامج وملفات البيانات وأجهزة الحاسب فقط للأشخاص المفوضين بالتعامل معها كالمشرفين. كما يجب استخدام الرمز الشخصي او كلمة المرور لحصر الوصول الى البرامج. كما يجب ترميز البيانات عند تخزينها في الملفات لحمايتها من الأشخاص الغير مفوضين.</a:t>
            </a:r>
          </a:p>
          <a:p>
            <a:pPr marL="0" indent="0">
              <a:buNone/>
            </a:pPr>
            <a:endParaRPr lang="ar-SA" sz="2200" dirty="0">
              <a:latin typeface="Calibri" panose="020F0502020204030204" pitchFamily="34" charset="0"/>
              <a:cs typeface="Calibri" panose="020F0502020204030204" pitchFamily="34" charset="0"/>
            </a:endParaRPr>
          </a:p>
          <a:p>
            <a:pPr marL="0" indent="0">
              <a:buNone/>
            </a:pPr>
            <a:r>
              <a:rPr lang="ar-SA" sz="2200" b="1" dirty="0">
                <a:solidFill>
                  <a:srgbClr val="C64A3A"/>
                </a:solidFill>
                <a:latin typeface="Calibri" panose="020F0502020204030204" pitchFamily="34" charset="0"/>
                <a:cs typeface="Calibri" panose="020F0502020204030204" pitchFamily="34" charset="0"/>
              </a:rPr>
              <a:t>٤) إجراءات رقابية عامة أخرى: </a:t>
            </a:r>
            <a:br>
              <a:rPr lang="ar-SA" sz="2200" b="1" dirty="0">
                <a:solidFill>
                  <a:srgbClr val="C64A3A"/>
                </a:solidFill>
                <a:latin typeface="Calibri" panose="020F0502020204030204" pitchFamily="34" charset="0"/>
                <a:cs typeface="Calibri" panose="020F0502020204030204" pitchFamily="34" charset="0"/>
              </a:rPr>
            </a:br>
            <a:r>
              <a:rPr lang="ar-SA" sz="2200" dirty="0">
                <a:latin typeface="Calibri" panose="020F0502020204030204" pitchFamily="34" charset="0"/>
                <a:cs typeface="Calibri" panose="020F0502020204030204" pitchFamily="34" charset="0"/>
              </a:rPr>
              <a:t>مثل استخدام نظام الاحتفاظ بملفات احتياطية لاسترجاع البيانات عند التلف،</a:t>
            </a:r>
            <a:r>
              <a:rPr lang="en-US" sz="2200" dirty="0">
                <a:latin typeface="Calibri" panose="020F0502020204030204" pitchFamily="34" charset="0"/>
                <a:cs typeface="Calibri" panose="020F0502020204030204" pitchFamily="34" charset="0"/>
              </a:rPr>
              <a:t> </a:t>
            </a:r>
            <a:r>
              <a:rPr lang="ar-SA" sz="2200" dirty="0">
                <a:latin typeface="Calibri" panose="020F0502020204030204" pitchFamily="34" charset="0"/>
                <a:cs typeface="Calibri" panose="020F0502020204030204" pitchFamily="34" charset="0"/>
              </a:rPr>
              <a:t>و</a:t>
            </a:r>
            <a:r>
              <a:rPr lang="ar-SA" altLang="ar-SA" sz="2200" dirty="0">
                <a:latin typeface="Calibri" panose="020F0502020204030204" pitchFamily="34" charset="0"/>
                <a:cs typeface="Calibri" panose="020F0502020204030204" pitchFamily="34" charset="0"/>
              </a:rPr>
              <a:t>وضع خطط تفصيلية للمعالجة في الحالات الطارئة لمقابلة أي فشل في النظام.</a:t>
            </a:r>
            <a:endParaRPr lang="ar-SA" sz="2200" dirty="0">
              <a:latin typeface="Calibri" panose="020F0502020204030204" pitchFamily="34" charset="0"/>
              <a:cs typeface="Calibri" panose="020F0502020204030204" pitchFamily="34" charset="0"/>
            </a:endParaRPr>
          </a:p>
        </p:txBody>
      </p:sp>
      <p:pic>
        <p:nvPicPr>
          <p:cNvPr id="7" name="صورة 6">
            <a:extLst>
              <a:ext uri="{FF2B5EF4-FFF2-40B4-BE49-F238E27FC236}">
                <a16:creationId xmlns:a16="http://schemas.microsoft.com/office/drawing/2014/main" id="{78ED8A93-3CEA-8A4B-81F0-A8F6C8AFED02}"/>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spTree>
    <p:extLst>
      <p:ext uri="{BB962C8B-B14F-4D97-AF65-F5344CB8AC3E}">
        <p14:creationId xmlns:p14="http://schemas.microsoft.com/office/powerpoint/2010/main" val="1917229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78ED8A93-3CEA-8A4B-81F0-A8F6C8AFED02}"/>
              </a:ext>
            </a:extLst>
          </p:cNvPr>
          <p:cNvPicPr>
            <a:picLocks noChangeAspect="1"/>
          </p:cNvPicPr>
          <p:nvPr/>
        </p:nvPicPr>
        <p:blipFill rotWithShape="1">
          <a:blip r:embed="rId2"/>
          <a:srcRect l="5480" t="6795" r="5610" b="7341"/>
          <a:stretch/>
        </p:blipFill>
        <p:spPr>
          <a:xfrm>
            <a:off x="10256108" y="156754"/>
            <a:ext cx="1804087" cy="1742303"/>
          </a:xfrm>
          <a:prstGeom prst="rect">
            <a:avLst/>
          </a:prstGeom>
        </p:spPr>
      </p:pic>
      <p:sp>
        <p:nvSpPr>
          <p:cNvPr id="52" name="عنصر نائب للمحتوى 2">
            <a:extLst>
              <a:ext uri="{FF2B5EF4-FFF2-40B4-BE49-F238E27FC236}">
                <a16:creationId xmlns:a16="http://schemas.microsoft.com/office/drawing/2014/main" id="{F7C1D186-1EF6-944C-BB2E-EB614D2FD78E}"/>
              </a:ext>
            </a:extLst>
          </p:cNvPr>
          <p:cNvSpPr>
            <a:spLocks noGrp="1"/>
          </p:cNvSpPr>
          <p:nvPr>
            <p:ph sz="half" idx="1"/>
          </p:nvPr>
        </p:nvSpPr>
        <p:spPr>
          <a:xfrm>
            <a:off x="199250" y="1528693"/>
            <a:ext cx="11793495" cy="4667250"/>
          </a:xfrm>
        </p:spPr>
        <p:txBody>
          <a:bodyPr anchor="t">
            <a:normAutofit/>
          </a:bodyPr>
          <a:lstStyle/>
          <a:p>
            <a:pPr marL="0" indent="0">
              <a:buNone/>
            </a:pPr>
            <a:endParaRPr lang="en-US" sz="2400" dirty="0">
              <a:latin typeface="Calibri" panose="020F0502020204030204" pitchFamily="34" charset="0"/>
              <a:cs typeface="Calibri" panose="020F0502020204030204" pitchFamily="34" charset="0"/>
            </a:endParaRPr>
          </a:p>
          <a:p>
            <a:pPr marL="0" indent="0">
              <a:buNone/>
            </a:pPr>
            <a:r>
              <a:rPr lang="ar-SA" sz="3600" b="1" dirty="0">
                <a:latin typeface="Muna" pitchFamily="2" charset="-78"/>
                <a:cs typeface="Muna" pitchFamily="2" charset="-78"/>
              </a:rPr>
              <a:t/>
            </a:r>
            <a:br>
              <a:rPr lang="ar-SA" sz="3600" b="1" dirty="0">
                <a:latin typeface="Muna" pitchFamily="2" charset="-78"/>
                <a:cs typeface="Muna" pitchFamily="2" charset="-78"/>
              </a:rPr>
            </a:br>
            <a:r>
              <a:rPr lang="ar-SA" sz="3600" b="1" dirty="0">
                <a:latin typeface="Muna" pitchFamily="2" charset="-78"/>
                <a:cs typeface="Muna" pitchFamily="2" charset="-78"/>
              </a:rPr>
              <a:t/>
            </a:r>
            <a:br>
              <a:rPr lang="ar-SA" sz="3600" b="1" dirty="0">
                <a:latin typeface="Muna" pitchFamily="2" charset="-78"/>
                <a:cs typeface="Muna" pitchFamily="2" charset="-78"/>
              </a:rPr>
            </a:br>
            <a:endParaRPr lang="ar-SA" sz="3600" b="1" dirty="0">
              <a:latin typeface="Muna" pitchFamily="2" charset="-78"/>
              <a:cs typeface="Muna" pitchFamily="2" charset="-78"/>
            </a:endParaRPr>
          </a:p>
          <a:p>
            <a:pPr marL="0" indent="0">
              <a:buNone/>
            </a:pPr>
            <a:endParaRPr lang="ar-SA" sz="3600" b="1" dirty="0">
              <a:latin typeface="Muna" pitchFamily="2" charset="-78"/>
              <a:cs typeface="Muna" pitchFamily="2" charset="-78"/>
            </a:endParaRPr>
          </a:p>
          <a:p>
            <a:pPr marL="0" indent="0">
              <a:buNone/>
            </a:pPr>
            <a:endParaRPr lang="ar-SA" sz="3600" dirty="0">
              <a:latin typeface="Calibri" panose="020F0502020204030204" pitchFamily="34" charset="0"/>
              <a:cs typeface="Calibri" panose="020F0502020204030204" pitchFamily="34" charset="0"/>
            </a:endParaRPr>
          </a:p>
        </p:txBody>
      </p:sp>
      <p:sp>
        <p:nvSpPr>
          <p:cNvPr id="64" name="Google Shape;773;p26">
            <a:extLst>
              <a:ext uri="{FF2B5EF4-FFF2-40B4-BE49-F238E27FC236}">
                <a16:creationId xmlns:a16="http://schemas.microsoft.com/office/drawing/2014/main" id="{CB4A0E5A-32D4-ED4C-82D0-91CAEEC14D69}"/>
              </a:ext>
            </a:extLst>
          </p:cNvPr>
          <p:cNvSpPr/>
          <p:nvPr/>
        </p:nvSpPr>
        <p:spPr>
          <a:xfrm>
            <a:off x="2550264" y="3311611"/>
            <a:ext cx="6419642" cy="992005"/>
          </a:xfrm>
          <a:custGeom>
            <a:avLst/>
            <a:gdLst/>
            <a:ahLst/>
            <a:cxnLst/>
            <a:rect l="l" t="t" r="r" b="b"/>
            <a:pathLst>
              <a:path w="59064" h="7665" extrusionOk="0">
                <a:moveTo>
                  <a:pt x="3611" y="0"/>
                </a:moveTo>
                <a:cubicBezTo>
                  <a:pt x="1616" y="0"/>
                  <a:pt x="1" y="1647"/>
                  <a:pt x="1" y="3642"/>
                </a:cubicBezTo>
                <a:lnTo>
                  <a:pt x="1" y="4022"/>
                </a:lnTo>
                <a:cubicBezTo>
                  <a:pt x="1" y="6049"/>
                  <a:pt x="1616" y="7664"/>
                  <a:pt x="3611" y="7664"/>
                </a:cubicBezTo>
                <a:lnTo>
                  <a:pt x="55422" y="7664"/>
                </a:lnTo>
                <a:cubicBezTo>
                  <a:pt x="57448" y="7664"/>
                  <a:pt x="59064" y="6049"/>
                  <a:pt x="59064" y="4022"/>
                </a:cubicBezTo>
                <a:lnTo>
                  <a:pt x="59064" y="3642"/>
                </a:lnTo>
                <a:cubicBezTo>
                  <a:pt x="59064" y="1647"/>
                  <a:pt x="57448" y="0"/>
                  <a:pt x="55422" y="0"/>
                </a:cubicBezTo>
                <a:close/>
              </a:path>
            </a:pathLst>
          </a:custGeom>
          <a:gradFill flip="none" rotWithShape="1">
            <a:gsLst>
              <a:gs pos="0">
                <a:srgbClr val="A81B59">
                  <a:shade val="30000"/>
                  <a:satMod val="115000"/>
                </a:srgbClr>
              </a:gs>
              <a:gs pos="50000">
                <a:srgbClr val="A81B59">
                  <a:shade val="67500"/>
                  <a:satMod val="115000"/>
                </a:srgbClr>
              </a:gs>
              <a:gs pos="100000">
                <a:srgbClr val="A81B59">
                  <a:shade val="100000"/>
                  <a:satMod val="115000"/>
                </a:srgbClr>
              </a:gs>
            </a:gsLst>
            <a:lin ang="16200000" scaled="1"/>
            <a:tileRect/>
          </a:gradFill>
          <a:ln>
            <a:noFill/>
          </a:ln>
        </p:spPr>
        <p:txBody>
          <a:bodyPr spcFirstLastPara="1" wrap="square" lIns="91425" tIns="91425" rIns="91425" bIns="91425" anchor="ctr" anchorCtr="0">
            <a:noAutofit/>
          </a:bodyPr>
          <a:lstStyle/>
          <a:p>
            <a:pPr algn="ctr"/>
            <a:r>
              <a:rPr lang="ar-SA" sz="3200" b="1" dirty="0">
                <a:solidFill>
                  <a:schemeClr val="bg1"/>
                </a:solidFill>
                <a:latin typeface="Calibri" panose="020F0502020204030204" pitchFamily="34" charset="0"/>
                <a:cs typeface="Calibri" panose="020F0502020204030204" pitchFamily="34" charset="0"/>
              </a:rPr>
              <a:t>ثانيا: الإجراءات الرقابية على التطبيقات</a:t>
            </a:r>
          </a:p>
        </p:txBody>
      </p:sp>
    </p:spTree>
    <p:extLst>
      <p:ext uri="{BB962C8B-B14F-4D97-AF65-F5344CB8AC3E}">
        <p14:creationId xmlns:p14="http://schemas.microsoft.com/office/powerpoint/2010/main" val="3064152155"/>
      </p:ext>
    </p:extLst>
  </p:cSld>
  <p:clrMapOvr>
    <a:masterClrMapping/>
  </p:clrMapOvr>
</p:sld>
</file>

<file path=ppt/theme/theme1.xml><?xml version="1.0" encoding="utf-8"?>
<a:theme xmlns:a="http://schemas.openxmlformats.org/drawingml/2006/main" name="نسق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نسق1" id="{9EADA53C-3FAF-4B4B-A00D-F042AA271249}" vid="{ECE19AA3-4BDC-AF49-9CB9-1DD03E896115}"/>
    </a:ext>
  </a:extLst>
</a:theme>
</file>

<file path=docProps/app.xml><?xml version="1.0" encoding="utf-8"?>
<Properties xmlns="http://schemas.openxmlformats.org/officeDocument/2006/extended-properties" xmlns:vt="http://schemas.openxmlformats.org/officeDocument/2006/docPropsVTypes">
  <Template>نسق1</Template>
  <TotalTime>34143</TotalTime>
  <Words>14401</Words>
  <Application>Microsoft Office PowerPoint</Application>
  <PresentationFormat>شاشة عريضة</PresentationFormat>
  <Paragraphs>1466</Paragraphs>
  <Slides>222</Slides>
  <Notes>0</Notes>
  <HiddenSlides>0</HiddenSlides>
  <MMClips>0</MMClips>
  <ScaleCrop>false</ScaleCrop>
  <HeadingPairs>
    <vt:vector size="6" baseType="variant">
      <vt:variant>
        <vt:lpstr>الخطوط المستخدمة</vt:lpstr>
      </vt:variant>
      <vt:variant>
        <vt:i4>15</vt:i4>
      </vt:variant>
      <vt:variant>
        <vt:lpstr>نسق</vt:lpstr>
      </vt:variant>
      <vt:variant>
        <vt:i4>1</vt:i4>
      </vt:variant>
      <vt:variant>
        <vt:lpstr>عناوين الشرائح</vt:lpstr>
      </vt:variant>
      <vt:variant>
        <vt:i4>222</vt:i4>
      </vt:variant>
    </vt:vector>
  </HeadingPairs>
  <TitlesOfParts>
    <vt:vector size="238" baseType="lpstr">
      <vt:lpstr>Al Bayan</vt:lpstr>
      <vt:lpstr>Arial</vt:lpstr>
      <vt:lpstr>Calibri</vt:lpstr>
      <vt:lpstr>Calibri Light</vt:lpstr>
      <vt:lpstr>DIN Next LT Arabic</vt:lpstr>
      <vt:lpstr>Fira Sans</vt:lpstr>
      <vt:lpstr>Fira Sans Extra Condensed Medium</vt:lpstr>
      <vt:lpstr>Fira Sans Extra Condensed SemiBold</vt:lpstr>
      <vt:lpstr>Fira Sans SemiBold</vt:lpstr>
      <vt:lpstr>Lato Light</vt:lpstr>
      <vt:lpstr>Muna</vt:lpstr>
      <vt:lpstr>Muna Black</vt:lpstr>
      <vt:lpstr>Roboto</vt:lpstr>
      <vt:lpstr>Times New Roman</vt:lpstr>
      <vt:lpstr>Wingdings</vt:lpstr>
      <vt:lpstr>نسق1</vt:lpstr>
      <vt:lpstr>عرض تقديمي في PowerPoint</vt:lpstr>
      <vt:lpstr>عرض تقديمي في PowerPoint</vt:lpstr>
      <vt:lpstr>مفهوم نظام الرقابة الداخلية  </vt:lpstr>
      <vt:lpstr>عرض تقديمي في PowerPoint</vt:lpstr>
      <vt:lpstr>عرض تقديمي في PowerPoint</vt:lpstr>
      <vt:lpstr>عرض تقديمي في PowerPoint</vt:lpstr>
      <vt:lpstr>عرض تقديمي في PowerPoint</vt:lpstr>
      <vt:lpstr>مراحل تطور نظم الرقابة الداخلية  </vt:lpstr>
      <vt:lpstr>عرض تقديمي في PowerPoint</vt:lpstr>
      <vt:lpstr>عرض تقديمي في PowerPoint</vt:lpstr>
      <vt:lpstr>عرض تقديمي في PowerPoint</vt:lpstr>
      <vt:lpstr>مقومات نظام الرقابة الداخلية</vt:lpstr>
      <vt:lpstr>عرض تقديمي في PowerPoint</vt:lpstr>
      <vt:lpstr>مسؤولية الإدارة اتجاه نظم الرقابة الداخلية</vt:lpstr>
      <vt:lpstr>عرض تقديمي في PowerPoint</vt:lpstr>
      <vt:lpstr>عرض تقديمي في PowerPoint</vt:lpstr>
      <vt:lpstr>مسؤولية المراجع الداخلي عن نظم الرقابة الداخلية</vt:lpstr>
      <vt:lpstr>الضوابط الرقابية</vt:lpstr>
      <vt:lpstr>عرض تقديمي في PowerPoint</vt:lpstr>
      <vt:lpstr>عرض تقديمي في PowerPoint</vt:lpstr>
      <vt:lpstr>عرض تقديمي في PowerPoint</vt:lpstr>
      <vt:lpstr>مصادر المعلومات لفهم نظام الرقابة الداخلية</vt:lpstr>
      <vt:lpstr>عرض تقديمي في PowerPoint</vt:lpstr>
      <vt:lpstr>الجهات القادرة على اكتشاف نقاط ضعف نظم الرقابة الداخلية  </vt:lpstr>
      <vt:lpstr>مكونات نظم الرقابة الداخلية ( نموذج COSO)</vt:lpstr>
      <vt:lpstr>مكونات نظم الرقابة الداخلية ( نموذج COSO)</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الرقابة الداخلية في بيئة النظم الالكترونية  </vt:lpstr>
      <vt:lpstr>الملامح الرئيسية لبيئة التشغيل الإلكتروني</vt:lpstr>
      <vt:lpstr>عرض تقديمي في PowerPoint</vt:lpstr>
      <vt:lpstr>عرض تقديمي في PowerPoint</vt:lpstr>
      <vt:lpstr>عرض تقديمي في PowerPoint</vt:lpstr>
      <vt:lpstr>عرض تقديمي في PowerPoint</vt:lpstr>
      <vt:lpstr> بعض آثار استخدام الحاسب الآلي </vt:lpstr>
      <vt:lpstr>مزايا وعيوب وجود التشغيل الالكتروني</vt:lpstr>
      <vt:lpstr>مزايا وجود التشغيل الالكتروني</vt:lpstr>
      <vt:lpstr>مشكلات تواجه الرقابة الداخلية في ظل التشغيل الالكتروني</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آثار استخدام الحاسب الآلي على الإجراءات المحاسبية</vt:lpstr>
      <vt:lpstr>آثار استخدام الحاسب الآلي على الإجراءات المحاسبية</vt:lpstr>
      <vt:lpstr>إجراءات الرقابة الداخلية الفعالة في ظل التشغيل الالكتروني</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شكراً لتفاعلكم  </vt:lpstr>
      <vt:lpstr>عرض تقديمي في PowerPoint</vt:lpstr>
      <vt:lpstr>مقدمة</vt:lpstr>
      <vt:lpstr>الدورة المستندية للمشتريات الحكومية</vt:lpstr>
      <vt:lpstr>الدورة المستندية للمشتريات الحكومية</vt:lpstr>
      <vt:lpstr>الدورة المستندية للمشتريات الحكومية</vt:lpstr>
      <vt:lpstr>الدورة المستندية للمشتريات الحكومية</vt:lpstr>
      <vt:lpstr>الدورة المستندية للمشتريات الحكومية</vt:lpstr>
      <vt:lpstr>الدورة المستندية للمشتريات الحكومية</vt:lpstr>
      <vt:lpstr>عرض تقديمي في PowerPoint</vt:lpstr>
      <vt:lpstr>مزايا نظام المنافسات والمشتريات الجديد</vt:lpstr>
      <vt:lpstr>أهداف نظام المنافسات والمشتريات</vt:lpstr>
      <vt:lpstr>عناصر هامة في النظام</vt:lpstr>
      <vt:lpstr>عناصر هامة في النظام</vt:lpstr>
      <vt:lpstr>عناصر هامة في النظام</vt:lpstr>
      <vt:lpstr>عناصر هامة في النظام</vt:lpstr>
      <vt:lpstr>عناصر هامة في النظام</vt:lpstr>
      <vt:lpstr>عرض تقديمي في PowerPoint</vt:lpstr>
      <vt:lpstr>      رحلة أسلوب المنافسة العامة</vt:lpstr>
      <vt:lpstr>      رحلة أسلوب المنافسة العامة</vt:lpstr>
      <vt:lpstr>      رحلة أسلوب المنافسة العامة</vt:lpstr>
      <vt:lpstr>      رحلة أسلوب المنافسة المحدودة</vt:lpstr>
      <vt:lpstr>      رحلة أسلوب المنافسة المحدودة</vt:lpstr>
      <vt:lpstr>      رحلة أسلوب المنافسة على مرحلتين</vt:lpstr>
      <vt:lpstr>      رحلة أسلوب المنافسة على مرحلتين</vt:lpstr>
      <vt:lpstr>      رحلة أسلوب الاتفاقية الإطارية</vt:lpstr>
      <vt:lpstr>      رحلة أسلوب الاتفاقية الإطارية</vt:lpstr>
      <vt:lpstr>      رحلة أسلوب الشراء المباشر</vt:lpstr>
      <vt:lpstr>      رحلة أسلوب الشراء المباشر</vt:lpstr>
      <vt:lpstr>      رحلة أسلوب المزايدة العكسية</vt:lpstr>
      <vt:lpstr>      رحلة أسلوب المزايدة العكسية</vt:lpstr>
      <vt:lpstr>      رحلة أسلوب المسابقة</vt:lpstr>
      <vt:lpstr>      رحلة أسلوب المسابقة</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مفاهيم</vt:lpstr>
      <vt:lpstr>مفاهيم</vt:lpstr>
      <vt:lpstr>مصادر الإيرادات الحكومية</vt:lpstr>
      <vt:lpstr>عناصر هامة في نظام إيرادات الدولة</vt:lpstr>
      <vt:lpstr>عناصر هامة في نظام إيرادات الدولة</vt:lpstr>
      <vt:lpstr>عناصر هامة في اللائحة التنفيذية لنظام إيرادات الدولة</vt:lpstr>
      <vt:lpstr>عناصر هامة في اللائحة التنفيذية لنظام إيرادات الدولة</vt:lpstr>
      <vt:lpstr>عناصر هامة في اللائحة التنفيذية لنظام إيرادات الدولة</vt:lpstr>
      <vt:lpstr>عناصر هامة في اللائحة التنفيذية لنظام إيرادات الدولة</vt:lpstr>
      <vt:lpstr>عناصر هامة في اللائحة التنفيذية لنظام إيرادات الدولة</vt:lpstr>
      <vt:lpstr>الدورة المستندية للمتحصلات</vt:lpstr>
      <vt:lpstr>الدورة المستندية للمتحصلات</vt:lpstr>
      <vt:lpstr>الدورة المستندية للمتحصلات</vt:lpstr>
      <vt:lpstr>الدورة المستندية للمتحصلات</vt:lpstr>
      <vt:lpstr>الدورة المستندية للمتحصلات</vt:lpstr>
      <vt:lpstr>الدورة المستندية للمتحصلات</vt:lpstr>
      <vt:lpstr>الديوان العام للمحاسبة</vt:lpstr>
      <vt:lpstr>المهام الأساسية للديوان العام للمحاسبة</vt:lpstr>
      <vt:lpstr>المهام الأساسية للديوان العام للمحاسبة</vt:lpstr>
      <vt:lpstr>عرض تقديمي في PowerPoint</vt:lpstr>
      <vt:lpstr>عرض تقديمي في PowerPoint</vt:lpstr>
      <vt:lpstr>مقدمة</vt:lpstr>
      <vt:lpstr>أهداف نظام الرقابة الداخلية على الموارد البشـرية</vt:lpstr>
      <vt:lpstr>أهداف نظام الرقابة الداخلية على الموارد البشـرية</vt:lpstr>
      <vt:lpstr>أهداف نظام الرقابة الداخلية على الموارد البشـرية</vt:lpstr>
      <vt:lpstr>أهداف نظام الرقابة الداخلية على الموارد البشـرية</vt:lpstr>
      <vt:lpstr>مكونات الرقابة الداخلية للموارد البشرية</vt:lpstr>
      <vt:lpstr>مكونات الرقابة الداخلية للموارد البشرية</vt:lpstr>
      <vt:lpstr>مكونات الرقابة الداخلية للموارد البشرية</vt:lpstr>
      <vt:lpstr>مكونات الرقابة الداخلية للموارد البشرية</vt:lpstr>
      <vt:lpstr>مكونات الرقابة الداخلية للموارد البشرية</vt:lpstr>
      <vt:lpstr>مكونات الرقابة الداخلية للموارد البشرية</vt:lpstr>
      <vt:lpstr>إجراءات نظام الرقابة الداخلية للموارد البشرية</vt:lpstr>
      <vt:lpstr>إجراءات نظام الرقابة الداخلية للموارد البشرية</vt:lpstr>
      <vt:lpstr>إجراءات نظام الرقابة الداخلية للموارد البشرية</vt:lpstr>
      <vt:lpstr>إجراءات نظام الرقابة الداخلية للموارد البشرية</vt:lpstr>
      <vt:lpstr>إجراءات نظام الرقابة الداخلية للموارد البشرية</vt:lpstr>
      <vt:lpstr>إجراءات نظام الرقابة الداخلية للموارد البشرية</vt:lpstr>
      <vt:lpstr>إجراءات نظام الرقابة الداخلية للموارد البشرية</vt:lpstr>
      <vt:lpstr>إجراءات نظام الرقابة الداخلية للموارد البشرية</vt:lpstr>
      <vt:lpstr>إجراءات نظام الرقابة الداخلية للموارد البشرية</vt:lpstr>
      <vt:lpstr>إجراءات نظام الرقابة الداخلية للموارد البشرية</vt:lpstr>
      <vt:lpstr>إجراءات نظام الرقابة الداخلية للموارد البشرية</vt:lpstr>
      <vt:lpstr>مواد من اللائحة التنفيذية للموارد البشرية￼ في الخدمة المدنية</vt:lpstr>
      <vt:lpstr>مواد من اللائحة التنفيذية للموارد البشرية￼  (التعاقد)</vt:lpstr>
      <vt:lpstr>مواد من اللائحة التنفيذية للموارد البشرية￼  (الإطار التنظيمي لإدارة عملية شغل الوظائف)</vt:lpstr>
      <vt:lpstr>منصة مسار</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مفهوم نظام الرقابة الداخلية  :</dc:title>
  <dc:creator>Abdulrahman Alsabih</dc:creator>
  <cp:lastModifiedBy>Abdulrhman Sulaiman Ibrahim Alsalem</cp:lastModifiedBy>
  <cp:revision>293</cp:revision>
  <dcterms:created xsi:type="dcterms:W3CDTF">2018-02-16T07:42:19Z</dcterms:created>
  <dcterms:modified xsi:type="dcterms:W3CDTF">2024-03-12T09:08:05Z</dcterms:modified>
</cp:coreProperties>
</file>